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6"/>
  </p:notesMasterIdLst>
  <p:sldIdLst>
    <p:sldId id="256" r:id="rId3"/>
    <p:sldId id="277" r:id="rId4"/>
    <p:sldId id="257" r:id="rId5"/>
    <p:sldId id="279" r:id="rId6"/>
    <p:sldId id="260" r:id="rId7"/>
    <p:sldId id="258" r:id="rId8"/>
    <p:sldId id="259" r:id="rId9"/>
    <p:sldId id="262" r:id="rId10"/>
    <p:sldId id="261" r:id="rId11"/>
    <p:sldId id="263" r:id="rId12"/>
    <p:sldId id="264" r:id="rId13"/>
    <p:sldId id="268" r:id="rId14"/>
    <p:sldId id="265" r:id="rId15"/>
    <p:sldId id="266" r:id="rId16"/>
    <p:sldId id="267" r:id="rId17"/>
    <p:sldId id="278" r:id="rId18"/>
    <p:sldId id="271" r:id="rId19"/>
    <p:sldId id="273" r:id="rId20"/>
    <p:sldId id="274" r:id="rId21"/>
    <p:sldId id="276" r:id="rId22"/>
    <p:sldId id="275" r:id="rId23"/>
    <p:sldId id="269" r:id="rId24"/>
    <p:sldId id="270" r:id="rId25"/>
  </p:sldIdLst>
  <p:sldSz cx="13335000" cy="75057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ubDYZGCwm212Blr625dF6SRXu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EB57A1-F5E4-4330-A820-B162EB056F16}">
  <a:tblStyle styleId="{86EB57A1-F5E4-4330-A820-B162EB056F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4864"/>
  </p:normalViewPr>
  <p:slideViewPr>
    <p:cSldViewPr snapToGrid="0">
      <p:cViewPr varScale="1">
        <p:scale>
          <a:sx n="66" d="100"/>
          <a:sy n="66" d="100"/>
        </p:scale>
        <p:origin x="82"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The 50 / 30 / 20 Budgeting Rule</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E99-4A17-9497-EE72E2F754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E99-4A17-9497-EE72E2F754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E99-4A17-9497-EE72E2F754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Needs </c:v>
                </c:pt>
                <c:pt idx="1">
                  <c:v>Wants </c:v>
                </c:pt>
                <c:pt idx="2">
                  <c:v>Savings </c:v>
                </c:pt>
              </c:strCache>
            </c:strRef>
          </c:cat>
          <c:val>
            <c:numRef>
              <c:f>Sheet1!$B$2:$B$4</c:f>
              <c:numCache>
                <c:formatCode>General</c:formatCode>
                <c:ptCount val="3"/>
                <c:pt idx="0">
                  <c:v>50</c:v>
                </c:pt>
                <c:pt idx="1">
                  <c:v>30</c:v>
                </c:pt>
                <c:pt idx="2">
                  <c:v>20</c:v>
                </c:pt>
              </c:numCache>
            </c:numRef>
          </c:val>
          <c:extLst>
            <c:ext xmlns:c16="http://schemas.microsoft.com/office/drawing/2014/chart" uri="{C3380CC4-5D6E-409C-BE32-E72D297353CC}">
              <c16:uniqueId val="{00000000-878F-4BFA-B186-E3F043AD34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t-P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E293B-11A2-4E74-AEB4-2A2FAABD3B48}" type="doc">
      <dgm:prSet loTypeId="urn:microsoft.com/office/officeart/2005/8/layout/bProcess3" loCatId="process" qsTypeId="urn:microsoft.com/office/officeart/2005/8/quickstyle/simple1" qsCatId="simple" csTypeId="urn:microsoft.com/office/officeart/2005/8/colors/accent4_3" csCatId="accent4" phldr="1"/>
      <dgm:spPr/>
      <dgm:t>
        <a:bodyPr/>
        <a:lstStyle/>
        <a:p>
          <a:endParaRPr lang="en-IE"/>
        </a:p>
      </dgm:t>
    </dgm:pt>
    <dgm:pt modelId="{E44748F8-B9FF-40FC-B76D-14F2CA461D0E}">
      <dgm:prSet phldrT="[Text]"/>
      <dgm: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Introdução</a:t>
          </a:r>
          <a:r>
            <a:rPr lang="en-IE" dirty="0">
              <a:solidFill>
                <a:sysClr val="window" lastClr="FFFFFF"/>
              </a:solidFill>
              <a:latin typeface="Calibri" panose="020F0502020204030204"/>
              <a:ea typeface="+mn-ea"/>
              <a:cs typeface="+mn-cs"/>
            </a:rPr>
            <a:t> </a:t>
          </a:r>
        </a:p>
      </dgm:t>
    </dgm:pt>
    <dgm:pt modelId="{A63419F6-0F82-4639-9F2C-1FD035E1FF2E}" type="parTrans" cxnId="{76D1A3FE-523D-4BA8-A368-F02211B21E2C}">
      <dgm:prSet/>
      <dgm:spPr/>
      <dgm:t>
        <a:bodyPr/>
        <a:lstStyle/>
        <a:p>
          <a:endParaRPr lang="en-IE"/>
        </a:p>
      </dgm:t>
    </dgm:pt>
    <dgm:pt modelId="{AC355222-48BE-4D19-893E-811EB4FE50EE}" type="sibTrans" cxnId="{76D1A3FE-523D-4BA8-A368-F02211B21E2C}">
      <dgm:prSet/>
      <dgm:spPr>
        <a:xfrm>
          <a:off x="2665579"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3C877917-B937-40A1-AB3C-A2F1C566DBF8}">
      <dgm:prSet phldrT="[Text]"/>
      <dgm:spPr>
        <a:xfrm>
          <a:off x="3112912" y="1826"/>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dirty="0">
              <a:solidFill>
                <a:sysClr val="window" lastClr="FFFFFF"/>
              </a:solidFill>
              <a:latin typeface="Calibri" panose="020F0502020204030204"/>
              <a:ea typeface="+mn-ea"/>
              <a:cs typeface="+mn-cs"/>
            </a:rPr>
            <a:t>Gestão de dinheiro durante períodos de vida críticos</a:t>
          </a:r>
          <a:endParaRPr lang="en-IE" dirty="0">
            <a:solidFill>
              <a:sysClr val="window" lastClr="FFFFFF"/>
            </a:solidFill>
            <a:latin typeface="Calibri" panose="020F0502020204030204"/>
            <a:ea typeface="+mn-ea"/>
            <a:cs typeface="+mn-cs"/>
          </a:endParaRPr>
        </a:p>
      </dgm:t>
    </dgm:pt>
    <dgm:pt modelId="{C6745D61-6786-424A-ACBE-F1E8CD3FB282}" type="parTrans" cxnId="{A5F1F052-FDA1-4CC4-ADC9-ED3495765686}">
      <dgm:prSet/>
      <dgm:spPr/>
      <dgm:t>
        <a:bodyPr/>
        <a:lstStyle/>
        <a:p>
          <a:endParaRPr lang="en-IE"/>
        </a:p>
      </dgm:t>
    </dgm:pt>
    <dgm:pt modelId="{049AFFD2-0D79-42E5-91D1-6549E3FCF62E}" type="sibTrans" cxnId="{A5F1F052-FDA1-4CC4-ADC9-ED3495765686}">
      <dgm:prSet/>
      <dgm:spPr>
        <a:xfrm>
          <a:off x="5048212"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26E72F72-03DF-4948-AF9C-AA7C525F7270}">
      <dgm:prSet phldrT="[Text]"/>
      <dgm: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Discussão</a:t>
          </a:r>
          <a:r>
            <a:rPr lang="en-IE" dirty="0">
              <a:solidFill>
                <a:sysClr val="window" lastClr="FFFFFF"/>
              </a:solidFill>
              <a:latin typeface="Calibri" panose="020F0502020204030204"/>
              <a:ea typeface="+mn-ea"/>
              <a:cs typeface="+mn-cs"/>
            </a:rPr>
            <a:t> de Grupo </a:t>
          </a:r>
        </a:p>
      </dgm:t>
    </dgm:pt>
    <dgm:pt modelId="{B1040AED-6F0C-4A25-B9EE-2788FAE27826}" type="parTrans" cxnId="{D255692F-0BBF-4298-A6EE-0C2123DF0E04}">
      <dgm:prSet/>
      <dgm:spPr/>
      <dgm:t>
        <a:bodyPr/>
        <a:lstStyle/>
        <a:p>
          <a:endParaRPr lang="en-IE"/>
        </a:p>
      </dgm:t>
    </dgm:pt>
    <dgm:pt modelId="{17DBC2E8-4B05-4872-8D8B-D8D008BDE655}" type="sibTrans" cxnId="{D255692F-0BBF-4298-A6EE-0C2123DF0E04}">
      <dgm:prSet/>
      <dgm: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E2436C36-FE2B-4915-9A60-73B6257DC49E}">
      <dgm:prSet phldrT="[Text]"/>
      <dgm: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Orçamento</a:t>
          </a:r>
          <a:r>
            <a:rPr lang="en-IE" dirty="0">
              <a:solidFill>
                <a:sysClr val="window" lastClr="FFFFFF"/>
              </a:solidFill>
              <a:latin typeface="Calibri" panose="020F0502020204030204"/>
              <a:ea typeface="+mn-ea"/>
              <a:cs typeface="+mn-cs"/>
            </a:rPr>
            <a:t> </a:t>
          </a:r>
          <a:r>
            <a:rPr lang="en-IE" dirty="0" err="1">
              <a:solidFill>
                <a:sysClr val="window" lastClr="FFFFFF"/>
              </a:solidFill>
              <a:latin typeface="Calibri" panose="020F0502020204030204"/>
              <a:ea typeface="+mn-ea"/>
              <a:cs typeface="+mn-cs"/>
            </a:rPr>
            <a:t>pessoal</a:t>
          </a:r>
          <a:r>
            <a:rPr lang="en-IE" dirty="0">
              <a:solidFill>
                <a:sysClr val="window" lastClr="FFFFFF"/>
              </a:solidFill>
              <a:latin typeface="Calibri" panose="020F0502020204030204"/>
              <a:ea typeface="+mn-ea"/>
              <a:cs typeface="+mn-cs"/>
            </a:rPr>
            <a:t> de </a:t>
          </a:r>
          <a:r>
            <a:rPr lang="en-IE" dirty="0" err="1">
              <a:solidFill>
                <a:sysClr val="window" lastClr="FFFFFF"/>
              </a:solidFill>
              <a:latin typeface="Calibri" panose="020F0502020204030204"/>
              <a:ea typeface="+mn-ea"/>
              <a:cs typeface="+mn-cs"/>
            </a:rPr>
            <a:t>sobrevivência</a:t>
          </a:r>
          <a:r>
            <a:rPr lang="en-IE" dirty="0">
              <a:solidFill>
                <a:sysClr val="window" lastClr="FFFFFF"/>
              </a:solidFill>
              <a:latin typeface="Calibri" panose="020F0502020204030204"/>
              <a:ea typeface="+mn-ea"/>
              <a:cs typeface="+mn-cs"/>
            </a:rPr>
            <a:t> </a:t>
          </a:r>
        </a:p>
      </dgm:t>
    </dgm:pt>
    <dgm:pt modelId="{9C196288-947B-49D5-8599-0230AC0241CC}" type="parTrans" cxnId="{2B0FD6D1-21F6-4312-B9D7-8F78707E64F7}">
      <dgm:prSet/>
      <dgm:spPr/>
      <dgm:t>
        <a:bodyPr/>
        <a:lstStyle/>
        <a:p>
          <a:endParaRPr lang="en-IE"/>
        </a:p>
      </dgm:t>
    </dgm:pt>
    <dgm:pt modelId="{EBFF3C76-E36C-4BAA-BE46-3E45120A4797}" type="sibTrans" cxnId="{2B0FD6D1-21F6-4312-B9D7-8F78707E64F7}">
      <dgm:prSet/>
      <dgm: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F4EA916D-4CD5-4CEC-B163-71FC9B4574CD}">
      <dgm:prSet phldrT="[Text]"/>
      <dgm: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Atividade</a:t>
          </a:r>
          <a:endParaRPr lang="en-IE" dirty="0">
            <a:solidFill>
              <a:sysClr val="window" lastClr="FFFFFF"/>
            </a:solidFill>
            <a:latin typeface="Calibri" panose="020F0502020204030204"/>
            <a:ea typeface="+mn-ea"/>
            <a:cs typeface="+mn-cs"/>
          </a:endParaRPr>
        </a:p>
      </dgm:t>
    </dgm:pt>
    <dgm:pt modelId="{4A52D0D7-5BFA-48CE-9106-1F7BFD386823}" type="parTrans" cxnId="{BB3E5EC3-5895-44A9-A3DC-A9386FA07E7B}">
      <dgm:prSet/>
      <dgm:spPr/>
      <dgm:t>
        <a:bodyPr/>
        <a:lstStyle/>
        <a:p>
          <a:endParaRPr lang="en-IE"/>
        </a:p>
      </dgm:t>
    </dgm:pt>
    <dgm:pt modelId="{C959A93F-0DB8-4034-A239-44DD46A384E1}" type="sibTrans" cxnId="{BB3E5EC3-5895-44A9-A3DC-A9386FA07E7B}">
      <dgm:prSet/>
      <dgm: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B33309B-AE54-4B09-B233-E549E3D144FD}">
      <dgm:prSet phldrT="[Text]"/>
      <dgm: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gm:spPr>
      <dgm:t>
        <a:bodyPr/>
        <a:lstStyle/>
        <a:p>
          <a:pPr>
            <a:buNone/>
          </a:pPr>
          <a:r>
            <a:rPr lang="pt-PT" dirty="0">
              <a:solidFill>
                <a:sysClr val="window" lastClr="FFFFFF"/>
              </a:solidFill>
              <a:latin typeface="Calibri" panose="020F0502020204030204"/>
              <a:ea typeface="+mn-ea"/>
              <a:cs typeface="+mn-cs"/>
            </a:rPr>
            <a:t>Estratégias úteis para gerir o dinheiro </a:t>
          </a:r>
          <a:endParaRPr lang="en-IE" dirty="0">
            <a:solidFill>
              <a:sysClr val="window" lastClr="FFFFFF"/>
            </a:solidFill>
            <a:latin typeface="Calibri" panose="020F0502020204030204"/>
            <a:ea typeface="+mn-ea"/>
            <a:cs typeface="+mn-cs"/>
          </a:endParaRPr>
        </a:p>
      </dgm:t>
    </dgm:pt>
    <dgm:pt modelId="{81D976DA-54D5-4087-8C6B-DC3F747ACC06}" type="parTrans" cxnId="{7FA170C5-24A5-458F-A85A-33DD117B3F8B}">
      <dgm:prSet/>
      <dgm:spPr/>
      <dgm:t>
        <a:bodyPr/>
        <a:lstStyle/>
        <a:p>
          <a:endParaRPr lang="en-IE"/>
        </a:p>
      </dgm:t>
    </dgm:pt>
    <dgm:pt modelId="{124B8988-ED73-47C6-82C4-B849FA7ECC64}" type="sibTrans" cxnId="{7FA170C5-24A5-458F-A85A-33DD117B3F8B}">
      <dgm:prSet/>
      <dgm: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61C83EAB-4AEB-470A-8452-DF0DD3FAC1C2}">
      <dgm:prSet phldrT="[Text]"/>
      <dgm: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Recursos</a:t>
          </a:r>
          <a:r>
            <a:rPr lang="en-IE" dirty="0">
              <a:solidFill>
                <a:sysClr val="window" lastClr="FFFFFF"/>
              </a:solidFill>
              <a:latin typeface="Calibri" panose="020F0502020204030204"/>
              <a:ea typeface="+mn-ea"/>
              <a:cs typeface="+mn-cs"/>
            </a:rPr>
            <a:t> </a:t>
          </a:r>
          <a:r>
            <a:rPr lang="en-IE" dirty="0" err="1">
              <a:solidFill>
                <a:sysClr val="window" lastClr="FFFFFF"/>
              </a:solidFill>
              <a:latin typeface="Calibri" panose="020F0502020204030204"/>
              <a:ea typeface="+mn-ea"/>
              <a:cs typeface="+mn-cs"/>
            </a:rPr>
            <a:t>Adicionais</a:t>
          </a:r>
          <a:r>
            <a:rPr lang="en-IE" dirty="0">
              <a:solidFill>
                <a:sysClr val="window" lastClr="FFFFFF"/>
              </a:solidFill>
              <a:latin typeface="Calibri" panose="020F0502020204030204"/>
              <a:ea typeface="+mn-ea"/>
              <a:cs typeface="+mn-cs"/>
            </a:rPr>
            <a:t> </a:t>
          </a:r>
        </a:p>
      </dgm:t>
    </dgm:pt>
    <dgm:pt modelId="{16E34164-1667-45A5-8A92-84E939510E8C}" type="parTrans" cxnId="{0A8763C3-83DB-44F9-AB0C-71F2C8B4FE42}">
      <dgm:prSet/>
      <dgm:spPr/>
      <dgm:t>
        <a:bodyPr/>
        <a:lstStyle/>
        <a:p>
          <a:endParaRPr lang="en-IE"/>
        </a:p>
      </dgm:t>
    </dgm:pt>
    <dgm:pt modelId="{253E1DE1-B7DC-49D7-BD1E-95866F04C7A1}" type="sibTrans" cxnId="{0A8763C3-83DB-44F9-AB0C-71F2C8B4FE42}">
      <dgm:prSet/>
      <dgm: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8F0E7D93-F3C3-49A2-A813-F8F2B1D27BC1}">
      <dgm:prSet phldrT="[Text]"/>
      <dgm: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Fim</a:t>
          </a:r>
          <a:r>
            <a:rPr lang="en-IE" dirty="0">
              <a:solidFill>
                <a:sysClr val="window" lastClr="FFFFFF"/>
              </a:solidFill>
              <a:latin typeface="Calibri" panose="020F0502020204030204"/>
              <a:ea typeface="+mn-ea"/>
              <a:cs typeface="+mn-cs"/>
            </a:rPr>
            <a:t> </a:t>
          </a:r>
        </a:p>
      </dgm:t>
    </dgm:pt>
    <dgm:pt modelId="{182F27F1-967A-4257-AA1C-AE251723FA0C}" type="parTrans" cxnId="{CA690E08-6F64-4B96-8478-0F3AC354AD88}">
      <dgm:prSet/>
      <dgm:spPr/>
      <dgm:t>
        <a:bodyPr/>
        <a:lstStyle/>
        <a:p>
          <a:endParaRPr lang="en-IE"/>
        </a:p>
      </dgm:t>
    </dgm:pt>
    <dgm:pt modelId="{2A177796-F200-4ADC-9B6D-72DB4EC60FB7}" type="sibTrans" cxnId="{CA690E08-6F64-4B96-8478-0F3AC354AD88}">
      <dgm:prSet/>
      <dgm:spPr/>
      <dgm:t>
        <a:bodyPr/>
        <a:lstStyle/>
        <a:p>
          <a:endParaRPr lang="en-IE"/>
        </a:p>
      </dgm:t>
    </dgm:pt>
    <dgm:pt modelId="{FE27FF30-C6C0-4F03-BD76-0DC8380C9B05}">
      <dgm:prSet phldrT="[Text]"/>
      <dgm: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err="1">
              <a:solidFill>
                <a:sysClr val="window" lastClr="FFFFFF"/>
              </a:solidFill>
              <a:latin typeface="Calibri" panose="020F0502020204030204"/>
              <a:ea typeface="+mn-ea"/>
              <a:cs typeface="+mn-cs"/>
            </a:rPr>
            <a:t>Pausa</a:t>
          </a:r>
          <a:endParaRPr lang="en-IE" dirty="0">
            <a:solidFill>
              <a:sysClr val="window" lastClr="FFFFFF"/>
            </a:solidFill>
            <a:latin typeface="Calibri" panose="020F0502020204030204"/>
            <a:ea typeface="+mn-ea"/>
            <a:cs typeface="+mn-cs"/>
          </a:endParaRPr>
        </a:p>
      </dgm:t>
    </dgm:pt>
    <dgm:pt modelId="{EECF66CE-98E1-4C4E-8B75-DB9F4038405E}" type="parTrans" cxnId="{09A4E8B7-8E43-4BEC-8D12-6CB428594EB5}">
      <dgm:prSet/>
      <dgm:spPr/>
      <dgm:t>
        <a:bodyPr/>
        <a:lstStyle/>
        <a:p>
          <a:endParaRPr lang="en-IE"/>
        </a:p>
      </dgm:t>
    </dgm:pt>
    <dgm:pt modelId="{CF2831EF-5318-4652-BB95-DECFC2B37B30}" type="sibTrans" cxnId="{09A4E8B7-8E43-4BEC-8D12-6CB428594EB5}">
      <dgm:prSet/>
      <dgm: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56AE18B-2578-40D0-8EFE-045D2C5E4994}" type="pres">
      <dgm:prSet presAssocID="{7C9E293B-11A2-4E74-AEB4-2A2FAABD3B48}" presName="Name0" presStyleCnt="0">
        <dgm:presLayoutVars>
          <dgm:dir/>
          <dgm:resizeHandles val="exact"/>
        </dgm:presLayoutVars>
      </dgm:prSet>
      <dgm:spPr/>
    </dgm:pt>
    <dgm:pt modelId="{8D646B68-4348-4791-8F6C-1BF25FB54A74}" type="pres">
      <dgm:prSet presAssocID="{E44748F8-B9FF-40FC-B76D-14F2CA461D0E}" presName="node" presStyleLbl="node1" presStyleIdx="0" presStyleCnt="9">
        <dgm:presLayoutVars>
          <dgm:bulletEnabled val="1"/>
        </dgm:presLayoutVars>
      </dgm:prSet>
      <dgm:spPr/>
    </dgm:pt>
    <dgm:pt modelId="{E226B5AB-C23A-4C42-9799-6CA56B39F57F}" type="pres">
      <dgm:prSet presAssocID="{AC355222-48BE-4D19-893E-811EB4FE50EE}" presName="sibTrans" presStyleLbl="sibTrans1D1" presStyleIdx="0" presStyleCnt="8"/>
      <dgm:spPr/>
    </dgm:pt>
    <dgm:pt modelId="{4A33D42F-C65B-4E2C-AE8C-E22C1E0030B1}" type="pres">
      <dgm:prSet presAssocID="{AC355222-48BE-4D19-893E-811EB4FE50EE}" presName="connectorText" presStyleLbl="sibTrans1D1" presStyleIdx="0" presStyleCnt="8"/>
      <dgm:spPr/>
    </dgm:pt>
    <dgm:pt modelId="{B4AB7303-49AA-4FAA-BD5E-0445C20AB627}" type="pres">
      <dgm:prSet presAssocID="{3C877917-B937-40A1-AB3C-A2F1C566DBF8}" presName="node" presStyleLbl="node1" presStyleIdx="1" presStyleCnt="9" custLinFactNeighborX="-1480" custLinFactNeighborY="-197">
        <dgm:presLayoutVars>
          <dgm:bulletEnabled val="1"/>
        </dgm:presLayoutVars>
      </dgm:prSet>
      <dgm:spPr/>
    </dgm:pt>
    <dgm:pt modelId="{6794187C-97A7-4706-90DD-3EE66721FC5D}" type="pres">
      <dgm:prSet presAssocID="{049AFFD2-0D79-42E5-91D1-6549E3FCF62E}" presName="sibTrans" presStyleLbl="sibTrans1D1" presStyleIdx="1" presStyleCnt="8"/>
      <dgm:spPr/>
    </dgm:pt>
    <dgm:pt modelId="{79E974C6-FD44-4E17-B860-2E3E589D4585}" type="pres">
      <dgm:prSet presAssocID="{049AFFD2-0D79-42E5-91D1-6549E3FCF62E}" presName="connectorText" presStyleLbl="sibTrans1D1" presStyleIdx="1" presStyleCnt="8"/>
      <dgm:spPr/>
    </dgm:pt>
    <dgm:pt modelId="{D69159F9-FBFD-4441-BB4E-AD1275EB703D}" type="pres">
      <dgm:prSet presAssocID="{26E72F72-03DF-4948-AF9C-AA7C525F7270}" presName="node" presStyleLbl="node1" presStyleIdx="2" presStyleCnt="9">
        <dgm:presLayoutVars>
          <dgm:bulletEnabled val="1"/>
        </dgm:presLayoutVars>
      </dgm:prSet>
      <dgm:spPr/>
    </dgm:pt>
    <dgm:pt modelId="{C2A0604B-F5DC-42F0-9F18-006FBE038F97}" type="pres">
      <dgm:prSet presAssocID="{17DBC2E8-4B05-4872-8D8B-D8D008BDE655}" presName="sibTrans" presStyleLbl="sibTrans1D1" presStyleIdx="2" presStyleCnt="8"/>
      <dgm:spPr/>
    </dgm:pt>
    <dgm:pt modelId="{29E3635B-63F0-491F-9BB0-3F9CFB92907A}" type="pres">
      <dgm:prSet presAssocID="{17DBC2E8-4B05-4872-8D8B-D8D008BDE655}" presName="connectorText" presStyleLbl="sibTrans1D1" presStyleIdx="2" presStyleCnt="8"/>
      <dgm:spPr/>
    </dgm:pt>
    <dgm:pt modelId="{BCD24B96-05CD-472B-B3E3-5E17FC2C5FDD}" type="pres">
      <dgm:prSet presAssocID="{E2436C36-FE2B-4915-9A60-73B6257DC49E}" presName="node" presStyleLbl="node1" presStyleIdx="3" presStyleCnt="9">
        <dgm:presLayoutVars>
          <dgm:bulletEnabled val="1"/>
        </dgm:presLayoutVars>
      </dgm:prSet>
      <dgm:spPr/>
    </dgm:pt>
    <dgm:pt modelId="{10BBBF07-4844-4916-90A0-DD83DD5A084D}" type="pres">
      <dgm:prSet presAssocID="{EBFF3C76-E36C-4BAA-BE46-3E45120A4797}" presName="sibTrans" presStyleLbl="sibTrans1D1" presStyleIdx="3" presStyleCnt="8"/>
      <dgm:spPr/>
    </dgm:pt>
    <dgm:pt modelId="{9C6C327F-56B2-4335-93A2-368C4A92F702}" type="pres">
      <dgm:prSet presAssocID="{EBFF3C76-E36C-4BAA-BE46-3E45120A4797}" presName="connectorText" presStyleLbl="sibTrans1D1" presStyleIdx="3" presStyleCnt="8"/>
      <dgm:spPr/>
    </dgm:pt>
    <dgm:pt modelId="{49314917-E345-4230-8638-914C63866473}" type="pres">
      <dgm:prSet presAssocID="{F4EA916D-4CD5-4CEC-B163-71FC9B4574CD}" presName="node" presStyleLbl="node1" presStyleIdx="4" presStyleCnt="9">
        <dgm:presLayoutVars>
          <dgm:bulletEnabled val="1"/>
        </dgm:presLayoutVars>
      </dgm:prSet>
      <dgm:spPr/>
    </dgm:pt>
    <dgm:pt modelId="{DE8B4C62-DE9A-4906-A2DC-28B3C570B7FB}" type="pres">
      <dgm:prSet presAssocID="{C959A93F-0DB8-4034-A239-44DD46A384E1}" presName="sibTrans" presStyleLbl="sibTrans1D1" presStyleIdx="4" presStyleCnt="8"/>
      <dgm:spPr/>
    </dgm:pt>
    <dgm:pt modelId="{A6963A17-610F-4BCC-80C1-E383CEDDE30B}" type="pres">
      <dgm:prSet presAssocID="{C959A93F-0DB8-4034-A239-44DD46A384E1}" presName="connectorText" presStyleLbl="sibTrans1D1" presStyleIdx="4" presStyleCnt="8"/>
      <dgm:spPr/>
    </dgm:pt>
    <dgm:pt modelId="{C8455CFF-80D8-4641-A423-B3F40EC935F3}" type="pres">
      <dgm:prSet presAssocID="{FE27FF30-C6C0-4F03-BD76-0DC8380C9B05}" presName="node" presStyleLbl="node1" presStyleIdx="5" presStyleCnt="9">
        <dgm:presLayoutVars>
          <dgm:bulletEnabled val="1"/>
        </dgm:presLayoutVars>
      </dgm:prSet>
      <dgm:spPr/>
    </dgm:pt>
    <dgm:pt modelId="{5C528D29-28AD-4188-AAE2-2C00620D293A}" type="pres">
      <dgm:prSet presAssocID="{CF2831EF-5318-4652-BB95-DECFC2B37B30}" presName="sibTrans" presStyleLbl="sibTrans1D1" presStyleIdx="5" presStyleCnt="8"/>
      <dgm:spPr/>
    </dgm:pt>
    <dgm:pt modelId="{45B7EE5C-95EA-4032-94E9-F112888609C2}" type="pres">
      <dgm:prSet presAssocID="{CF2831EF-5318-4652-BB95-DECFC2B37B30}" presName="connectorText" presStyleLbl="sibTrans1D1" presStyleIdx="5" presStyleCnt="8"/>
      <dgm:spPr/>
    </dgm:pt>
    <dgm:pt modelId="{D5BAD770-4CD6-45F1-95EF-79CFE3E22EBD}" type="pres">
      <dgm:prSet presAssocID="{CB33309B-AE54-4B09-B233-E549E3D144FD}" presName="node" presStyleLbl="node1" presStyleIdx="6" presStyleCnt="9">
        <dgm:presLayoutVars>
          <dgm:bulletEnabled val="1"/>
        </dgm:presLayoutVars>
      </dgm:prSet>
      <dgm:spPr/>
    </dgm:pt>
    <dgm:pt modelId="{1D6B1FBE-513D-4BC6-AD15-6F5FC068CD08}" type="pres">
      <dgm:prSet presAssocID="{124B8988-ED73-47C6-82C4-B849FA7ECC64}" presName="sibTrans" presStyleLbl="sibTrans1D1" presStyleIdx="6" presStyleCnt="8"/>
      <dgm:spPr/>
    </dgm:pt>
    <dgm:pt modelId="{5292832B-D871-4447-9287-64B5829D362C}" type="pres">
      <dgm:prSet presAssocID="{124B8988-ED73-47C6-82C4-B849FA7ECC64}" presName="connectorText" presStyleLbl="sibTrans1D1" presStyleIdx="6" presStyleCnt="8"/>
      <dgm:spPr/>
    </dgm:pt>
    <dgm:pt modelId="{68B5228F-5D11-45C6-825B-3082C064E1F4}" type="pres">
      <dgm:prSet presAssocID="{61C83EAB-4AEB-470A-8452-DF0DD3FAC1C2}" presName="node" presStyleLbl="node1" presStyleIdx="7" presStyleCnt="9">
        <dgm:presLayoutVars>
          <dgm:bulletEnabled val="1"/>
        </dgm:presLayoutVars>
      </dgm:prSet>
      <dgm:spPr/>
    </dgm:pt>
    <dgm:pt modelId="{06F45E6A-FCF8-4B75-A5BF-0CB794DD3B7D}" type="pres">
      <dgm:prSet presAssocID="{253E1DE1-B7DC-49D7-BD1E-95866F04C7A1}" presName="sibTrans" presStyleLbl="sibTrans1D1" presStyleIdx="7" presStyleCnt="8"/>
      <dgm:spPr/>
    </dgm:pt>
    <dgm:pt modelId="{85A7D0E9-FE87-4B9F-AE1B-8CA08C3464AE}" type="pres">
      <dgm:prSet presAssocID="{253E1DE1-B7DC-49D7-BD1E-95866F04C7A1}" presName="connectorText" presStyleLbl="sibTrans1D1" presStyleIdx="7" presStyleCnt="8"/>
      <dgm:spPr/>
    </dgm:pt>
    <dgm:pt modelId="{FE6AAA0A-C61E-4381-BF9E-764AFB4E6A7E}" type="pres">
      <dgm:prSet presAssocID="{8F0E7D93-F3C3-49A2-A813-F8F2B1D27BC1}" presName="node" presStyleLbl="node1" presStyleIdx="8" presStyleCnt="9">
        <dgm:presLayoutVars>
          <dgm:bulletEnabled val="1"/>
        </dgm:presLayoutVars>
      </dgm:prSet>
      <dgm:spPr/>
    </dgm:pt>
  </dgm:ptLst>
  <dgm:cxnLst>
    <dgm:cxn modelId="{9C493A03-ABF8-4D7F-B1E9-C73E2FAF974D}" type="presOf" srcId="{CF2831EF-5318-4652-BB95-DECFC2B37B30}" destId="{45B7EE5C-95EA-4032-94E9-F112888609C2}" srcOrd="1" destOrd="0" presId="urn:microsoft.com/office/officeart/2005/8/layout/bProcess3"/>
    <dgm:cxn modelId="{EBA1ED04-EF9E-42F2-9669-8DAAAFCFB08D}" type="presOf" srcId="{26E72F72-03DF-4948-AF9C-AA7C525F7270}" destId="{D69159F9-FBFD-4441-BB4E-AD1275EB703D}" srcOrd="0" destOrd="0" presId="urn:microsoft.com/office/officeart/2005/8/layout/bProcess3"/>
    <dgm:cxn modelId="{CA690E08-6F64-4B96-8478-0F3AC354AD88}" srcId="{7C9E293B-11A2-4E74-AEB4-2A2FAABD3B48}" destId="{8F0E7D93-F3C3-49A2-A813-F8F2B1D27BC1}" srcOrd="8" destOrd="0" parTransId="{182F27F1-967A-4257-AA1C-AE251723FA0C}" sibTransId="{2A177796-F200-4ADC-9B6D-72DB4EC60FB7}"/>
    <dgm:cxn modelId="{90D5510D-B96A-4EBD-95FA-480D6627BAFD}" type="presOf" srcId="{124B8988-ED73-47C6-82C4-B849FA7ECC64}" destId="{5292832B-D871-4447-9287-64B5829D362C}" srcOrd="1" destOrd="0" presId="urn:microsoft.com/office/officeart/2005/8/layout/bProcess3"/>
    <dgm:cxn modelId="{BD56BF15-4EEB-4253-9E3B-4396617ED590}" type="presOf" srcId="{3C877917-B937-40A1-AB3C-A2F1C566DBF8}" destId="{B4AB7303-49AA-4FAA-BD5E-0445C20AB627}" srcOrd="0" destOrd="0" presId="urn:microsoft.com/office/officeart/2005/8/layout/bProcess3"/>
    <dgm:cxn modelId="{B935C125-7BF1-4EA9-B3A1-CFEDAF6832A9}" type="presOf" srcId="{17DBC2E8-4B05-4872-8D8B-D8D008BDE655}" destId="{C2A0604B-F5DC-42F0-9F18-006FBE038F97}" srcOrd="0" destOrd="0" presId="urn:microsoft.com/office/officeart/2005/8/layout/bProcess3"/>
    <dgm:cxn modelId="{6AA6CD28-C9DA-4D31-BE0D-8E717C8BC987}" type="presOf" srcId="{F4EA916D-4CD5-4CEC-B163-71FC9B4574CD}" destId="{49314917-E345-4230-8638-914C63866473}" srcOrd="0" destOrd="0" presId="urn:microsoft.com/office/officeart/2005/8/layout/bProcess3"/>
    <dgm:cxn modelId="{AE01AE29-55BE-45C1-8180-AD1FB3414C73}" type="presOf" srcId="{E44748F8-B9FF-40FC-B76D-14F2CA461D0E}" destId="{8D646B68-4348-4791-8F6C-1BF25FB54A74}" srcOrd="0" destOrd="0" presId="urn:microsoft.com/office/officeart/2005/8/layout/bProcess3"/>
    <dgm:cxn modelId="{D255692F-0BBF-4298-A6EE-0C2123DF0E04}" srcId="{7C9E293B-11A2-4E74-AEB4-2A2FAABD3B48}" destId="{26E72F72-03DF-4948-AF9C-AA7C525F7270}" srcOrd="2" destOrd="0" parTransId="{B1040AED-6F0C-4A25-B9EE-2788FAE27826}" sibTransId="{17DBC2E8-4B05-4872-8D8B-D8D008BDE655}"/>
    <dgm:cxn modelId="{E151F73F-F60A-4156-B835-33650D466BA5}" type="presOf" srcId="{C959A93F-0DB8-4034-A239-44DD46A384E1}" destId="{DE8B4C62-DE9A-4906-A2DC-28B3C570B7FB}" srcOrd="0" destOrd="0" presId="urn:microsoft.com/office/officeart/2005/8/layout/bProcess3"/>
    <dgm:cxn modelId="{A5F1F052-FDA1-4CC4-ADC9-ED3495765686}" srcId="{7C9E293B-11A2-4E74-AEB4-2A2FAABD3B48}" destId="{3C877917-B937-40A1-AB3C-A2F1C566DBF8}" srcOrd="1" destOrd="0" parTransId="{C6745D61-6786-424A-ACBE-F1E8CD3FB282}" sibTransId="{049AFFD2-0D79-42E5-91D1-6549E3FCF62E}"/>
    <dgm:cxn modelId="{E3F06D7E-4392-4FC9-BD74-768908EEBC41}" type="presOf" srcId="{AC355222-48BE-4D19-893E-811EB4FE50EE}" destId="{4A33D42F-C65B-4E2C-AE8C-E22C1E0030B1}" srcOrd="1" destOrd="0" presId="urn:microsoft.com/office/officeart/2005/8/layout/bProcess3"/>
    <dgm:cxn modelId="{5734378D-1832-40DB-9095-BBE1391BB6EA}" type="presOf" srcId="{124B8988-ED73-47C6-82C4-B849FA7ECC64}" destId="{1D6B1FBE-513D-4BC6-AD15-6F5FC068CD08}" srcOrd="0" destOrd="0" presId="urn:microsoft.com/office/officeart/2005/8/layout/bProcess3"/>
    <dgm:cxn modelId="{29574E8E-8A19-4F7B-8C06-EBE978D290C1}" type="presOf" srcId="{253E1DE1-B7DC-49D7-BD1E-95866F04C7A1}" destId="{06F45E6A-FCF8-4B75-A5BF-0CB794DD3B7D}" srcOrd="0" destOrd="0" presId="urn:microsoft.com/office/officeart/2005/8/layout/bProcess3"/>
    <dgm:cxn modelId="{5970E68E-6B75-4125-92DD-506909477B37}" type="presOf" srcId="{AC355222-48BE-4D19-893E-811EB4FE50EE}" destId="{E226B5AB-C23A-4C42-9799-6CA56B39F57F}" srcOrd="0" destOrd="0" presId="urn:microsoft.com/office/officeart/2005/8/layout/bProcess3"/>
    <dgm:cxn modelId="{8999C893-3028-463F-A34A-EE5A009827D5}" type="presOf" srcId="{C959A93F-0DB8-4034-A239-44DD46A384E1}" destId="{A6963A17-610F-4BCC-80C1-E383CEDDE30B}" srcOrd="1" destOrd="0" presId="urn:microsoft.com/office/officeart/2005/8/layout/bProcess3"/>
    <dgm:cxn modelId="{B11CE495-B24C-4F05-AAF0-3D6B5B318FDA}" type="presOf" srcId="{FE27FF30-C6C0-4F03-BD76-0DC8380C9B05}" destId="{C8455CFF-80D8-4641-A423-B3F40EC935F3}" srcOrd="0" destOrd="0" presId="urn:microsoft.com/office/officeart/2005/8/layout/bProcess3"/>
    <dgm:cxn modelId="{BB5397A9-1448-4E3A-92EA-8F33ED11FE46}" type="presOf" srcId="{049AFFD2-0D79-42E5-91D1-6549E3FCF62E}" destId="{79E974C6-FD44-4E17-B860-2E3E589D4585}" srcOrd="1" destOrd="0" presId="urn:microsoft.com/office/officeart/2005/8/layout/bProcess3"/>
    <dgm:cxn modelId="{088B9BAD-7DD8-42E1-8277-1BB3F6A237E1}" type="presOf" srcId="{8F0E7D93-F3C3-49A2-A813-F8F2B1D27BC1}" destId="{FE6AAA0A-C61E-4381-BF9E-764AFB4E6A7E}" srcOrd="0" destOrd="0" presId="urn:microsoft.com/office/officeart/2005/8/layout/bProcess3"/>
    <dgm:cxn modelId="{E8D43BB4-7644-4AF4-A720-837408FB8A68}" type="presOf" srcId="{CF2831EF-5318-4652-BB95-DECFC2B37B30}" destId="{5C528D29-28AD-4188-AAE2-2C00620D293A}" srcOrd="0" destOrd="0" presId="urn:microsoft.com/office/officeart/2005/8/layout/bProcess3"/>
    <dgm:cxn modelId="{79FD6DB4-221E-4681-8A69-74175FCE4BD5}" type="presOf" srcId="{253E1DE1-B7DC-49D7-BD1E-95866F04C7A1}" destId="{85A7D0E9-FE87-4B9F-AE1B-8CA08C3464AE}" srcOrd="1" destOrd="0" presId="urn:microsoft.com/office/officeart/2005/8/layout/bProcess3"/>
    <dgm:cxn modelId="{09A4E8B7-8E43-4BEC-8D12-6CB428594EB5}" srcId="{7C9E293B-11A2-4E74-AEB4-2A2FAABD3B48}" destId="{FE27FF30-C6C0-4F03-BD76-0DC8380C9B05}" srcOrd="5" destOrd="0" parTransId="{EECF66CE-98E1-4C4E-8B75-DB9F4038405E}" sibTransId="{CF2831EF-5318-4652-BB95-DECFC2B37B30}"/>
    <dgm:cxn modelId="{142EA7BC-F8B8-4FD5-85AB-12ECA3DC09CF}" type="presOf" srcId="{EBFF3C76-E36C-4BAA-BE46-3E45120A4797}" destId="{10BBBF07-4844-4916-90A0-DD83DD5A084D}" srcOrd="0" destOrd="0" presId="urn:microsoft.com/office/officeart/2005/8/layout/bProcess3"/>
    <dgm:cxn modelId="{251540C3-203E-4C13-AEBE-4F034C709F0D}" type="presOf" srcId="{EBFF3C76-E36C-4BAA-BE46-3E45120A4797}" destId="{9C6C327F-56B2-4335-93A2-368C4A92F702}" srcOrd="1" destOrd="0" presId="urn:microsoft.com/office/officeart/2005/8/layout/bProcess3"/>
    <dgm:cxn modelId="{BB3E5EC3-5895-44A9-A3DC-A9386FA07E7B}" srcId="{7C9E293B-11A2-4E74-AEB4-2A2FAABD3B48}" destId="{F4EA916D-4CD5-4CEC-B163-71FC9B4574CD}" srcOrd="4" destOrd="0" parTransId="{4A52D0D7-5BFA-48CE-9106-1F7BFD386823}" sibTransId="{C959A93F-0DB8-4034-A239-44DD46A384E1}"/>
    <dgm:cxn modelId="{0A8763C3-83DB-44F9-AB0C-71F2C8B4FE42}" srcId="{7C9E293B-11A2-4E74-AEB4-2A2FAABD3B48}" destId="{61C83EAB-4AEB-470A-8452-DF0DD3FAC1C2}" srcOrd="7" destOrd="0" parTransId="{16E34164-1667-45A5-8A92-84E939510E8C}" sibTransId="{253E1DE1-B7DC-49D7-BD1E-95866F04C7A1}"/>
    <dgm:cxn modelId="{7FA170C5-24A5-458F-A85A-33DD117B3F8B}" srcId="{7C9E293B-11A2-4E74-AEB4-2A2FAABD3B48}" destId="{CB33309B-AE54-4B09-B233-E549E3D144FD}" srcOrd="6" destOrd="0" parTransId="{81D976DA-54D5-4087-8C6B-DC3F747ACC06}" sibTransId="{124B8988-ED73-47C6-82C4-B849FA7ECC64}"/>
    <dgm:cxn modelId="{4360CAC7-EFEE-451F-AE80-7968B926E9FA}" type="presOf" srcId="{CB33309B-AE54-4B09-B233-E549E3D144FD}" destId="{D5BAD770-4CD6-45F1-95EF-79CFE3E22EBD}" srcOrd="0" destOrd="0" presId="urn:microsoft.com/office/officeart/2005/8/layout/bProcess3"/>
    <dgm:cxn modelId="{0D1FD9C7-144D-47E6-81DE-76C6293D8F1C}" type="presOf" srcId="{7C9E293B-11A2-4E74-AEB4-2A2FAABD3B48}" destId="{C56AE18B-2578-40D0-8EFE-045D2C5E4994}" srcOrd="0" destOrd="0" presId="urn:microsoft.com/office/officeart/2005/8/layout/bProcess3"/>
    <dgm:cxn modelId="{2B0FD6D1-21F6-4312-B9D7-8F78707E64F7}" srcId="{7C9E293B-11A2-4E74-AEB4-2A2FAABD3B48}" destId="{E2436C36-FE2B-4915-9A60-73B6257DC49E}" srcOrd="3" destOrd="0" parTransId="{9C196288-947B-49D5-8599-0230AC0241CC}" sibTransId="{EBFF3C76-E36C-4BAA-BE46-3E45120A4797}"/>
    <dgm:cxn modelId="{3C786BDA-4327-44B4-8191-13B1BDB9E742}" type="presOf" srcId="{61C83EAB-4AEB-470A-8452-DF0DD3FAC1C2}" destId="{68B5228F-5D11-45C6-825B-3082C064E1F4}" srcOrd="0" destOrd="0" presId="urn:microsoft.com/office/officeart/2005/8/layout/bProcess3"/>
    <dgm:cxn modelId="{C2C011DF-4BDC-4E44-A08F-A87D372BE8A6}" type="presOf" srcId="{E2436C36-FE2B-4915-9A60-73B6257DC49E}" destId="{BCD24B96-05CD-472B-B3E3-5E17FC2C5FDD}" srcOrd="0" destOrd="0" presId="urn:microsoft.com/office/officeart/2005/8/layout/bProcess3"/>
    <dgm:cxn modelId="{CB51E2E6-1E39-4685-8576-F456E9BDD2F7}" type="presOf" srcId="{049AFFD2-0D79-42E5-91D1-6549E3FCF62E}" destId="{6794187C-97A7-4706-90DD-3EE66721FC5D}" srcOrd="0" destOrd="0" presId="urn:microsoft.com/office/officeart/2005/8/layout/bProcess3"/>
    <dgm:cxn modelId="{35659EEA-8F4B-4713-98FD-DD520B9B8063}" type="presOf" srcId="{17DBC2E8-4B05-4872-8D8B-D8D008BDE655}" destId="{29E3635B-63F0-491F-9BB0-3F9CFB92907A}" srcOrd="1" destOrd="0" presId="urn:microsoft.com/office/officeart/2005/8/layout/bProcess3"/>
    <dgm:cxn modelId="{76D1A3FE-523D-4BA8-A368-F02211B21E2C}" srcId="{7C9E293B-11A2-4E74-AEB4-2A2FAABD3B48}" destId="{E44748F8-B9FF-40FC-B76D-14F2CA461D0E}" srcOrd="0" destOrd="0" parTransId="{A63419F6-0F82-4639-9F2C-1FD035E1FF2E}" sibTransId="{AC355222-48BE-4D19-893E-811EB4FE50EE}"/>
    <dgm:cxn modelId="{993513C7-6F56-4CD0-832E-A5B52C646C95}" type="presParOf" srcId="{C56AE18B-2578-40D0-8EFE-045D2C5E4994}" destId="{8D646B68-4348-4791-8F6C-1BF25FB54A74}" srcOrd="0" destOrd="0" presId="urn:microsoft.com/office/officeart/2005/8/layout/bProcess3"/>
    <dgm:cxn modelId="{50C8BAE9-1BF2-4455-A89A-B0BF4886B3E4}" type="presParOf" srcId="{C56AE18B-2578-40D0-8EFE-045D2C5E4994}" destId="{E226B5AB-C23A-4C42-9799-6CA56B39F57F}" srcOrd="1" destOrd="0" presId="urn:microsoft.com/office/officeart/2005/8/layout/bProcess3"/>
    <dgm:cxn modelId="{4B1B1A26-3B7F-4F71-9848-7CD0517116C3}" type="presParOf" srcId="{E226B5AB-C23A-4C42-9799-6CA56B39F57F}" destId="{4A33D42F-C65B-4E2C-AE8C-E22C1E0030B1}" srcOrd="0" destOrd="0" presId="urn:microsoft.com/office/officeart/2005/8/layout/bProcess3"/>
    <dgm:cxn modelId="{0BC9FAE9-1FF0-438C-84D6-BF26C4DA4667}" type="presParOf" srcId="{C56AE18B-2578-40D0-8EFE-045D2C5E4994}" destId="{B4AB7303-49AA-4FAA-BD5E-0445C20AB627}" srcOrd="2" destOrd="0" presId="urn:microsoft.com/office/officeart/2005/8/layout/bProcess3"/>
    <dgm:cxn modelId="{2912C056-4351-49F9-BAE2-5B888EAB136A}" type="presParOf" srcId="{C56AE18B-2578-40D0-8EFE-045D2C5E4994}" destId="{6794187C-97A7-4706-90DD-3EE66721FC5D}" srcOrd="3" destOrd="0" presId="urn:microsoft.com/office/officeart/2005/8/layout/bProcess3"/>
    <dgm:cxn modelId="{61F8EF72-3895-4FE1-AFD9-791378CF1E58}" type="presParOf" srcId="{6794187C-97A7-4706-90DD-3EE66721FC5D}" destId="{79E974C6-FD44-4E17-B860-2E3E589D4585}" srcOrd="0" destOrd="0" presId="urn:microsoft.com/office/officeart/2005/8/layout/bProcess3"/>
    <dgm:cxn modelId="{D732B1D3-43AE-422D-A57E-202F37D91F3B}" type="presParOf" srcId="{C56AE18B-2578-40D0-8EFE-045D2C5E4994}" destId="{D69159F9-FBFD-4441-BB4E-AD1275EB703D}" srcOrd="4" destOrd="0" presId="urn:microsoft.com/office/officeart/2005/8/layout/bProcess3"/>
    <dgm:cxn modelId="{CB009319-40F8-4AA1-BA61-571BF0212CA4}" type="presParOf" srcId="{C56AE18B-2578-40D0-8EFE-045D2C5E4994}" destId="{C2A0604B-F5DC-42F0-9F18-006FBE038F97}" srcOrd="5" destOrd="0" presId="urn:microsoft.com/office/officeart/2005/8/layout/bProcess3"/>
    <dgm:cxn modelId="{4C9632C7-F9F4-4A28-A735-606EE3648389}" type="presParOf" srcId="{C2A0604B-F5DC-42F0-9F18-006FBE038F97}" destId="{29E3635B-63F0-491F-9BB0-3F9CFB92907A}" srcOrd="0" destOrd="0" presId="urn:microsoft.com/office/officeart/2005/8/layout/bProcess3"/>
    <dgm:cxn modelId="{9AC96F8B-F8A6-498A-AD31-8CFBFFCD644F}" type="presParOf" srcId="{C56AE18B-2578-40D0-8EFE-045D2C5E4994}" destId="{BCD24B96-05CD-472B-B3E3-5E17FC2C5FDD}" srcOrd="6" destOrd="0" presId="urn:microsoft.com/office/officeart/2005/8/layout/bProcess3"/>
    <dgm:cxn modelId="{EB0E53E5-6E7C-45AD-AB8D-5B33F5EC88BD}" type="presParOf" srcId="{C56AE18B-2578-40D0-8EFE-045D2C5E4994}" destId="{10BBBF07-4844-4916-90A0-DD83DD5A084D}" srcOrd="7" destOrd="0" presId="urn:microsoft.com/office/officeart/2005/8/layout/bProcess3"/>
    <dgm:cxn modelId="{890B2764-39D2-4E69-8CE3-D7673F8B75C3}" type="presParOf" srcId="{10BBBF07-4844-4916-90A0-DD83DD5A084D}" destId="{9C6C327F-56B2-4335-93A2-368C4A92F702}" srcOrd="0" destOrd="0" presId="urn:microsoft.com/office/officeart/2005/8/layout/bProcess3"/>
    <dgm:cxn modelId="{84834636-F06E-4FBB-B83C-EDA093DA504D}" type="presParOf" srcId="{C56AE18B-2578-40D0-8EFE-045D2C5E4994}" destId="{49314917-E345-4230-8638-914C63866473}" srcOrd="8" destOrd="0" presId="urn:microsoft.com/office/officeart/2005/8/layout/bProcess3"/>
    <dgm:cxn modelId="{83B6C9C2-9E87-4804-B4DC-59D7946649D1}" type="presParOf" srcId="{C56AE18B-2578-40D0-8EFE-045D2C5E4994}" destId="{DE8B4C62-DE9A-4906-A2DC-28B3C570B7FB}" srcOrd="9" destOrd="0" presId="urn:microsoft.com/office/officeart/2005/8/layout/bProcess3"/>
    <dgm:cxn modelId="{6DF9499E-015F-457E-A2FC-2A4FCF814C90}" type="presParOf" srcId="{DE8B4C62-DE9A-4906-A2DC-28B3C570B7FB}" destId="{A6963A17-610F-4BCC-80C1-E383CEDDE30B}" srcOrd="0" destOrd="0" presId="urn:microsoft.com/office/officeart/2005/8/layout/bProcess3"/>
    <dgm:cxn modelId="{BF1137AC-4CF7-4F78-B887-9297710DED1A}" type="presParOf" srcId="{C56AE18B-2578-40D0-8EFE-045D2C5E4994}" destId="{C8455CFF-80D8-4641-A423-B3F40EC935F3}" srcOrd="10" destOrd="0" presId="urn:microsoft.com/office/officeart/2005/8/layout/bProcess3"/>
    <dgm:cxn modelId="{62649C2D-9883-4F93-8437-21B2A0831A27}" type="presParOf" srcId="{C56AE18B-2578-40D0-8EFE-045D2C5E4994}" destId="{5C528D29-28AD-4188-AAE2-2C00620D293A}" srcOrd="11" destOrd="0" presId="urn:microsoft.com/office/officeart/2005/8/layout/bProcess3"/>
    <dgm:cxn modelId="{CF4D7C2F-F261-4D87-8917-CFC25C5A27D4}" type="presParOf" srcId="{5C528D29-28AD-4188-AAE2-2C00620D293A}" destId="{45B7EE5C-95EA-4032-94E9-F112888609C2}" srcOrd="0" destOrd="0" presId="urn:microsoft.com/office/officeart/2005/8/layout/bProcess3"/>
    <dgm:cxn modelId="{2F302BC3-7766-4877-ACB0-EC2177B94F84}" type="presParOf" srcId="{C56AE18B-2578-40D0-8EFE-045D2C5E4994}" destId="{D5BAD770-4CD6-45F1-95EF-79CFE3E22EBD}" srcOrd="12" destOrd="0" presId="urn:microsoft.com/office/officeart/2005/8/layout/bProcess3"/>
    <dgm:cxn modelId="{76B3389F-28D2-4AF8-A538-5B865C150693}" type="presParOf" srcId="{C56AE18B-2578-40D0-8EFE-045D2C5E4994}" destId="{1D6B1FBE-513D-4BC6-AD15-6F5FC068CD08}" srcOrd="13" destOrd="0" presId="urn:microsoft.com/office/officeart/2005/8/layout/bProcess3"/>
    <dgm:cxn modelId="{DBB6CD7B-9559-48BC-8AA8-DAE02B3F96AE}" type="presParOf" srcId="{1D6B1FBE-513D-4BC6-AD15-6F5FC068CD08}" destId="{5292832B-D871-4447-9287-64B5829D362C}" srcOrd="0" destOrd="0" presId="urn:microsoft.com/office/officeart/2005/8/layout/bProcess3"/>
    <dgm:cxn modelId="{B18A7B1D-D239-4620-8BE7-F5486E5BD795}" type="presParOf" srcId="{C56AE18B-2578-40D0-8EFE-045D2C5E4994}" destId="{68B5228F-5D11-45C6-825B-3082C064E1F4}" srcOrd="14" destOrd="0" presId="urn:microsoft.com/office/officeart/2005/8/layout/bProcess3"/>
    <dgm:cxn modelId="{E5017873-2A71-452D-81A8-95E4B0618F64}" type="presParOf" srcId="{C56AE18B-2578-40D0-8EFE-045D2C5E4994}" destId="{06F45E6A-FCF8-4B75-A5BF-0CB794DD3B7D}" srcOrd="15" destOrd="0" presId="urn:microsoft.com/office/officeart/2005/8/layout/bProcess3"/>
    <dgm:cxn modelId="{6AAFA3DE-C558-4DA2-8663-57D19C3DC768}" type="presParOf" srcId="{06F45E6A-FCF8-4B75-A5BF-0CB794DD3B7D}" destId="{85A7D0E9-FE87-4B9F-AE1B-8CA08C3464AE}" srcOrd="0" destOrd="0" presId="urn:microsoft.com/office/officeart/2005/8/layout/bProcess3"/>
    <dgm:cxn modelId="{888BA4CB-3B8F-47E6-87AF-6CEBE2CE70C6}" type="presParOf" srcId="{C56AE18B-2578-40D0-8EFE-045D2C5E4994}" destId="{FE6AAA0A-C61E-4381-BF9E-764AFB4E6A7E}"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B5AB-C23A-4C42-9799-6CA56B39F57F}">
      <dsp:nvSpPr>
        <dsp:cNvPr id="0" name=""/>
        <dsp:cNvSpPr/>
      </dsp:nvSpPr>
      <dsp:spPr>
        <a:xfrm>
          <a:off x="2665579" y="535410"/>
          <a:ext cx="38626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48289" y="578902"/>
        <a:ext cx="0" cy="0"/>
      </dsp:txXfrm>
    </dsp:sp>
    <dsp:sp modelId="{8D646B68-4348-4791-8F6C-1BF25FB54A74}">
      <dsp:nvSpPr>
        <dsp:cNvPr id="0" name=""/>
        <dsp:cNvSpPr/>
      </dsp:nvSpPr>
      <dsp: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Introdução</a:t>
          </a:r>
          <a:r>
            <a:rPr lang="en-IE" sz="1700" kern="1200" dirty="0">
              <a:solidFill>
                <a:sysClr val="window" lastClr="FFFFFF"/>
              </a:solidFill>
              <a:latin typeface="Calibri" panose="020F0502020204030204"/>
              <a:ea typeface="+mn-ea"/>
              <a:cs typeface="+mn-cs"/>
            </a:rPr>
            <a:t> </a:t>
          </a:r>
        </a:p>
      </dsp:txBody>
      <dsp:txXfrm>
        <a:off x="730278" y="1826"/>
        <a:ext cx="1937100" cy="1162260"/>
      </dsp:txXfrm>
    </dsp:sp>
    <dsp:sp modelId="{6794187C-97A7-4706-90DD-3EE66721FC5D}">
      <dsp:nvSpPr>
        <dsp:cNvPr id="0" name=""/>
        <dsp:cNvSpPr/>
      </dsp:nvSpPr>
      <dsp:spPr>
        <a:xfrm>
          <a:off x="5019543" y="535410"/>
          <a:ext cx="443602"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29489" y="578902"/>
        <a:ext cx="0" cy="0"/>
      </dsp:txXfrm>
    </dsp:sp>
    <dsp:sp modelId="{B4AB7303-49AA-4FAA-BD5E-0445C20AB627}">
      <dsp:nvSpPr>
        <dsp:cNvPr id="0" name=""/>
        <dsp:cNvSpPr/>
      </dsp:nvSpPr>
      <dsp:spPr>
        <a:xfrm>
          <a:off x="3084243" y="0"/>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pt-PT" sz="1700" kern="1200" dirty="0">
              <a:solidFill>
                <a:sysClr val="window" lastClr="FFFFFF"/>
              </a:solidFill>
              <a:latin typeface="Calibri" panose="020F0502020204030204"/>
              <a:ea typeface="+mn-ea"/>
              <a:cs typeface="+mn-cs"/>
            </a:rPr>
            <a:t>Gestão de dinheiro durante períodos de vida críticos</a:t>
          </a:r>
          <a:endParaRPr lang="en-IE" sz="1700" kern="1200" dirty="0">
            <a:solidFill>
              <a:sysClr val="window" lastClr="FFFFFF"/>
            </a:solidFill>
            <a:latin typeface="Calibri" panose="020F0502020204030204"/>
            <a:ea typeface="+mn-ea"/>
            <a:cs typeface="+mn-cs"/>
          </a:endParaRPr>
        </a:p>
      </dsp:txBody>
      <dsp:txXfrm>
        <a:off x="3084243" y="0"/>
        <a:ext cx="1937100" cy="1162260"/>
      </dsp:txXfrm>
    </dsp:sp>
    <dsp:sp modelId="{C2A0604B-F5DC-42F0-9F18-006FBE038F97}">
      <dsp:nvSpPr>
        <dsp:cNvPr id="0" name=""/>
        <dsp:cNvSpPr/>
      </dsp:nvSpPr>
      <dsp: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1367525"/>
        <a:ext cx="0" cy="0"/>
      </dsp:txXfrm>
    </dsp:sp>
    <dsp:sp modelId="{D69159F9-FBFD-4441-BB4E-AD1275EB703D}">
      <dsp:nvSpPr>
        <dsp:cNvPr id="0" name=""/>
        <dsp:cNvSpPr/>
      </dsp:nvSpPr>
      <dsp: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Discussão</a:t>
          </a:r>
          <a:r>
            <a:rPr lang="en-IE" sz="1700" kern="1200" dirty="0">
              <a:solidFill>
                <a:sysClr val="window" lastClr="FFFFFF"/>
              </a:solidFill>
              <a:latin typeface="Calibri" panose="020F0502020204030204"/>
              <a:ea typeface="+mn-ea"/>
              <a:cs typeface="+mn-cs"/>
            </a:rPr>
            <a:t> de Grupo </a:t>
          </a:r>
        </a:p>
      </dsp:txBody>
      <dsp:txXfrm>
        <a:off x="5495545" y="1826"/>
        <a:ext cx="1937100" cy="1162260"/>
      </dsp:txXfrm>
    </dsp:sp>
    <dsp:sp modelId="{10BBBF07-4844-4916-90A0-DD83DD5A084D}">
      <dsp:nvSpPr>
        <dsp:cNvPr id="0" name=""/>
        <dsp:cNvSpPr/>
      </dsp:nvSpPr>
      <dsp: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2188522"/>
        <a:ext cx="0" cy="0"/>
      </dsp:txXfrm>
    </dsp:sp>
    <dsp:sp modelId="{BCD24B96-05CD-472B-B3E3-5E17FC2C5FDD}">
      <dsp:nvSpPr>
        <dsp:cNvPr id="0" name=""/>
        <dsp:cNvSpPr/>
      </dsp:nvSpPr>
      <dsp: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Orçamento</a:t>
          </a:r>
          <a:r>
            <a:rPr lang="en-IE" sz="1700" kern="1200" dirty="0">
              <a:solidFill>
                <a:sysClr val="window" lastClr="FFFFFF"/>
              </a:solidFill>
              <a:latin typeface="Calibri" panose="020F0502020204030204"/>
              <a:ea typeface="+mn-ea"/>
              <a:cs typeface="+mn-cs"/>
            </a:rPr>
            <a:t> </a:t>
          </a:r>
          <a:r>
            <a:rPr lang="en-IE" sz="1700" kern="1200" dirty="0" err="1">
              <a:solidFill>
                <a:sysClr val="window" lastClr="FFFFFF"/>
              </a:solidFill>
              <a:latin typeface="Calibri" panose="020F0502020204030204"/>
              <a:ea typeface="+mn-ea"/>
              <a:cs typeface="+mn-cs"/>
            </a:rPr>
            <a:t>pessoal</a:t>
          </a:r>
          <a:r>
            <a:rPr lang="en-IE" sz="1700" kern="1200" dirty="0">
              <a:solidFill>
                <a:sysClr val="window" lastClr="FFFFFF"/>
              </a:solidFill>
              <a:latin typeface="Calibri" panose="020F0502020204030204"/>
              <a:ea typeface="+mn-ea"/>
              <a:cs typeface="+mn-cs"/>
            </a:rPr>
            <a:t> de </a:t>
          </a:r>
          <a:r>
            <a:rPr lang="en-IE" sz="1700" kern="1200" dirty="0" err="1">
              <a:solidFill>
                <a:sysClr val="window" lastClr="FFFFFF"/>
              </a:solidFill>
              <a:latin typeface="Calibri" panose="020F0502020204030204"/>
              <a:ea typeface="+mn-ea"/>
              <a:cs typeface="+mn-cs"/>
            </a:rPr>
            <a:t>sobrevivência</a:t>
          </a:r>
          <a:r>
            <a:rPr lang="en-IE" sz="1700" kern="1200" dirty="0">
              <a:solidFill>
                <a:sysClr val="window" lastClr="FFFFFF"/>
              </a:solidFill>
              <a:latin typeface="Calibri" panose="020F0502020204030204"/>
              <a:ea typeface="+mn-ea"/>
              <a:cs typeface="+mn-cs"/>
            </a:rPr>
            <a:t> </a:t>
          </a:r>
        </a:p>
      </dsp:txBody>
      <dsp:txXfrm>
        <a:off x="730278" y="1609619"/>
        <a:ext cx="1937100" cy="1162260"/>
      </dsp:txXfrm>
    </dsp:sp>
    <dsp:sp modelId="{DE8B4C62-DE9A-4906-A2DC-28B3C570B7FB}">
      <dsp:nvSpPr>
        <dsp:cNvPr id="0" name=""/>
        <dsp:cNvSpPr/>
      </dsp:nvSpPr>
      <dsp: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2188522"/>
        <a:ext cx="0" cy="0"/>
      </dsp:txXfrm>
    </dsp:sp>
    <dsp:sp modelId="{49314917-E345-4230-8638-914C63866473}">
      <dsp:nvSpPr>
        <dsp:cNvPr id="0" name=""/>
        <dsp:cNvSpPr/>
      </dsp:nvSpPr>
      <dsp: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Atividade</a:t>
          </a:r>
          <a:endParaRPr lang="en-IE" sz="1700" kern="1200" dirty="0">
            <a:solidFill>
              <a:sysClr val="window" lastClr="FFFFFF"/>
            </a:solidFill>
            <a:latin typeface="Calibri" panose="020F0502020204030204"/>
            <a:ea typeface="+mn-ea"/>
            <a:cs typeface="+mn-cs"/>
          </a:endParaRPr>
        </a:p>
      </dsp:txBody>
      <dsp:txXfrm>
        <a:off x="3112912" y="1609619"/>
        <a:ext cx="1937100" cy="1162260"/>
      </dsp:txXfrm>
    </dsp:sp>
    <dsp:sp modelId="{5C528D29-28AD-4188-AAE2-2C00620D293A}">
      <dsp:nvSpPr>
        <dsp:cNvPr id="0" name=""/>
        <dsp:cNvSpPr/>
      </dsp:nvSpPr>
      <dsp: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2975318"/>
        <a:ext cx="0" cy="0"/>
      </dsp:txXfrm>
    </dsp:sp>
    <dsp:sp modelId="{C8455CFF-80D8-4641-A423-B3F40EC935F3}">
      <dsp:nvSpPr>
        <dsp:cNvPr id="0" name=""/>
        <dsp:cNvSpPr/>
      </dsp:nvSpPr>
      <dsp: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Pausa</a:t>
          </a:r>
          <a:endParaRPr lang="en-IE" sz="1700" kern="1200" dirty="0">
            <a:solidFill>
              <a:sysClr val="window" lastClr="FFFFFF"/>
            </a:solidFill>
            <a:latin typeface="Calibri" panose="020F0502020204030204"/>
            <a:ea typeface="+mn-ea"/>
            <a:cs typeface="+mn-cs"/>
          </a:endParaRPr>
        </a:p>
      </dsp:txBody>
      <dsp:txXfrm>
        <a:off x="5495545" y="1609619"/>
        <a:ext cx="1937100" cy="1162260"/>
      </dsp:txXfrm>
    </dsp:sp>
    <dsp:sp modelId="{1D6B1FBE-513D-4BC6-AD15-6F5FC068CD08}">
      <dsp:nvSpPr>
        <dsp:cNvPr id="0" name=""/>
        <dsp:cNvSpPr/>
      </dsp:nvSpPr>
      <dsp: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3796315"/>
        <a:ext cx="0" cy="0"/>
      </dsp:txXfrm>
    </dsp:sp>
    <dsp:sp modelId="{D5BAD770-4CD6-45F1-95EF-79CFE3E22EBD}">
      <dsp:nvSpPr>
        <dsp:cNvPr id="0" name=""/>
        <dsp:cNvSpPr/>
      </dsp:nvSpPr>
      <dsp: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pt-PT" sz="1700" kern="1200" dirty="0">
              <a:solidFill>
                <a:sysClr val="window" lastClr="FFFFFF"/>
              </a:solidFill>
              <a:latin typeface="Calibri" panose="020F0502020204030204"/>
              <a:ea typeface="+mn-ea"/>
              <a:cs typeface="+mn-cs"/>
            </a:rPr>
            <a:t>Estratégias úteis para gerir o dinheiro </a:t>
          </a:r>
          <a:endParaRPr lang="en-IE" sz="1700" kern="1200" dirty="0">
            <a:solidFill>
              <a:sysClr val="window" lastClr="FFFFFF"/>
            </a:solidFill>
            <a:latin typeface="Calibri" panose="020F0502020204030204"/>
            <a:ea typeface="+mn-ea"/>
            <a:cs typeface="+mn-cs"/>
          </a:endParaRPr>
        </a:p>
      </dsp:txBody>
      <dsp:txXfrm>
        <a:off x="730278" y="3217413"/>
        <a:ext cx="1937100" cy="1162260"/>
      </dsp:txXfrm>
    </dsp:sp>
    <dsp:sp modelId="{06F45E6A-FCF8-4B75-A5BF-0CB794DD3B7D}">
      <dsp:nvSpPr>
        <dsp:cNvPr id="0" name=""/>
        <dsp:cNvSpPr/>
      </dsp:nvSpPr>
      <dsp: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3796315"/>
        <a:ext cx="0" cy="0"/>
      </dsp:txXfrm>
    </dsp:sp>
    <dsp:sp modelId="{68B5228F-5D11-45C6-825B-3082C064E1F4}">
      <dsp:nvSpPr>
        <dsp:cNvPr id="0" name=""/>
        <dsp:cNvSpPr/>
      </dsp:nvSpPr>
      <dsp: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Recursos</a:t>
          </a:r>
          <a:r>
            <a:rPr lang="en-IE" sz="1700" kern="1200" dirty="0">
              <a:solidFill>
                <a:sysClr val="window" lastClr="FFFFFF"/>
              </a:solidFill>
              <a:latin typeface="Calibri" panose="020F0502020204030204"/>
              <a:ea typeface="+mn-ea"/>
              <a:cs typeface="+mn-cs"/>
            </a:rPr>
            <a:t> </a:t>
          </a:r>
          <a:r>
            <a:rPr lang="en-IE" sz="1700" kern="1200" dirty="0" err="1">
              <a:solidFill>
                <a:sysClr val="window" lastClr="FFFFFF"/>
              </a:solidFill>
              <a:latin typeface="Calibri" panose="020F0502020204030204"/>
              <a:ea typeface="+mn-ea"/>
              <a:cs typeface="+mn-cs"/>
            </a:rPr>
            <a:t>Adicionais</a:t>
          </a:r>
          <a:r>
            <a:rPr lang="en-IE" sz="1700" kern="1200" dirty="0">
              <a:solidFill>
                <a:sysClr val="window" lastClr="FFFFFF"/>
              </a:solidFill>
              <a:latin typeface="Calibri" panose="020F0502020204030204"/>
              <a:ea typeface="+mn-ea"/>
              <a:cs typeface="+mn-cs"/>
            </a:rPr>
            <a:t> </a:t>
          </a:r>
        </a:p>
      </dsp:txBody>
      <dsp:txXfrm>
        <a:off x="3112912" y="3217413"/>
        <a:ext cx="1937100" cy="1162260"/>
      </dsp:txXfrm>
    </dsp:sp>
    <dsp:sp modelId="{FE6AAA0A-C61E-4381-BF9E-764AFB4E6A7E}">
      <dsp:nvSpPr>
        <dsp:cNvPr id="0" name=""/>
        <dsp:cNvSpPr/>
      </dsp:nvSpPr>
      <dsp: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IE" sz="1700" kern="1200" dirty="0" err="1">
              <a:solidFill>
                <a:sysClr val="window" lastClr="FFFFFF"/>
              </a:solidFill>
              <a:latin typeface="Calibri" panose="020F0502020204030204"/>
              <a:ea typeface="+mn-ea"/>
              <a:cs typeface="+mn-cs"/>
            </a:rPr>
            <a:t>Fim</a:t>
          </a:r>
          <a:r>
            <a:rPr lang="en-IE" sz="1700" kern="1200" dirty="0">
              <a:solidFill>
                <a:sysClr val="window" lastClr="FFFFFF"/>
              </a:solidFill>
              <a:latin typeface="Calibri" panose="020F0502020204030204"/>
              <a:ea typeface="+mn-ea"/>
              <a:cs typeface="+mn-cs"/>
            </a:rPr>
            <a:t> </a:t>
          </a:r>
        </a:p>
      </dsp:txBody>
      <dsp:txXfrm>
        <a:off x="5495545" y="3217413"/>
        <a:ext cx="1937100" cy="11622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Source: https://www.youtube.com/watch?v=CU4l_rs50Kk</a:t>
            </a: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16</a:t>
            </a:fld>
            <a:endParaRPr/>
          </a:p>
        </p:txBody>
      </p:sp>
    </p:spTree>
    <p:extLst>
      <p:ext uri="{BB962C8B-B14F-4D97-AF65-F5344CB8AC3E}">
        <p14:creationId xmlns:p14="http://schemas.microsoft.com/office/powerpoint/2010/main" val="413122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68" name="Google Shape;26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extLst>
      <p:ext uri="{BB962C8B-B14F-4D97-AF65-F5344CB8AC3E}">
        <p14:creationId xmlns:p14="http://schemas.microsoft.com/office/powerpoint/2010/main" val="183481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62" name="Google Shape;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Source: https://www.dss.gov.au/sites/default/files/documents/09_2012/op41.pdf</a:t>
            </a:r>
            <a:endParaRPr/>
          </a:p>
        </p:txBody>
      </p:sp>
      <p:sp>
        <p:nvSpPr>
          <p:cNvPr id="71" name="Google Shape;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a:p>
            <a:pPr marL="0" lvl="0" indent="0" algn="l" rtl="0">
              <a:spcBef>
                <a:spcPts val="0"/>
              </a:spcBef>
              <a:spcAft>
                <a:spcPts val="0"/>
              </a:spcAft>
              <a:buNone/>
            </a:pPr>
            <a:endParaRPr/>
          </a:p>
          <a:p>
            <a:pPr marL="0" lvl="0" indent="0" algn="l" rtl="0">
              <a:spcBef>
                <a:spcPts val="0"/>
              </a:spcBef>
              <a:spcAft>
                <a:spcPts val="0"/>
              </a:spcAft>
              <a:buNone/>
            </a:pPr>
            <a:r>
              <a:rPr lang="en-IE"/>
              <a:t> </a:t>
            </a: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5"/>
          <p:cNvGrpSpPr/>
          <p:nvPr/>
        </p:nvGrpSpPr>
        <p:grpSpPr>
          <a:xfrm>
            <a:off x="309367" y="6493935"/>
            <a:ext cx="6399441" cy="923330"/>
            <a:chOff x="309367" y="6493935"/>
            <a:chExt cx="6399441" cy="923330"/>
          </a:xfrm>
        </p:grpSpPr>
        <p:sp>
          <p:nvSpPr>
            <p:cNvPr id="15" name="Google Shape;15;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6"/>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8"/>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8"/>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9"/>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4"/>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4"/>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4"/>
          <p:cNvGrpSpPr/>
          <p:nvPr/>
        </p:nvGrpSpPr>
        <p:grpSpPr>
          <a:xfrm>
            <a:off x="309367" y="6493935"/>
            <a:ext cx="6399441" cy="923330"/>
            <a:chOff x="309367" y="6493935"/>
            <a:chExt cx="6399441" cy="923330"/>
          </a:xfrm>
        </p:grpSpPr>
        <p:sp>
          <p:nvSpPr>
            <p:cNvPr id="41" name="Google Shape;41;p24"/>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4"/>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4"/>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4"/>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H-8yrzd8y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balance.com/the-50-30-20-rule-of-thumb-453922" TargetMode="External"/><Relationship Id="rId3" Type="http://schemas.openxmlformats.org/officeDocument/2006/relationships/hyperlink" Target="https://www.youtube.com/watch?v=3Ew9453gvJ8" TargetMode="External"/><Relationship Id="rId7" Type="http://schemas.openxmlformats.org/officeDocument/2006/relationships/hyperlink" Target="https://www.struggletodaystrengthtomorrow.com/financial-buff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dss.gov.au/sites/default/files/documents/09_2012/op41.pdf" TargetMode="External"/><Relationship Id="rId5" Type="http://schemas.openxmlformats.org/officeDocument/2006/relationships/hyperlink" Target="https://www.simplefp.co.uk/the-hierarchy-of-financial-needs/" TargetMode="External"/><Relationship Id="rId4" Type="http://schemas.openxmlformats.org/officeDocument/2006/relationships/hyperlink" Target="https://www.youtube.com/watch?v=QyuU4wFIz3o&amp;t=9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OAqNtueu0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766050" cy="1060450"/>
          </a:xfrm>
          <a:prstGeom prst="rect">
            <a:avLst/>
          </a:prstGeom>
          <a:noFill/>
          <a:ln>
            <a:noFill/>
          </a:ln>
        </p:spPr>
        <p:txBody>
          <a:bodyPr spcFirstLastPara="1" wrap="square" lIns="72000" tIns="45700" rIns="72000" bIns="45700" anchor="t" anchorCtr="0">
            <a:noAutofit/>
          </a:bodyPr>
          <a:lstStyle/>
          <a:p>
            <a:pPr lvl="0"/>
            <a:r>
              <a:rPr lang="pt-PT" dirty="0" err="1">
                <a:latin typeface="Calibri" panose="020F0502020204030204" pitchFamily="34" charset="0"/>
                <a:cs typeface="Calibri" panose="020F0502020204030204" pitchFamily="34" charset="0"/>
              </a:rPr>
              <a:t>IO3</a:t>
            </a:r>
            <a:r>
              <a:rPr lang="pt-PT" dirty="0">
                <a:latin typeface="Calibri" panose="020F0502020204030204" pitchFamily="34" charset="0"/>
                <a:cs typeface="Calibri" panose="020F0502020204030204" pitchFamily="34" charset="0"/>
              </a:rPr>
              <a:t>: Formação de Literacia Financeira para Pais </a:t>
            </a:r>
            <a:endParaRPr dirty="0">
              <a:latin typeface="Calibri" panose="020F0502020204030204" pitchFamily="34" charset="0"/>
              <a:cs typeface="Calibri" panose="020F0502020204030204" pitchFamily="34" charset="0"/>
            </a:endParaRPr>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lvl="0">
              <a:lnSpc>
                <a:spcPct val="90000"/>
              </a:lnSpc>
              <a:buClr>
                <a:schemeClr val="accent2"/>
              </a:buClr>
              <a:buSzPts val="2400"/>
            </a:pPr>
            <a:r>
              <a:rPr lang="pt-PT" sz="2800" b="1" dirty="0">
                <a:solidFill>
                  <a:srgbClr val="097D74"/>
                </a:solidFill>
                <a:latin typeface="Calibri" panose="020F0502020204030204" pitchFamily="34" charset="0"/>
                <a:ea typeface="Open Sans"/>
                <a:cs typeface="Calibri" panose="020F0502020204030204" pitchFamily="34" charset="0"/>
                <a:sym typeface="Open Sans"/>
              </a:rPr>
              <a:t>Módulo 5: Gestão do dinheiro durante períodos de vida críticos 
</a:t>
            </a:r>
            <a:endParaRPr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body" idx="1"/>
          </p:nvPr>
        </p:nvSpPr>
        <p:spPr>
          <a:xfrm>
            <a:off x="500063" y="1984374"/>
            <a:ext cx="12329999" cy="5521325"/>
          </a:xfrm>
          <a:prstGeom prst="rect">
            <a:avLst/>
          </a:prstGeom>
          <a:noFill/>
          <a:ln>
            <a:noFill/>
          </a:ln>
        </p:spPr>
        <p:txBody>
          <a:bodyPr spcFirstLastPara="1" wrap="square" lIns="72000" tIns="45700" rIns="72000" bIns="45700" anchor="t" anchorCtr="0">
            <a:noAutofit/>
          </a:bodyPr>
          <a:lstStyle/>
          <a:p>
            <a:pPr marL="342900" lvl="0" indent="-342900" algn="l">
              <a:buSzPts val="2100"/>
              <a:buFont typeface="Arial"/>
              <a:buChar char="•"/>
            </a:pPr>
            <a:r>
              <a:rPr lang="pt-PT" sz="3000" dirty="0"/>
              <a:t>Cada pessoa tem diferentes prioridades e objetivos financeiros</a:t>
            </a:r>
            <a:r>
              <a:rPr lang="en-IE" sz="3000" dirty="0"/>
              <a:t>. </a:t>
            </a:r>
            <a:endParaRPr sz="3000" dirty="0"/>
          </a:p>
          <a:p>
            <a:pPr marL="342900" lvl="0" indent="-342900" algn="l">
              <a:spcBef>
                <a:spcPts val="600"/>
              </a:spcBef>
              <a:buSzPts val="2100"/>
              <a:buFont typeface="Arial"/>
              <a:buChar char="•"/>
            </a:pPr>
            <a:r>
              <a:rPr lang="pt-PT" sz="3000" dirty="0"/>
              <a:t>Alguns indivíduos podem reduzir o seu desperdício alimentar para economizar dinheiro, enquanto outros podem colocar um aquecedor extra no inverno</a:t>
            </a:r>
            <a:r>
              <a:rPr lang="en-IE" sz="3000" dirty="0"/>
              <a:t>. </a:t>
            </a:r>
            <a:endParaRPr sz="3000" dirty="0"/>
          </a:p>
          <a:p>
            <a:pPr marL="342900" lvl="0" indent="-342900" algn="l">
              <a:spcBef>
                <a:spcPts val="600"/>
              </a:spcBef>
              <a:buSzPts val="2100"/>
              <a:buFont typeface="Arial"/>
              <a:buChar char="•"/>
            </a:pPr>
            <a:r>
              <a:rPr lang="pt-PT" sz="3000" dirty="0"/>
              <a:t>Para ajudá-lo a definir prioridades financeiras, recomendamos que siga estes 3 passos</a:t>
            </a:r>
            <a:r>
              <a:rPr lang="en-IE" sz="3000" dirty="0"/>
              <a:t>:</a:t>
            </a:r>
            <a:endParaRPr sz="3000" dirty="0"/>
          </a:p>
          <a:p>
            <a:pPr marL="1092991" lvl="1" indent="-342900">
              <a:buSzPts val="2100"/>
            </a:pPr>
            <a:r>
              <a:rPr lang="pt-PT" sz="3000" dirty="0"/>
              <a:t>Pergunte a si mesmo - O que é importante para si? 
Defina objetivos </a:t>
            </a:r>
            <a:r>
              <a:rPr lang="pt-PT" sz="3000" dirty="0" err="1"/>
              <a:t>SMART</a:t>
            </a:r>
            <a:r>
              <a:rPr lang="pt-PT" sz="3000" dirty="0"/>
              <a:t> para ajudá-lo a alcançar os seus objetivos financeiros</a:t>
            </a:r>
            <a:r>
              <a:rPr lang="en-IE" sz="3000" dirty="0"/>
              <a:t>. </a:t>
            </a:r>
            <a:endParaRPr sz="3000" dirty="0"/>
          </a:p>
          <a:p>
            <a:pPr marL="1092991" lvl="1" indent="-342900">
              <a:buSzPts val="2100"/>
            </a:pPr>
            <a:r>
              <a:rPr lang="pt-PT" sz="3000" dirty="0"/>
              <a:t>Reveja a sua lista após algumas semanas e veja se alcançou os seus objetivos. </a:t>
            </a:r>
            <a:endParaRPr sz="3000" dirty="0">
              <a:highlight>
                <a:srgbClr val="FFFF00"/>
              </a:highlight>
            </a:endParaRPr>
          </a:p>
          <a:p>
            <a:pPr marL="750091" lvl="1" indent="0" algn="l" rtl="0">
              <a:lnSpc>
                <a:spcPct val="100000"/>
              </a:lnSpc>
              <a:spcBef>
                <a:spcPts val="600"/>
              </a:spcBef>
              <a:spcAft>
                <a:spcPts val="0"/>
              </a:spcAft>
              <a:buSzPts val="2188"/>
              <a:buNone/>
            </a:pPr>
            <a:endParaRPr dirty="0">
              <a:highlight>
                <a:srgbClr val="FFFF00"/>
              </a:highlight>
            </a:endParaRPr>
          </a:p>
        </p:txBody>
      </p:sp>
      <p:sp>
        <p:nvSpPr>
          <p:cNvPr id="137" name="Google Shape;137;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38" name="Google Shape;138;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Atividade</a:t>
            </a:r>
            <a:r>
              <a:rPr lang="en-IE" i="0" dirty="0"/>
              <a:t> M5.4</a:t>
            </a:r>
          </a:p>
          <a:p>
            <a:pPr marL="0" lvl="0" indent="0">
              <a:spcBef>
                <a:spcPts val="0"/>
              </a:spcBef>
            </a:pPr>
            <a:r>
              <a:rPr lang="pt-PT" i="0" dirty="0"/>
              <a:t>Quais são as suas prioridades financeiras?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body" idx="1"/>
          </p:nvPr>
        </p:nvSpPr>
        <p:spPr>
          <a:xfrm>
            <a:off x="500063" y="1984375"/>
            <a:ext cx="12329999"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1092991" lvl="1" indent="-203962" algn="l" rtl="0">
              <a:lnSpc>
                <a:spcPct val="100000"/>
              </a:lnSpc>
              <a:spcBef>
                <a:spcPts val="600"/>
              </a:spcBef>
              <a:spcAft>
                <a:spcPts val="0"/>
              </a:spcAft>
              <a:buSzPts val="2188"/>
              <a:buNone/>
            </a:pPr>
            <a:endParaRPr dirty="0">
              <a:highlight>
                <a:srgbClr val="FFFF00"/>
              </a:highlight>
            </a:endParaRPr>
          </a:p>
          <a:p>
            <a:pPr marL="750091" lvl="1" indent="0" algn="l" rtl="0">
              <a:lnSpc>
                <a:spcPct val="100000"/>
              </a:lnSpc>
              <a:spcBef>
                <a:spcPts val="600"/>
              </a:spcBef>
              <a:spcAft>
                <a:spcPts val="0"/>
              </a:spcAft>
              <a:buSzPts val="2188"/>
              <a:buNone/>
            </a:pPr>
            <a:endParaRPr dirty="0">
              <a:highlight>
                <a:srgbClr val="FFFF00"/>
              </a:highlight>
            </a:endParaRPr>
          </a:p>
        </p:txBody>
      </p:sp>
      <p:sp>
        <p:nvSpPr>
          <p:cNvPr id="145" name="Google Shape;145;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46" name="Google Shape;146;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Objetivos</a:t>
            </a:r>
            <a:r>
              <a:rPr lang="en-IE" i="0" dirty="0"/>
              <a:t> SMART </a:t>
            </a:r>
            <a:r>
              <a:rPr lang="en-IE" i="0" dirty="0" err="1"/>
              <a:t>são</a:t>
            </a:r>
            <a:r>
              <a:rPr lang="en-IE" i="0" dirty="0"/>
              <a:t> </a:t>
            </a:r>
            <a:r>
              <a:rPr lang="en-IE" i="0" dirty="0" err="1"/>
              <a:t>uma</a:t>
            </a:r>
            <a:r>
              <a:rPr lang="en-IE" i="0" dirty="0"/>
              <a:t> ferramenta </a:t>
            </a:r>
            <a:endParaRPr dirty="0"/>
          </a:p>
        </p:txBody>
      </p:sp>
      <p:grpSp>
        <p:nvGrpSpPr>
          <p:cNvPr id="147" name="Google Shape;147;p9"/>
          <p:cNvGrpSpPr/>
          <p:nvPr/>
        </p:nvGrpSpPr>
        <p:grpSpPr>
          <a:xfrm>
            <a:off x="2905254" y="1984375"/>
            <a:ext cx="7700087" cy="4699760"/>
            <a:chOff x="2405191" y="0"/>
            <a:chExt cx="7700087" cy="4699760"/>
          </a:xfrm>
        </p:grpSpPr>
        <p:sp>
          <p:nvSpPr>
            <p:cNvPr id="148" name="Google Shape;148;p9"/>
            <p:cNvSpPr/>
            <p:nvPr/>
          </p:nvSpPr>
          <p:spPr>
            <a:xfrm>
              <a:off x="2405191" y="0"/>
              <a:ext cx="7519616" cy="469976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CE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145873" y="3494741"/>
              <a:ext cx="172951" cy="17295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232349" y="3581217"/>
              <a:ext cx="985069" cy="11185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txBox="1"/>
            <p:nvPr/>
          </p:nvSpPr>
          <p:spPr>
            <a:xfrm>
              <a:off x="3232349" y="3581217"/>
              <a:ext cx="1357290" cy="1118542"/>
            </a:xfrm>
            <a:prstGeom prst="rect">
              <a:avLst/>
            </a:prstGeom>
            <a:noFill/>
            <a:ln>
              <a:noFill/>
            </a:ln>
          </p:spPr>
          <p:txBody>
            <a:bodyPr spcFirstLastPara="1" wrap="square" lIns="91625"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Específico</a:t>
              </a:r>
              <a:r>
                <a:rPr lang="en-IE" sz="2400" dirty="0">
                  <a:solidFill>
                    <a:schemeClr val="dk1"/>
                  </a:solidFill>
                  <a:latin typeface="Calibri"/>
                  <a:ea typeface="Calibri"/>
                  <a:cs typeface="Calibri"/>
                  <a:sym typeface="Calibri"/>
                </a:rPr>
                <a:t> </a:t>
              </a:r>
              <a:endParaRPr sz="1800" dirty="0"/>
            </a:p>
            <a:p>
              <a:pPr marL="114300" lvl="1" indent="-114300">
                <a:lnSpc>
                  <a:spcPct val="90000"/>
                </a:lnSpc>
                <a:spcBef>
                  <a:spcPts val="630"/>
                </a:spcBef>
                <a:buClr>
                  <a:schemeClr val="dk1"/>
                </a:buClr>
                <a:buSzPts val="1400"/>
                <a:buFont typeface="Calibri"/>
                <a:buChar char="•"/>
              </a:pPr>
              <a:r>
                <a:rPr lang="pt-PT" sz="1800" dirty="0">
                  <a:solidFill>
                    <a:schemeClr val="dk1"/>
                  </a:solidFill>
                  <a:latin typeface="Calibri"/>
                  <a:ea typeface="Calibri"/>
                  <a:cs typeface="Calibri"/>
                  <a:sym typeface="Calibri"/>
                </a:rPr>
                <a:t>De quem? 
O quê? </a:t>
              </a:r>
              <a:endParaRPr sz="1800" dirty="0"/>
            </a:p>
          </p:txBody>
        </p:sp>
        <p:sp>
          <p:nvSpPr>
            <p:cNvPr id="152" name="Google Shape;152;p9"/>
            <p:cNvSpPr/>
            <p:nvPr/>
          </p:nvSpPr>
          <p:spPr>
            <a:xfrm>
              <a:off x="4082065" y="2595207"/>
              <a:ext cx="270706" cy="27070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217418" y="2730560"/>
              <a:ext cx="1248256" cy="19691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txBox="1"/>
            <p:nvPr/>
          </p:nvSpPr>
          <p:spPr>
            <a:xfrm>
              <a:off x="4137906" y="2730560"/>
              <a:ext cx="2329990" cy="1969199"/>
            </a:xfrm>
            <a:prstGeom prst="rect">
              <a:avLst/>
            </a:prstGeom>
            <a:noFill/>
            <a:ln>
              <a:noFill/>
            </a:ln>
          </p:spPr>
          <p:txBody>
            <a:bodyPr spcFirstLastPara="1" wrap="square" lIns="143425"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Mensurável</a:t>
              </a:r>
              <a:r>
                <a:rPr lang="en-IE" sz="2400" dirty="0">
                  <a:solidFill>
                    <a:schemeClr val="dk1"/>
                  </a:solidFill>
                  <a:latin typeface="Calibri"/>
                  <a:ea typeface="Calibri"/>
                  <a:cs typeface="Calibri"/>
                  <a:sym typeface="Calibri"/>
                </a:rPr>
                <a:t> </a:t>
              </a:r>
              <a:endParaRPr sz="1800" dirty="0"/>
            </a:p>
            <a:p>
              <a:pPr marL="114300" lvl="1" indent="-114300">
                <a:lnSpc>
                  <a:spcPct val="90000"/>
                </a:lnSpc>
                <a:spcBef>
                  <a:spcPts val="630"/>
                </a:spcBef>
                <a:buClr>
                  <a:schemeClr val="dk1"/>
                </a:buClr>
                <a:buSzPts val="1400"/>
                <a:buFont typeface="Calibri"/>
                <a:buChar char="•"/>
              </a:pPr>
              <a:r>
                <a:rPr lang="en-IE" sz="1800" dirty="0" err="1">
                  <a:solidFill>
                    <a:schemeClr val="dk1"/>
                  </a:solidFill>
                  <a:latin typeface="Calibri"/>
                  <a:ea typeface="Calibri"/>
                  <a:cs typeface="Calibri"/>
                  <a:sym typeface="Calibri"/>
                </a:rPr>
                <a:t>Quanto</a:t>
              </a:r>
              <a:r>
                <a:rPr lang="en-IE" sz="1800" dirty="0">
                  <a:solidFill>
                    <a:schemeClr val="dk1"/>
                  </a:solidFill>
                  <a:latin typeface="Calibri"/>
                  <a:ea typeface="Calibri"/>
                  <a:cs typeface="Calibri"/>
                  <a:sym typeface="Calibri"/>
                </a:rPr>
                <a:t>? 
Com que </a:t>
              </a:r>
              <a:r>
                <a:rPr lang="en-IE" sz="1800" dirty="0" err="1">
                  <a:solidFill>
                    <a:schemeClr val="dk1"/>
                  </a:solidFill>
                  <a:latin typeface="Calibri"/>
                  <a:ea typeface="Calibri"/>
                  <a:cs typeface="Calibri"/>
                  <a:sym typeface="Calibri"/>
                </a:rPr>
                <a:t>frequência</a:t>
              </a:r>
              <a:r>
                <a:rPr lang="en-IE" sz="1800" dirty="0">
                  <a:solidFill>
                    <a:schemeClr val="dk1"/>
                  </a:solidFill>
                  <a:latin typeface="Calibri"/>
                  <a:ea typeface="Calibri"/>
                  <a:cs typeface="Calibri"/>
                  <a:sym typeface="Calibri"/>
                </a:rPr>
                <a:t>?  </a:t>
              </a:r>
              <a:endParaRPr sz="1800" dirty="0"/>
            </a:p>
          </p:txBody>
        </p:sp>
        <p:sp>
          <p:nvSpPr>
            <p:cNvPr id="155" name="Google Shape;155;p9"/>
            <p:cNvSpPr/>
            <p:nvPr/>
          </p:nvSpPr>
          <p:spPr>
            <a:xfrm>
              <a:off x="5285204" y="1878024"/>
              <a:ext cx="360941" cy="36094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5465675" y="2058494"/>
              <a:ext cx="1451285" cy="2641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txBox="1"/>
            <p:nvPr/>
          </p:nvSpPr>
          <p:spPr>
            <a:xfrm>
              <a:off x="5565065" y="1978982"/>
              <a:ext cx="1648920" cy="2641265"/>
            </a:xfrm>
            <a:prstGeom prst="rect">
              <a:avLst/>
            </a:prstGeom>
            <a:noFill/>
            <a:ln>
              <a:noFill/>
            </a:ln>
          </p:spPr>
          <p:txBody>
            <a:bodyPr spcFirstLastPara="1" wrap="square" lIns="191250"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Alcançável</a:t>
              </a:r>
              <a:endParaRPr sz="1800" dirty="0"/>
            </a:p>
            <a:p>
              <a:pPr marL="114300" lvl="1" indent="-114300">
                <a:lnSpc>
                  <a:spcPct val="90000"/>
                </a:lnSpc>
                <a:spcBef>
                  <a:spcPts val="630"/>
                </a:spcBef>
                <a:buClr>
                  <a:schemeClr val="dk1"/>
                </a:buClr>
                <a:buSzPts val="1400"/>
                <a:buFont typeface="Calibri"/>
                <a:buChar char="•"/>
              </a:pPr>
              <a:r>
                <a:rPr lang="pt-PT" sz="1800" dirty="0">
                  <a:solidFill>
                    <a:schemeClr val="dk1"/>
                  </a:solidFill>
                  <a:latin typeface="Calibri"/>
                  <a:ea typeface="Calibri"/>
                  <a:cs typeface="Calibri"/>
                  <a:sym typeface="Calibri"/>
                </a:rPr>
                <a:t>Estabeleça metas que estão ao seu alcance  </a:t>
              </a:r>
              <a:endParaRPr sz="1800" dirty="0"/>
            </a:p>
          </p:txBody>
        </p:sp>
        <p:sp>
          <p:nvSpPr>
            <p:cNvPr id="158" name="Google Shape;158;p9"/>
            <p:cNvSpPr/>
            <p:nvPr/>
          </p:nvSpPr>
          <p:spPr>
            <a:xfrm>
              <a:off x="6683853" y="1317812"/>
              <a:ext cx="466216" cy="46621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916961" y="1550920"/>
              <a:ext cx="1503923" cy="31488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txBox="1"/>
            <p:nvPr/>
          </p:nvSpPr>
          <p:spPr>
            <a:xfrm>
              <a:off x="6916961" y="1550920"/>
              <a:ext cx="1655949" cy="3148839"/>
            </a:xfrm>
            <a:prstGeom prst="rect">
              <a:avLst/>
            </a:prstGeom>
            <a:noFill/>
            <a:ln>
              <a:noFill/>
            </a:ln>
          </p:spPr>
          <p:txBody>
            <a:bodyPr spcFirstLastPara="1" wrap="square" lIns="247025" tIns="0" rIns="0" bIns="0" anchor="t" anchorCtr="0">
              <a:noAutofit/>
            </a:bodyPr>
            <a:lstStyle/>
            <a:p>
              <a:pPr lvl="0">
                <a:lnSpc>
                  <a:spcPct val="90000"/>
                </a:lnSpc>
                <a:buClr>
                  <a:schemeClr val="dk1"/>
                </a:buClr>
                <a:buSzPts val="1800"/>
              </a:pPr>
              <a:r>
                <a:rPr lang="en-IE" sz="2400" dirty="0" err="1">
                  <a:solidFill>
                    <a:schemeClr val="dk1"/>
                  </a:solidFill>
                  <a:latin typeface="Calibri"/>
                  <a:ea typeface="Calibri"/>
                  <a:cs typeface="Calibri"/>
                  <a:sym typeface="Calibri"/>
                </a:rPr>
                <a:t>Relevante</a:t>
              </a:r>
              <a:endParaRPr sz="1800" dirty="0"/>
            </a:p>
            <a:p>
              <a:pPr marL="114300" lvl="1" indent="-114300">
                <a:lnSpc>
                  <a:spcPct val="90000"/>
                </a:lnSpc>
                <a:spcBef>
                  <a:spcPts val="630"/>
                </a:spcBef>
                <a:buClr>
                  <a:schemeClr val="dk1"/>
                </a:buClr>
                <a:buSzPts val="1400"/>
                <a:buFont typeface="Calibri"/>
                <a:buChar char="•"/>
              </a:pPr>
              <a:r>
                <a:rPr lang="pt-PT" sz="1800" dirty="0">
                  <a:solidFill>
                    <a:schemeClr val="dk1"/>
                  </a:solidFill>
                  <a:latin typeface="Calibri"/>
                  <a:ea typeface="Calibri"/>
                  <a:cs typeface="Calibri"/>
                  <a:sym typeface="Calibri"/>
                </a:rPr>
                <a:t>Estes objetivos são importantes em relação aos seus outros objetivos? </a:t>
              </a:r>
              <a:endParaRPr sz="1800" dirty="0"/>
            </a:p>
          </p:txBody>
        </p:sp>
        <p:sp>
          <p:nvSpPr>
            <p:cNvPr id="161" name="Google Shape;161;p9"/>
            <p:cNvSpPr/>
            <p:nvPr/>
          </p:nvSpPr>
          <p:spPr>
            <a:xfrm>
              <a:off x="8123859" y="943711"/>
              <a:ext cx="594049" cy="594049"/>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8420884" y="1240736"/>
              <a:ext cx="1503923" cy="34590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p:nvPr/>
          </p:nvSpPr>
          <p:spPr>
            <a:xfrm>
              <a:off x="8420884" y="1240736"/>
              <a:ext cx="1684394" cy="3459023"/>
            </a:xfrm>
            <a:prstGeom prst="rect">
              <a:avLst/>
            </a:prstGeom>
            <a:noFill/>
            <a:ln>
              <a:noFill/>
            </a:ln>
          </p:spPr>
          <p:txBody>
            <a:bodyPr spcFirstLastPara="1" wrap="square" lIns="314775" tIns="0" rIns="0" bIns="0" anchor="t" anchorCtr="0">
              <a:noAutofit/>
            </a:bodyPr>
            <a:lstStyle/>
            <a:p>
              <a:pPr lvl="0">
                <a:lnSpc>
                  <a:spcPct val="90000"/>
                </a:lnSpc>
                <a:buClr>
                  <a:schemeClr val="dk1"/>
                </a:buClr>
                <a:buSzPts val="1800"/>
              </a:pPr>
              <a:r>
                <a:rPr lang="en-IE" sz="2400" dirty="0">
                  <a:solidFill>
                    <a:schemeClr val="dk1"/>
                  </a:solidFill>
                  <a:latin typeface="Calibri"/>
                  <a:ea typeface="Calibri"/>
                  <a:cs typeface="Calibri"/>
                  <a:sym typeface="Calibri"/>
                </a:rPr>
                <a:t>Tempo </a:t>
              </a:r>
              <a:r>
                <a:rPr lang="en-IE" sz="2400" dirty="0" err="1">
                  <a:solidFill>
                    <a:schemeClr val="dk1"/>
                  </a:solidFill>
                  <a:latin typeface="Calibri"/>
                  <a:ea typeface="Calibri"/>
                  <a:cs typeface="Calibri"/>
                  <a:sym typeface="Calibri"/>
                </a:rPr>
                <a:t>Limitado</a:t>
              </a:r>
              <a:endParaRPr sz="1800" dirty="0"/>
            </a:p>
            <a:p>
              <a:pPr marL="114300" lvl="1" indent="-114300">
                <a:lnSpc>
                  <a:spcPct val="90000"/>
                </a:lnSpc>
                <a:spcBef>
                  <a:spcPts val="630"/>
                </a:spcBef>
                <a:buClr>
                  <a:schemeClr val="dk1"/>
                </a:buClr>
                <a:buSzPts val="1400"/>
                <a:buFont typeface="Calibri"/>
                <a:buChar char="•"/>
              </a:pPr>
              <a:r>
                <a:rPr lang="pt-PT" sz="1800" dirty="0">
                  <a:solidFill>
                    <a:schemeClr val="dk1"/>
                  </a:solidFill>
                  <a:latin typeface="Calibri"/>
                  <a:ea typeface="Calibri"/>
                  <a:cs typeface="Calibri"/>
                  <a:sym typeface="Calibri"/>
                </a:rPr>
                <a:t>Qual é o seu prazo? </a:t>
              </a:r>
              <a:endParaRPr sz="18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3"/>
          <p:cNvSpPr txBox="1">
            <a:spLocks noGrp="1"/>
          </p:cNvSpPr>
          <p:nvPr>
            <p:ph type="title"/>
          </p:nvPr>
        </p:nvSpPr>
        <p:spPr>
          <a:xfrm>
            <a:off x="500063" y="391881"/>
            <a:ext cx="8472723"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 </a:t>
            </a:r>
            <a:endParaRPr dirty="0"/>
          </a:p>
        </p:txBody>
      </p:sp>
      <p:sp>
        <p:nvSpPr>
          <p:cNvPr id="3" name="Text Placeholder 2">
            <a:extLst>
              <a:ext uri="{FF2B5EF4-FFF2-40B4-BE49-F238E27FC236}">
                <a16:creationId xmlns:a16="http://schemas.microsoft.com/office/drawing/2014/main" id="{49881960-033C-8481-169D-8AC4D7416CE0}"/>
              </a:ext>
            </a:extLst>
          </p:cNvPr>
          <p:cNvSpPr>
            <a:spLocks noGrp="1"/>
          </p:cNvSpPr>
          <p:nvPr>
            <p:ph type="body" idx="2"/>
          </p:nvPr>
        </p:nvSpPr>
        <p:spPr>
          <a:xfrm>
            <a:off x="866274" y="2312534"/>
            <a:ext cx="5358063" cy="2880632"/>
          </a:xfrm>
        </p:spPr>
        <p:txBody>
          <a:bodyPr/>
          <a:lstStyle/>
          <a:p>
            <a:pPr algn="l"/>
            <a:r>
              <a:rPr lang="pt-PT" sz="4000" i="0" dirty="0"/>
              <a:t>Pausa para chá e café</a:t>
            </a:r>
            <a:endParaRPr lang="en-GB" sz="4000" i="0" dirty="0"/>
          </a:p>
        </p:txBody>
      </p:sp>
      <p:pic>
        <p:nvPicPr>
          <p:cNvPr id="10" name="Google Shape;321;p34" descr="Drink, Coffee, Tea, Beverage, Hot Drink, Hot Beverage">
            <a:extLst>
              <a:ext uri="{FF2B5EF4-FFF2-40B4-BE49-F238E27FC236}">
                <a16:creationId xmlns:a16="http://schemas.microsoft.com/office/drawing/2014/main" id="{B9CA1DBE-840B-4F6A-82E6-98BF3D454042}"/>
              </a:ext>
            </a:extLst>
          </p:cNvPr>
          <p:cNvPicPr preferRelativeResize="0"/>
          <p:nvPr/>
        </p:nvPicPr>
        <p:blipFill rotWithShape="1">
          <a:blip r:embed="rId3">
            <a:alphaModFix/>
          </a:blip>
          <a:srcRect/>
          <a:stretch/>
        </p:blipFill>
        <p:spPr>
          <a:xfrm>
            <a:off x="5116177" y="1948113"/>
            <a:ext cx="5358063" cy="3609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71" name="Google Shape;171;p10"/>
          <p:cNvSpPr txBox="1">
            <a:spLocks noGrp="1"/>
          </p:cNvSpPr>
          <p:nvPr>
            <p:ph type="body" idx="2"/>
          </p:nvPr>
        </p:nvSpPr>
        <p:spPr>
          <a:xfrm>
            <a:off x="500959" y="1117202"/>
            <a:ext cx="12331541" cy="1193431"/>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solidFill>
                  <a:schemeClr val="bg1"/>
                </a:solidFill>
              </a:rPr>
              <a:t>Atividade</a:t>
            </a:r>
            <a:r>
              <a:rPr lang="en-US" i="0" dirty="0">
                <a:solidFill>
                  <a:schemeClr val="bg1"/>
                </a:solidFill>
              </a:rPr>
              <a:t> M5.5</a:t>
            </a:r>
          </a:p>
          <a:p>
            <a:pPr marL="0" lvl="0" indent="0">
              <a:spcBef>
                <a:spcPts val="0"/>
              </a:spcBef>
            </a:pPr>
            <a:r>
              <a:rPr lang="en-IE" i="0" dirty="0" err="1"/>
              <a:t>Orçamento</a:t>
            </a:r>
            <a:r>
              <a:rPr lang="en-IE" i="0" dirty="0"/>
              <a:t> </a:t>
            </a:r>
            <a:r>
              <a:rPr lang="en-IE" i="0" dirty="0" err="1"/>
              <a:t>pessoal</a:t>
            </a:r>
            <a:r>
              <a:rPr lang="en-IE" i="0" dirty="0"/>
              <a:t> de </a:t>
            </a:r>
            <a:r>
              <a:rPr lang="en-IE" i="0" dirty="0" err="1"/>
              <a:t>sobrevivência</a:t>
            </a:r>
            <a:r>
              <a:rPr lang="en-IE" i="0" dirty="0"/>
              <a:t>         </a:t>
            </a:r>
            <a:r>
              <a:rPr lang="pt-PT" i="0" u="sng" dirty="0">
                <a:solidFill>
                  <a:schemeClr val="bg1"/>
                </a:solidFill>
              </a:rPr>
              <a:t>A Importância do Orçamento - vídeo</a:t>
            </a:r>
            <a:endParaRPr lang="en-US" i="0" u="sng" dirty="0">
              <a:solidFill>
                <a:schemeClr val="bg1"/>
              </a:solidFill>
            </a:endParaRPr>
          </a:p>
        </p:txBody>
      </p:sp>
      <p:sp>
        <p:nvSpPr>
          <p:cNvPr id="7" name="TextBox 6">
            <a:extLst>
              <a:ext uri="{FF2B5EF4-FFF2-40B4-BE49-F238E27FC236}">
                <a16:creationId xmlns:a16="http://schemas.microsoft.com/office/drawing/2014/main" id="{D9408F07-CC8A-6322-2FA1-6ABA881DDD57}"/>
              </a:ext>
            </a:extLst>
          </p:cNvPr>
          <p:cNvSpPr txBox="1"/>
          <p:nvPr/>
        </p:nvSpPr>
        <p:spPr>
          <a:xfrm>
            <a:off x="3333749" y="3598962"/>
            <a:ext cx="6824041" cy="2154436"/>
          </a:xfrm>
          <a:prstGeom prst="rect">
            <a:avLst/>
          </a:prstGeom>
          <a:noFill/>
        </p:spPr>
        <p:txBody>
          <a:bodyPr wrap="square">
            <a:spAutoFit/>
          </a:bodyPr>
          <a:lstStyle/>
          <a:p>
            <a:r>
              <a:rPr lang="en-GB" sz="2400" dirty="0">
                <a:hlinkClick r:id="rId3"/>
              </a:rPr>
              <a:t>https://www.youtube.com/watch?v=dH-8yrzd8yc</a:t>
            </a:r>
            <a:endParaRPr lang="en-GB" sz="2400" dirty="0"/>
          </a:p>
          <a:p>
            <a:endParaRPr lang="en-GB" dirty="0"/>
          </a:p>
          <a:p>
            <a:r>
              <a:rPr lang="pt-PT" sz="3200" dirty="0">
                <a:latin typeface="Calibri" panose="020F0502020204030204" pitchFamily="34" charset="0"/>
                <a:cs typeface="Calibri" panose="020F0502020204030204" pitchFamily="34" charset="0"/>
              </a:rPr>
              <a:t>Veja o vídeo e identifique e partilhe 3 coisas que achou interessante.
</a:t>
            </a:r>
            <a:endParaRPr lang="en-GB" dirty="0"/>
          </a:p>
        </p:txBody>
      </p:sp>
      <p:sp>
        <p:nvSpPr>
          <p:cNvPr id="5" name="Text Placeholder 4">
            <a:extLst>
              <a:ext uri="{FF2B5EF4-FFF2-40B4-BE49-F238E27FC236}">
                <a16:creationId xmlns:a16="http://schemas.microsoft.com/office/drawing/2014/main" id="{187E2307-118D-9C97-D3E2-C083C5D0EF24}"/>
              </a:ext>
            </a:extLst>
          </p:cNvPr>
          <p:cNvSpPr>
            <a:spLocks noGrp="1"/>
          </p:cNvSpPr>
          <p:nvPr>
            <p:ph type="body" idx="1"/>
          </p:nvPr>
        </p:nvSpPr>
        <p:spPr>
          <a:xfrm>
            <a:off x="660400" y="2884178"/>
            <a:ext cx="11900568" cy="484055"/>
          </a:xfrm>
        </p:spPr>
        <p:txBody>
          <a:bodyPr/>
          <a:lstStyle/>
          <a:p>
            <a:r>
              <a:rPr lang="en-GB" dirty="0"/>
              <a:t>Video: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body" idx="1"/>
          </p:nvPr>
        </p:nvSpPr>
        <p:spPr>
          <a:xfrm>
            <a:off x="499169" y="2037988"/>
            <a:ext cx="12332297" cy="5467712"/>
          </a:xfrm>
          <a:prstGeom prst="rect">
            <a:avLst/>
          </a:prstGeom>
          <a:noFill/>
          <a:ln>
            <a:noFill/>
          </a:ln>
        </p:spPr>
        <p:txBody>
          <a:bodyPr spcFirstLastPara="1" wrap="square" lIns="72000" tIns="45700" rIns="72000" bIns="45700" anchor="t" anchorCtr="0">
            <a:noAutofit/>
          </a:bodyPr>
          <a:lstStyle/>
          <a:p>
            <a:pPr marL="0" lvl="0" indent="0">
              <a:buSzPts val="2100"/>
            </a:pPr>
            <a:r>
              <a:rPr lang="pt-PT" sz="2400" dirty="0"/>
              <a:t>O Paul trabalha como enfermeira no hospital local. É pago mensalmente e ganha 1100 euros/libras por mês em salários e benefícios.  A família do Paul tem as seguintes contas</a:t>
            </a:r>
            <a:r>
              <a:rPr lang="en-IE" sz="2400" dirty="0"/>
              <a:t>:</a:t>
            </a:r>
          </a:p>
          <a:p>
            <a:pPr marL="342900" lvl="0" indent="-342900">
              <a:spcBef>
                <a:spcPts val="600"/>
              </a:spcBef>
              <a:buSzPts val="2100"/>
              <a:buFont typeface="Arial"/>
              <a:buChar char="•"/>
            </a:pPr>
            <a:r>
              <a:rPr lang="en-IE" sz="2400" dirty="0" err="1"/>
              <a:t>Assinatura</a:t>
            </a:r>
            <a:r>
              <a:rPr lang="en-IE" sz="2400" dirty="0"/>
              <a:t> de TV = £10/euros por </a:t>
            </a:r>
            <a:r>
              <a:rPr lang="en-IE" sz="2400" dirty="0" err="1"/>
              <a:t>mês</a:t>
            </a:r>
            <a:r>
              <a:rPr lang="en-IE" sz="2400" dirty="0"/>
              <a:t>. </a:t>
            </a:r>
            <a:endParaRPr sz="2400" dirty="0"/>
          </a:p>
          <a:p>
            <a:pPr marL="342900" lvl="0" indent="-342900">
              <a:spcBef>
                <a:spcPts val="600"/>
              </a:spcBef>
              <a:buSzPts val="2100"/>
              <a:buFont typeface="Arial"/>
              <a:buChar char="•"/>
            </a:pPr>
            <a:r>
              <a:rPr lang="en-IE" sz="2400" dirty="0"/>
              <a:t>Renda = £450/euros por </a:t>
            </a:r>
            <a:r>
              <a:rPr lang="en-IE" sz="2400" dirty="0" err="1"/>
              <a:t>mês</a:t>
            </a:r>
            <a:r>
              <a:rPr lang="en-IE" sz="2400" dirty="0"/>
              <a:t>. </a:t>
            </a:r>
            <a:endParaRPr sz="2400" dirty="0"/>
          </a:p>
          <a:p>
            <a:pPr marL="342900" lvl="0" indent="-342900">
              <a:spcBef>
                <a:spcPts val="600"/>
              </a:spcBef>
              <a:buSzPts val="2100"/>
              <a:buFont typeface="Arial"/>
              <a:buChar char="•"/>
            </a:pPr>
            <a:r>
              <a:rPr lang="en-IE" sz="2400" dirty="0" err="1"/>
              <a:t>Eletricidade</a:t>
            </a:r>
            <a:r>
              <a:rPr lang="en-IE" sz="2400" dirty="0"/>
              <a:t> = £100/euros por </a:t>
            </a:r>
            <a:r>
              <a:rPr lang="en-IE" sz="2400" dirty="0" err="1"/>
              <a:t>mês</a:t>
            </a:r>
            <a:r>
              <a:rPr lang="en-IE" sz="2400" dirty="0"/>
              <a:t>. </a:t>
            </a:r>
            <a:endParaRPr sz="2400" dirty="0"/>
          </a:p>
          <a:p>
            <a:pPr marL="342900" lvl="0" indent="-342900">
              <a:spcBef>
                <a:spcPts val="600"/>
              </a:spcBef>
              <a:buSzPts val="2100"/>
              <a:buFont typeface="Arial"/>
              <a:buChar char="•"/>
            </a:pPr>
            <a:r>
              <a:rPr lang="pt-PT" sz="2400" dirty="0"/>
              <a:t>Carro (incluindo empréstimo automóvel e combustível</a:t>
            </a:r>
            <a:r>
              <a:rPr lang="en-IE" sz="2400" dirty="0"/>
              <a:t>) = £100/euros por </a:t>
            </a:r>
            <a:r>
              <a:rPr lang="en-IE" sz="2400" dirty="0" err="1"/>
              <a:t>mês</a:t>
            </a:r>
            <a:r>
              <a:rPr lang="en-IE" sz="2400" dirty="0"/>
              <a:t>. </a:t>
            </a:r>
            <a:endParaRPr sz="2400" dirty="0"/>
          </a:p>
          <a:p>
            <a:pPr marL="342900" lvl="0" indent="-342900">
              <a:spcBef>
                <a:spcPts val="600"/>
              </a:spcBef>
              <a:buSzPts val="2100"/>
              <a:buFont typeface="Arial"/>
              <a:buChar char="•"/>
            </a:pPr>
            <a:r>
              <a:rPr lang="en-IE" sz="2400" dirty="0" err="1"/>
              <a:t>Conta</a:t>
            </a:r>
            <a:r>
              <a:rPr lang="en-IE" sz="2400" dirty="0"/>
              <a:t> do </a:t>
            </a:r>
            <a:r>
              <a:rPr lang="en-IE" sz="2400" dirty="0" err="1"/>
              <a:t>telemóvel</a:t>
            </a:r>
            <a:r>
              <a:rPr lang="en-IE" sz="2400" dirty="0"/>
              <a:t>= £50/euros por </a:t>
            </a:r>
            <a:r>
              <a:rPr lang="en-IE" sz="2400" dirty="0" err="1"/>
              <a:t>mês</a:t>
            </a:r>
            <a:r>
              <a:rPr lang="en-IE" sz="2400" dirty="0"/>
              <a:t>. </a:t>
            </a:r>
            <a:endParaRPr sz="2400" dirty="0"/>
          </a:p>
          <a:p>
            <a:pPr marL="342900" lvl="0" indent="-342900">
              <a:spcBef>
                <a:spcPts val="600"/>
              </a:spcBef>
              <a:buSzPts val="2100"/>
              <a:buFont typeface="Arial"/>
              <a:buChar char="•"/>
            </a:pPr>
            <a:r>
              <a:rPr lang="en-IE" sz="2400" dirty="0"/>
              <a:t>Internet = £20/euros por </a:t>
            </a:r>
            <a:r>
              <a:rPr lang="en-IE" sz="2400" dirty="0" err="1"/>
              <a:t>mês</a:t>
            </a:r>
            <a:r>
              <a:rPr lang="en-IE" sz="2400" dirty="0"/>
              <a:t>. </a:t>
            </a:r>
            <a:endParaRPr sz="2400" dirty="0"/>
          </a:p>
          <a:p>
            <a:pPr marL="342900" lvl="0" indent="-342900">
              <a:spcBef>
                <a:spcPts val="600"/>
              </a:spcBef>
              <a:buSzPts val="2100"/>
              <a:buFont typeface="Arial"/>
              <a:buChar char="•"/>
            </a:pPr>
            <a:r>
              <a:rPr lang="en-IE" sz="2400" dirty="0" err="1"/>
              <a:t>Poupança</a:t>
            </a:r>
            <a:r>
              <a:rPr lang="en-IE" sz="2400" dirty="0"/>
              <a:t> = £15/euros por </a:t>
            </a:r>
            <a:r>
              <a:rPr lang="en-IE" sz="2400" dirty="0" err="1"/>
              <a:t>mês</a:t>
            </a:r>
            <a:r>
              <a:rPr lang="en-IE" sz="2400" dirty="0"/>
              <a:t>. </a:t>
            </a:r>
          </a:p>
          <a:p>
            <a:pPr marL="0" lvl="0" indent="0" algn="ctr">
              <a:spcBef>
                <a:spcPts val="600"/>
              </a:spcBef>
              <a:buSzPts val="2100"/>
            </a:pPr>
            <a:r>
              <a:rPr lang="pt-PT" sz="2800" dirty="0">
                <a:solidFill>
                  <a:schemeClr val="accent3"/>
                </a:solidFill>
              </a:rPr>
              <a:t>Paul usa o dinheiro restante para comprar comida e roupa. Crie um orçamento </a:t>
            </a:r>
            <a:r>
              <a:rPr lang="pt-PT" sz="2800" b="1" u="sng" dirty="0">
                <a:solidFill>
                  <a:schemeClr val="accent3"/>
                </a:solidFill>
              </a:rPr>
              <a:t>semanal</a:t>
            </a:r>
            <a:r>
              <a:rPr lang="pt-PT" sz="2800" dirty="0">
                <a:solidFill>
                  <a:schemeClr val="accent3"/>
                </a:solidFill>
              </a:rPr>
              <a:t> para a sua família e identifique quanto rendimento disponível lhe resta.  Quais podem ser as prioridades da família dele?
</a:t>
            </a:r>
            <a:endParaRPr sz="2800" dirty="0">
              <a:solidFill>
                <a:schemeClr val="accent3"/>
              </a:solidFill>
            </a:endParaRPr>
          </a:p>
        </p:txBody>
      </p:sp>
      <p:sp>
        <p:nvSpPr>
          <p:cNvPr id="178" name="Google Shape;178;p11"/>
          <p:cNvSpPr txBox="1">
            <a:spLocks noGrp="1"/>
          </p:cNvSpPr>
          <p:nvPr>
            <p:ph type="title"/>
          </p:nvPr>
        </p:nvSpPr>
        <p:spPr>
          <a:xfrm>
            <a:off x="501466" y="413246"/>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79" name="Google Shape;179;p11"/>
          <p:cNvSpPr txBox="1">
            <a:spLocks noGrp="1"/>
          </p:cNvSpPr>
          <p:nvPr>
            <p:ph type="body" idx="2"/>
          </p:nvPr>
        </p:nvSpPr>
        <p:spPr>
          <a:xfrm>
            <a:off x="500064" y="1152160"/>
            <a:ext cx="12331541" cy="88582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GB" i="0" dirty="0" err="1"/>
              <a:t>Atividade</a:t>
            </a:r>
            <a:r>
              <a:rPr lang="en-GB" i="0" dirty="0"/>
              <a:t> M5.6</a:t>
            </a:r>
          </a:p>
          <a:p>
            <a:pPr marL="0" lvl="0" indent="0">
              <a:spcBef>
                <a:spcPts val="0"/>
              </a:spcBef>
            </a:pPr>
            <a:r>
              <a:rPr lang="pt-PT" i="0" dirty="0"/>
              <a:t>Cálculo de um orçamento pessoal</a:t>
            </a:r>
            <a:endParaRPr lang="en-GB" i="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12"/>
          <p:cNvGraphicFramePr/>
          <p:nvPr>
            <p:extLst>
              <p:ext uri="{D42A27DB-BD31-4B8C-83A1-F6EECF244321}">
                <p14:modId xmlns:p14="http://schemas.microsoft.com/office/powerpoint/2010/main" val="4266516090"/>
              </p:ext>
            </p:extLst>
          </p:nvPr>
        </p:nvGraphicFramePr>
        <p:xfrm>
          <a:off x="508020" y="1608800"/>
          <a:ext cx="12330000" cy="5783641"/>
        </p:xfrm>
        <a:graphic>
          <a:graphicData uri="http://schemas.openxmlformats.org/drawingml/2006/table">
            <a:tbl>
              <a:tblPr firstRow="1" bandRow="1">
                <a:noFill/>
                <a:tableStyleId>{86EB57A1-F5E4-4330-A820-B162EB056F16}</a:tableStyleId>
              </a:tblPr>
              <a:tblGrid>
                <a:gridCol w="3082500">
                  <a:extLst>
                    <a:ext uri="{9D8B030D-6E8A-4147-A177-3AD203B41FA5}">
                      <a16:colId xmlns:a16="http://schemas.microsoft.com/office/drawing/2014/main" val="20000"/>
                    </a:ext>
                  </a:extLst>
                </a:gridCol>
                <a:gridCol w="3082500">
                  <a:extLst>
                    <a:ext uri="{9D8B030D-6E8A-4147-A177-3AD203B41FA5}">
                      <a16:colId xmlns:a16="http://schemas.microsoft.com/office/drawing/2014/main" val="20001"/>
                    </a:ext>
                  </a:extLst>
                </a:gridCol>
                <a:gridCol w="3082500">
                  <a:extLst>
                    <a:ext uri="{9D8B030D-6E8A-4147-A177-3AD203B41FA5}">
                      <a16:colId xmlns:a16="http://schemas.microsoft.com/office/drawing/2014/main" val="20002"/>
                    </a:ext>
                  </a:extLst>
                </a:gridCol>
                <a:gridCol w="3082500">
                  <a:extLst>
                    <a:ext uri="{9D8B030D-6E8A-4147-A177-3AD203B41FA5}">
                      <a16:colId xmlns:a16="http://schemas.microsoft.com/office/drawing/2014/main" val="20003"/>
                    </a:ext>
                  </a:extLst>
                </a:gridCol>
              </a:tblGrid>
              <a:tr h="411134">
                <a:tc gridSpan="2">
                  <a:txBody>
                    <a:bodyPr/>
                    <a:lstStyle/>
                    <a:p>
                      <a:pPr marL="0" marR="0" lvl="0" indent="0" algn="l" rtl="0">
                        <a:spcBef>
                          <a:spcPts val="0"/>
                        </a:spcBef>
                        <a:spcAft>
                          <a:spcPts val="0"/>
                        </a:spcAft>
                        <a:buNone/>
                      </a:pPr>
                      <a:r>
                        <a:rPr lang="en-IE" sz="1969" u="none" strike="noStrike" cap="none" dirty="0" err="1"/>
                        <a:t>Rendimentos</a:t>
                      </a:r>
                      <a:r>
                        <a:rPr lang="en-IE" sz="1969" u="none" strike="noStrike" cap="none" dirty="0"/>
                        <a:t> </a:t>
                      </a:r>
                      <a:endParaRPr dirty="0"/>
                    </a:p>
                  </a:txBody>
                  <a:tcPr marL="91450" marR="91450" marT="45725" marB="45725"/>
                </a:tc>
                <a:tc hMerge="1">
                  <a:txBody>
                    <a:bodyPr/>
                    <a:lstStyle/>
                    <a:p>
                      <a:endParaRPr lang="en-US"/>
                    </a:p>
                  </a:txBody>
                  <a:tcPr/>
                </a:tc>
                <a:tc gridSpan="2">
                  <a:txBody>
                    <a:bodyPr/>
                    <a:lstStyle/>
                    <a:p>
                      <a:pPr marL="0" marR="0" lvl="0" indent="0" algn="l" rtl="0">
                        <a:spcBef>
                          <a:spcPts val="0"/>
                        </a:spcBef>
                        <a:spcAft>
                          <a:spcPts val="0"/>
                        </a:spcAft>
                        <a:buNone/>
                      </a:pPr>
                      <a:r>
                        <a:rPr lang="en-IE" sz="1969" dirty="0" err="1"/>
                        <a:t>Despesas</a:t>
                      </a:r>
                      <a:r>
                        <a:rPr lang="en-IE" sz="1969" dirty="0"/>
                        <a:t> </a:t>
                      </a:r>
                      <a:endParaRPr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11134">
                <a:tc>
                  <a:txBody>
                    <a:bodyPr/>
                    <a:lstStyle/>
                    <a:p>
                      <a:pPr marL="0" marR="0" lvl="0" indent="0" algn="l" rtl="0">
                        <a:spcBef>
                          <a:spcPts val="0"/>
                        </a:spcBef>
                        <a:spcAft>
                          <a:spcPts val="0"/>
                        </a:spcAft>
                        <a:buNone/>
                      </a:pPr>
                      <a:r>
                        <a:rPr lang="en-IE" sz="1969" dirty="0" err="1"/>
                        <a:t>Salários</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1100 </a:t>
                      </a:r>
                      <a:endParaRPr dirty="0"/>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Assinatura</a:t>
                      </a:r>
                      <a:r>
                        <a:rPr lang="en-IE" sz="1969" dirty="0"/>
                        <a:t> de TV</a:t>
                      </a:r>
                      <a:endParaRPr dirty="0"/>
                    </a:p>
                  </a:txBody>
                  <a:tcPr marL="91450" marR="91450" marT="45725" marB="45725"/>
                </a:tc>
                <a:tc>
                  <a:txBody>
                    <a:bodyPr/>
                    <a:lstStyle/>
                    <a:p>
                      <a:pPr marL="0" marR="0" lvl="0" indent="0" algn="l" rtl="0">
                        <a:spcBef>
                          <a:spcPts val="0"/>
                        </a:spcBef>
                        <a:spcAft>
                          <a:spcPts val="0"/>
                        </a:spcAft>
                        <a:buNone/>
                      </a:pPr>
                      <a:r>
                        <a:rPr lang="en-IE" sz="1969" dirty="0"/>
                        <a:t> 10 </a:t>
                      </a:r>
                      <a:endParaRPr dirty="0"/>
                    </a:p>
                  </a:txBody>
                  <a:tcPr marL="91450" marR="91450" marT="45725" marB="45725"/>
                </a:tc>
                <a:extLst>
                  <a:ext uri="{0D108BD9-81ED-4DB2-BD59-A6C34878D82A}">
                    <a16:rowId xmlns:a16="http://schemas.microsoft.com/office/drawing/2014/main" val="10001"/>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a:t>Renda</a:t>
                      </a:r>
                      <a:endParaRPr dirty="0"/>
                    </a:p>
                    <a:p>
                      <a:pPr marL="0" marR="0" lvl="0" indent="0" algn="l" rtl="0">
                        <a:spcBef>
                          <a:spcPts val="0"/>
                        </a:spcBef>
                        <a:spcAft>
                          <a:spcPts val="0"/>
                        </a:spcAft>
                        <a:buNone/>
                      </a:pPr>
                      <a:endParaRPr sz="1969" dirty="0"/>
                    </a:p>
                  </a:txBody>
                  <a:tcPr marL="91450" marR="91450" marT="45725" marB="45725"/>
                </a:tc>
                <a:tc>
                  <a:txBody>
                    <a:bodyPr/>
                    <a:lstStyle/>
                    <a:p>
                      <a:pPr marL="0" marR="0" lvl="0" indent="0" algn="l" rtl="0">
                        <a:spcBef>
                          <a:spcPts val="0"/>
                        </a:spcBef>
                        <a:spcAft>
                          <a:spcPts val="0"/>
                        </a:spcAft>
                        <a:buNone/>
                      </a:pPr>
                      <a:r>
                        <a:rPr lang="en-IE" sz="1969" dirty="0"/>
                        <a:t>450 </a:t>
                      </a:r>
                      <a:endParaRPr dirty="0"/>
                    </a:p>
                  </a:txBody>
                  <a:tcPr marL="91450" marR="91450" marT="45725" marB="45725"/>
                </a:tc>
                <a:extLst>
                  <a:ext uri="{0D108BD9-81ED-4DB2-BD59-A6C34878D82A}">
                    <a16:rowId xmlns:a16="http://schemas.microsoft.com/office/drawing/2014/main" val="10002"/>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Eletricidade</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100 </a:t>
                      </a:r>
                      <a:endParaRPr dirty="0"/>
                    </a:p>
                  </a:txBody>
                  <a:tcPr marL="91450" marR="91450" marT="45725" marB="45725"/>
                </a:tc>
                <a:extLst>
                  <a:ext uri="{0D108BD9-81ED-4DB2-BD59-A6C34878D82A}">
                    <a16:rowId xmlns:a16="http://schemas.microsoft.com/office/drawing/2014/main" val="10003"/>
                  </a:ext>
                </a:extLst>
              </a:tr>
              <a:tr h="1041379">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pt-PT" sz="1969" dirty="0"/>
                        <a:t>Carro (incluindo empréstimo automóvel e combustível</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100 </a:t>
                      </a:r>
                      <a:endParaRPr dirty="0"/>
                    </a:p>
                  </a:txBody>
                  <a:tcPr marL="91450" marR="91450" marT="45725" marB="45725"/>
                </a:tc>
                <a:extLst>
                  <a:ext uri="{0D108BD9-81ED-4DB2-BD59-A6C34878D82A}">
                    <a16:rowId xmlns:a16="http://schemas.microsoft.com/office/drawing/2014/main" val="10004"/>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dirty="0" err="1"/>
                        <a:t>Conta</a:t>
                      </a:r>
                      <a:r>
                        <a:rPr lang="en-IE" sz="1969" dirty="0"/>
                        <a:t> de </a:t>
                      </a:r>
                      <a:r>
                        <a:rPr lang="en-IE" sz="1969" dirty="0" err="1"/>
                        <a:t>telemóvel</a:t>
                      </a:r>
                      <a:r>
                        <a:rPr lang="en-IE" sz="1969" dirty="0"/>
                        <a:t> 
</a:t>
                      </a:r>
                      <a:endParaRPr sz="1969" dirty="0"/>
                    </a:p>
                  </a:txBody>
                  <a:tcPr marL="91450" marR="91450" marT="45725" marB="45725"/>
                </a:tc>
                <a:tc>
                  <a:txBody>
                    <a:bodyPr/>
                    <a:lstStyle/>
                    <a:p>
                      <a:pPr marL="0" marR="0" lvl="0" indent="0" algn="l" rtl="0">
                        <a:spcBef>
                          <a:spcPts val="0"/>
                        </a:spcBef>
                        <a:spcAft>
                          <a:spcPts val="0"/>
                        </a:spcAft>
                        <a:buNone/>
                      </a:pPr>
                      <a:r>
                        <a:rPr lang="en-IE" sz="1969" dirty="0"/>
                        <a:t>50 </a:t>
                      </a:r>
                      <a:endParaRPr dirty="0"/>
                    </a:p>
                  </a:txBody>
                  <a:tcPr marL="91450" marR="91450" marT="45725" marB="45725"/>
                </a:tc>
                <a:extLst>
                  <a:ext uri="{0D108BD9-81ED-4DB2-BD59-A6C34878D82A}">
                    <a16:rowId xmlns:a16="http://schemas.microsoft.com/office/drawing/2014/main" val="10005"/>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Internet </a:t>
                      </a:r>
                      <a:endParaRPr/>
                    </a:p>
                  </a:txBody>
                  <a:tcPr marL="91450" marR="91450" marT="45725" marB="45725"/>
                </a:tc>
                <a:tc>
                  <a:txBody>
                    <a:bodyPr/>
                    <a:lstStyle/>
                    <a:p>
                      <a:pPr marL="0" marR="0" lvl="0" indent="0" algn="l" rtl="0">
                        <a:spcBef>
                          <a:spcPts val="0"/>
                        </a:spcBef>
                        <a:spcAft>
                          <a:spcPts val="0"/>
                        </a:spcAft>
                        <a:buNone/>
                      </a:pPr>
                      <a:r>
                        <a:rPr lang="en-IE" sz="1969" dirty="0"/>
                        <a:t>20 </a:t>
                      </a:r>
                      <a:endParaRPr dirty="0"/>
                    </a:p>
                  </a:txBody>
                  <a:tcPr marL="91450" marR="91450" marT="45725" marB="45725"/>
                </a:tc>
                <a:extLst>
                  <a:ext uri="{0D108BD9-81ED-4DB2-BD59-A6C34878D82A}">
                    <a16:rowId xmlns:a16="http://schemas.microsoft.com/office/drawing/2014/main" val="10006"/>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n-IE" sz="1969" dirty="0" err="1"/>
                        <a:t>Poupança</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IE" sz="1969" dirty="0"/>
                        <a:t>15 </a:t>
                      </a:r>
                      <a:endParaRPr dirty="0"/>
                    </a:p>
                  </a:txBody>
                  <a:tcPr marL="91450" marR="91450" marT="45725" marB="45725"/>
                </a:tc>
                <a:extLst>
                  <a:ext uri="{0D108BD9-81ED-4DB2-BD59-A6C34878D82A}">
                    <a16:rowId xmlns:a16="http://schemas.microsoft.com/office/drawing/2014/main" val="10007"/>
                  </a:ext>
                </a:extLst>
              </a:tr>
              <a:tr h="411134">
                <a:tc>
                  <a:txBody>
                    <a:bodyPr/>
                    <a:lstStyle/>
                    <a:p>
                      <a:pPr marL="0" marR="0" lvl="0" indent="0" algn="l" rtl="0">
                        <a:spcBef>
                          <a:spcPts val="0"/>
                        </a:spcBef>
                        <a:spcAft>
                          <a:spcPts val="0"/>
                        </a:spcAft>
                        <a:buNone/>
                      </a:pPr>
                      <a:r>
                        <a:rPr lang="en-IE" sz="1969" dirty="0" err="1"/>
                        <a:t>Rendimento</a:t>
                      </a:r>
                      <a:r>
                        <a:rPr lang="en-IE" sz="1969" dirty="0"/>
                        <a:t> Total </a:t>
                      </a:r>
                      <a:endParaRPr dirty="0"/>
                    </a:p>
                  </a:txBody>
                  <a:tcPr marL="91450" marR="91450" marT="45725" marB="45725"/>
                </a:tc>
                <a:tc>
                  <a:txBody>
                    <a:bodyPr/>
                    <a:lstStyle/>
                    <a:p>
                      <a:pPr marL="0" marR="0" lvl="0" indent="0" algn="l" rtl="0">
                        <a:spcBef>
                          <a:spcPts val="0"/>
                        </a:spcBef>
                        <a:spcAft>
                          <a:spcPts val="0"/>
                        </a:spcAft>
                        <a:buNone/>
                      </a:pPr>
                      <a:r>
                        <a:rPr lang="en-IE" sz="1969" dirty="0"/>
                        <a:t>1100 </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n-IE" sz="1969" dirty="0"/>
                        <a:t>Total de </a:t>
                      </a:r>
                      <a:r>
                        <a:rPr lang="en-IE" sz="1969" dirty="0" err="1"/>
                        <a:t>Despesas</a:t>
                      </a:r>
                      <a:r>
                        <a:rPr lang="en-IE" sz="1969" dirty="0"/>
                        <a:t> </a:t>
                      </a:r>
                      <a:endParaRPr dirty="0"/>
                    </a:p>
                  </a:txBody>
                  <a:tcPr marL="91450" marR="91450" marT="45725" marB="45725"/>
                </a:tc>
                <a:tc>
                  <a:txBody>
                    <a:bodyPr/>
                    <a:lstStyle/>
                    <a:p>
                      <a:pPr marL="0" marR="0" lvl="0" indent="0" algn="l" rtl="0">
                        <a:spcBef>
                          <a:spcPts val="0"/>
                        </a:spcBef>
                        <a:spcAft>
                          <a:spcPts val="0"/>
                        </a:spcAft>
                        <a:buNone/>
                      </a:pPr>
                      <a:r>
                        <a:rPr lang="en-GB" sz="1800" dirty="0"/>
                        <a:t>745</a:t>
                      </a:r>
                      <a:endParaRPr sz="1800" dirty="0"/>
                    </a:p>
                  </a:txBody>
                  <a:tcPr marL="91450" marR="91450" marT="45725" marB="45725"/>
                </a:tc>
                <a:extLst>
                  <a:ext uri="{0D108BD9-81ED-4DB2-BD59-A6C34878D82A}">
                    <a16:rowId xmlns:a16="http://schemas.microsoft.com/office/drawing/2014/main" val="10008"/>
                  </a:ext>
                </a:extLst>
              </a:tr>
              <a:tr h="533741">
                <a:tc>
                  <a:txBody>
                    <a:bodyPr/>
                    <a:lstStyle/>
                    <a:p>
                      <a:pPr marL="0" marR="0" lvl="0" indent="0" algn="l" rtl="0">
                        <a:spcBef>
                          <a:spcPts val="0"/>
                        </a:spcBef>
                        <a:spcAft>
                          <a:spcPts val="0"/>
                        </a:spcAft>
                        <a:buNone/>
                      </a:pPr>
                      <a:r>
                        <a:rPr lang="pt-PT" sz="1600" dirty="0"/>
                        <a:t>Dinheiro deixado depois de pagar as contas = rendimentos menos despesas</a:t>
                      </a:r>
                      <a:endParaRPr sz="1600" dirty="0"/>
                    </a:p>
                  </a:txBody>
                  <a:tcPr marL="91450" marR="91450" marT="45725" marB="45725"/>
                </a:tc>
                <a:tc gridSpan="3">
                  <a:txBody>
                    <a:bodyPr/>
                    <a:lstStyle/>
                    <a:p>
                      <a:pPr marL="0" marR="0" lvl="0" indent="0" algn="l" rtl="0">
                        <a:spcBef>
                          <a:spcPts val="0"/>
                        </a:spcBef>
                        <a:spcAft>
                          <a:spcPts val="0"/>
                        </a:spcAft>
                        <a:buNone/>
                      </a:pPr>
                      <a:r>
                        <a:rPr lang="en-GB" sz="1600" dirty="0"/>
                        <a:t>1100-745 = 355,     355 </a:t>
                      </a:r>
                      <a:r>
                        <a:rPr lang="pt-PT" sz="1600" dirty="0"/>
                        <a:t>dividido por 5 (semanas num mês) = £/Euros 71 por semana</a:t>
                      </a:r>
                      <a:endParaRPr sz="1600" dirty="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86" name="Google Shape;186;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87" name="Google Shape;187;p12"/>
          <p:cNvSpPr txBox="1">
            <a:spLocks noGrp="1"/>
          </p:cNvSpPr>
          <p:nvPr>
            <p:ph type="body" idx="2"/>
          </p:nvPr>
        </p:nvSpPr>
        <p:spPr>
          <a:xfrm>
            <a:off x="496980" y="100591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Orçamento Mensal de Sobrevivência de Paulo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body" idx="1"/>
          </p:nvPr>
        </p:nvSpPr>
        <p:spPr>
          <a:xfrm>
            <a:off x="500064" y="1984375"/>
            <a:ext cx="6927103" cy="5324658"/>
          </a:xfrm>
          <a:prstGeom prst="rect">
            <a:avLst/>
          </a:prstGeom>
          <a:noFill/>
          <a:ln>
            <a:noFill/>
          </a:ln>
        </p:spPr>
        <p:txBody>
          <a:bodyPr spcFirstLastPara="1" wrap="square" lIns="72000" tIns="45700" rIns="72000" bIns="45700" anchor="t" anchorCtr="0">
            <a:noAutofit/>
          </a:bodyPr>
          <a:lstStyle/>
          <a:p>
            <a:pPr marL="342900" lvl="0" indent="-342900" algn="l">
              <a:buSzPts val="2100"/>
              <a:buFont typeface="Arial"/>
              <a:buChar char="•"/>
            </a:pPr>
            <a:r>
              <a:rPr lang="pt-PT" sz="2200" dirty="0"/>
              <a:t>Imagine perder o emprego ou a fonte de rendimento pela manhã, por quanto tempo conseguiria sobreviver sem ter de pedir dinheiro emprestado.</a:t>
            </a:r>
            <a:r>
              <a:rPr lang="en-IE" sz="2200" dirty="0"/>
              <a:t>? </a:t>
            </a:r>
            <a:endParaRPr sz="2200" dirty="0"/>
          </a:p>
          <a:p>
            <a:pPr marL="342900" lvl="0" indent="-203962" algn="l" rtl="0">
              <a:lnSpc>
                <a:spcPct val="100000"/>
              </a:lnSpc>
              <a:spcBef>
                <a:spcPts val="600"/>
              </a:spcBef>
              <a:spcAft>
                <a:spcPts val="0"/>
              </a:spcAft>
              <a:buSzPts val="2188"/>
              <a:buFont typeface="Arial"/>
              <a:buNone/>
            </a:pPr>
            <a:endParaRPr sz="2200" dirty="0"/>
          </a:p>
          <a:p>
            <a:pPr marL="342900" lvl="0" indent="-342900" algn="l">
              <a:spcBef>
                <a:spcPts val="600"/>
              </a:spcBef>
              <a:buSzPts val="2100"/>
              <a:buFont typeface="Arial"/>
              <a:buChar char="•"/>
            </a:pPr>
            <a:r>
              <a:rPr lang="pt-PT" sz="2200" dirty="0"/>
              <a:t>Uma segurança financeira é uma soma de dinheiro a que se pode aceder imediatamente, muitas vezes sob a forma de poupança</a:t>
            </a:r>
            <a:r>
              <a:rPr lang="en-IE" sz="2200" dirty="0"/>
              <a:t>. </a:t>
            </a:r>
            <a:endParaRPr sz="2200" dirty="0"/>
          </a:p>
          <a:p>
            <a:pPr marL="342900" lvl="0" indent="-203962" algn="l" rtl="0">
              <a:lnSpc>
                <a:spcPct val="100000"/>
              </a:lnSpc>
              <a:spcBef>
                <a:spcPts val="600"/>
              </a:spcBef>
              <a:spcAft>
                <a:spcPts val="0"/>
              </a:spcAft>
              <a:buSzPts val="2188"/>
              <a:buFont typeface="Arial"/>
              <a:buNone/>
            </a:pPr>
            <a:endParaRPr sz="2200" dirty="0"/>
          </a:p>
          <a:p>
            <a:pPr marL="342900" lvl="0" indent="-342900" algn="l">
              <a:spcBef>
                <a:spcPts val="600"/>
              </a:spcBef>
              <a:buSzPts val="2100"/>
              <a:buFont typeface="Arial"/>
              <a:buChar char="•"/>
            </a:pPr>
            <a:r>
              <a:rPr lang="pt-PT" sz="2200" dirty="0"/>
              <a:t>Recomenda-se que tenha pelo menos 3 meses do seu salário mensal como segurança financeira</a:t>
            </a:r>
            <a:r>
              <a:rPr lang="en-IE" sz="2200" dirty="0"/>
              <a:t>. </a:t>
            </a:r>
            <a:endParaRPr sz="2200" dirty="0"/>
          </a:p>
          <a:p>
            <a:pPr marL="342900" lvl="0" indent="-203962" algn="l" rtl="0">
              <a:lnSpc>
                <a:spcPct val="100000"/>
              </a:lnSpc>
              <a:spcBef>
                <a:spcPts val="600"/>
              </a:spcBef>
              <a:spcAft>
                <a:spcPts val="0"/>
              </a:spcAft>
              <a:buSzPts val="2188"/>
              <a:buFont typeface="Arial"/>
              <a:buNone/>
            </a:pPr>
            <a:endParaRPr sz="2200" dirty="0"/>
          </a:p>
          <a:p>
            <a:pPr marL="342900" lvl="0" indent="-342900" algn="l">
              <a:spcBef>
                <a:spcPts val="600"/>
              </a:spcBef>
              <a:buSzPts val="2100"/>
              <a:buFont typeface="Arial"/>
              <a:buChar char="•"/>
            </a:pPr>
            <a:r>
              <a:rPr lang="pt-PT" sz="2200" dirty="0"/>
              <a:t>Sem uma segurança financeira, se perder o emprego ou enfrentar contas inesperadas, pode não conseguir sobreviver confortavelmente.</a:t>
            </a:r>
            <a:endParaRPr sz="2200" dirty="0">
              <a:highlight>
                <a:srgbClr val="FFFF00"/>
              </a:highlight>
            </a:endParaRPr>
          </a:p>
        </p:txBody>
      </p:sp>
      <p:sp>
        <p:nvSpPr>
          <p:cNvPr id="194" name="Google Shape;194;p13"/>
          <p:cNvSpPr txBox="1">
            <a:spLocks noGrp="1"/>
          </p:cNvSpPr>
          <p:nvPr>
            <p:ph type="title"/>
          </p:nvPr>
        </p:nvSpPr>
        <p:spPr>
          <a:xfrm>
            <a:off x="1860884" y="391881"/>
            <a:ext cx="9721515"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95" name="Google Shape;195;p13"/>
          <p:cNvSpPr txBox="1">
            <a:spLocks noGrp="1"/>
          </p:cNvSpPr>
          <p:nvPr>
            <p:ph type="body" idx="2"/>
          </p:nvPr>
        </p:nvSpPr>
        <p:spPr>
          <a:xfrm>
            <a:off x="500063" y="12456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Não ter uma segurança financeira</a:t>
            </a:r>
            <a:endParaRPr i="0" dirty="0"/>
          </a:p>
        </p:txBody>
      </p:sp>
      <p:pic>
        <p:nvPicPr>
          <p:cNvPr id="196" name="Google Shape;196;p13" descr="Close with solid fill"/>
          <p:cNvPicPr preferRelativeResize="0"/>
          <p:nvPr/>
        </p:nvPicPr>
        <p:blipFill rotWithShape="1">
          <a:blip r:embed="rId3">
            <a:alphaModFix/>
          </a:blip>
          <a:srcRect/>
          <a:stretch/>
        </p:blipFill>
        <p:spPr>
          <a:xfrm>
            <a:off x="11917066" y="120942"/>
            <a:ext cx="914400" cy="914400"/>
          </a:xfrm>
          <a:prstGeom prst="rect">
            <a:avLst/>
          </a:prstGeom>
          <a:noFill/>
          <a:ln>
            <a:noFill/>
          </a:ln>
        </p:spPr>
      </p:pic>
      <p:pic>
        <p:nvPicPr>
          <p:cNvPr id="197" name="Google Shape;197;p13" descr="Close with solid fill"/>
          <p:cNvPicPr preferRelativeResize="0"/>
          <p:nvPr/>
        </p:nvPicPr>
        <p:blipFill rotWithShape="1">
          <a:blip r:embed="rId3">
            <a:alphaModFix/>
          </a:blip>
          <a:srcRect/>
          <a:stretch/>
        </p:blipFill>
        <p:spPr>
          <a:xfrm>
            <a:off x="500063" y="196667"/>
            <a:ext cx="914400" cy="914400"/>
          </a:xfrm>
          <a:prstGeom prst="rect">
            <a:avLst/>
          </a:prstGeom>
          <a:noFill/>
          <a:ln>
            <a:noFill/>
          </a:ln>
        </p:spPr>
      </p:pic>
      <p:pic>
        <p:nvPicPr>
          <p:cNvPr id="198" name="Google Shape;198;p13"/>
          <p:cNvPicPr preferRelativeResize="0"/>
          <p:nvPr/>
        </p:nvPicPr>
        <p:blipFill rotWithShape="1">
          <a:blip r:embed="rId4">
            <a:alphaModFix/>
          </a:blip>
          <a:srcRect/>
          <a:stretch/>
        </p:blipFill>
        <p:spPr>
          <a:xfrm>
            <a:off x="7596426" y="2313991"/>
            <a:ext cx="5235040" cy="3491883"/>
          </a:xfrm>
          <a:prstGeom prst="rect">
            <a:avLst/>
          </a:prstGeom>
          <a:noFill/>
          <a:ln>
            <a:noFill/>
          </a:ln>
        </p:spPr>
      </p:pic>
    </p:spTree>
    <p:extLst>
      <p:ext uri="{BB962C8B-B14F-4D97-AF65-F5344CB8AC3E}">
        <p14:creationId xmlns:p14="http://schemas.microsoft.com/office/powerpoint/2010/main" val="162579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body" idx="1"/>
          </p:nvPr>
        </p:nvSpPr>
        <p:spPr>
          <a:xfrm>
            <a:off x="620634" y="2274634"/>
            <a:ext cx="12090400" cy="4798908"/>
          </a:xfrm>
          <a:prstGeom prst="rect">
            <a:avLst/>
          </a:prstGeom>
          <a:noFill/>
          <a:ln>
            <a:noFill/>
          </a:ln>
        </p:spPr>
        <p:txBody>
          <a:bodyPr spcFirstLastPara="1" wrap="square" lIns="72000" tIns="45700" rIns="72000" bIns="45700" anchor="t" anchorCtr="0">
            <a:noAutofit/>
          </a:bodyPr>
          <a:lstStyle/>
          <a:p>
            <a:pPr marL="0" lvl="0" indent="0">
              <a:buSzPts val="1600"/>
            </a:pPr>
            <a:r>
              <a:rPr lang="en-IE" sz="2400" dirty="0" err="1"/>
              <a:t>Aqui</a:t>
            </a:r>
            <a:r>
              <a:rPr lang="en-IE" sz="2400" dirty="0"/>
              <a:t> </a:t>
            </a:r>
            <a:r>
              <a:rPr lang="en-IE" sz="2400" dirty="0" err="1"/>
              <a:t>estão</a:t>
            </a:r>
            <a:r>
              <a:rPr lang="en-IE" sz="2400" dirty="0"/>
              <a:t> 2 </a:t>
            </a:r>
            <a:r>
              <a:rPr lang="en-IE" sz="2400" dirty="0" err="1"/>
              <a:t>estratégias</a:t>
            </a:r>
            <a:r>
              <a:rPr lang="en-IE" sz="2400" dirty="0"/>
              <a:t>:
</a:t>
            </a:r>
            <a:endParaRPr sz="2400" dirty="0"/>
          </a:p>
          <a:p>
            <a:pPr marL="342900" lvl="0" indent="-342900">
              <a:spcBef>
                <a:spcPts val="600"/>
              </a:spcBef>
              <a:buSzPts val="1600"/>
              <a:buFont typeface="Arial"/>
              <a:buChar char="•"/>
            </a:pPr>
            <a:r>
              <a:rPr lang="en-IE" sz="2400" dirty="0"/>
              <a:t>A </a:t>
            </a:r>
            <a:r>
              <a:rPr lang="en-IE" sz="2400" dirty="0" err="1"/>
              <a:t>Regra</a:t>
            </a:r>
            <a:r>
              <a:rPr lang="en-IE" sz="2400" dirty="0"/>
              <a:t> 80 / 20:  </a:t>
            </a:r>
            <a:endParaRPr sz="2400" dirty="0"/>
          </a:p>
          <a:p>
            <a:pPr marL="1092991" lvl="1" indent="-342900">
              <a:buSzPts val="1600"/>
            </a:pPr>
            <a:r>
              <a:rPr lang="pt-PT" sz="2400" dirty="0"/>
              <a:t>Quando recebe o seu rendimento, coloque 80% para gastar e use 20% para a poupança </a:t>
            </a:r>
          </a:p>
          <a:p>
            <a:pPr marL="750091" lvl="1" indent="0">
              <a:buSzPts val="1600"/>
              <a:buNone/>
            </a:pPr>
            <a:endParaRPr lang="en-GB" sz="2400" dirty="0"/>
          </a:p>
          <a:p>
            <a:pPr marL="342900" lvl="0" indent="-342900">
              <a:spcBef>
                <a:spcPts val="600"/>
              </a:spcBef>
              <a:buSzPts val="1600"/>
              <a:buFont typeface="Arial"/>
              <a:buChar char="•"/>
            </a:pPr>
            <a:r>
              <a:rPr lang="pt-PT" sz="2400" dirty="0"/>
              <a:t>A Regra 50 / 30 / 20 para usar se tiver uma dívida para pagar</a:t>
            </a:r>
            <a:r>
              <a:rPr lang="en-IE" sz="2400" dirty="0"/>
              <a:t>: </a:t>
            </a:r>
            <a:endParaRPr sz="2400" dirty="0"/>
          </a:p>
          <a:p>
            <a:pPr marL="1092991" lvl="1" indent="-342900">
              <a:buSzPts val="1600"/>
            </a:pPr>
            <a:r>
              <a:rPr lang="pt-PT" sz="2400" dirty="0"/>
              <a:t>Quando recebe o seu rendimento coloca 70% para gastar, 20% para a sua dívida e usa 10% na poupança</a:t>
            </a:r>
          </a:p>
          <a:p>
            <a:pPr marL="750091" lvl="1" indent="0">
              <a:buSzPts val="1600"/>
              <a:buNone/>
            </a:pPr>
            <a:endParaRPr lang="en-IE" sz="2400" dirty="0"/>
          </a:p>
          <a:p>
            <a:pPr marL="750091" lvl="1" indent="0">
              <a:buSzPts val="1600"/>
              <a:buNone/>
            </a:pPr>
            <a:r>
              <a:rPr lang="pt-PT" sz="2800" dirty="0"/>
              <a:t>Em grupos, pense um jogo que poderia brincar com uma criança usando estas ideias
</a:t>
            </a:r>
            <a:endParaRPr sz="2800" dirty="0"/>
          </a:p>
        </p:txBody>
      </p:sp>
      <p:sp>
        <p:nvSpPr>
          <p:cNvPr id="227" name="Google Shape;227;p1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228" name="Google Shape;228;p16"/>
          <p:cNvSpPr txBox="1">
            <a:spLocks noGrp="1"/>
          </p:cNvSpPr>
          <p:nvPr>
            <p:ph type="body" idx="2"/>
          </p:nvPr>
        </p:nvSpPr>
        <p:spPr>
          <a:xfrm>
            <a:off x="500064" y="1152159"/>
            <a:ext cx="12331541" cy="94935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IE" i="0" dirty="0" err="1"/>
              <a:t>Atividade</a:t>
            </a:r>
            <a:r>
              <a:rPr lang="en-IE" i="0" dirty="0"/>
              <a:t> M5.7</a:t>
            </a:r>
            <a:endParaRPr lang="en-IE" dirty="0"/>
          </a:p>
          <a:p>
            <a:pPr marL="0" lvl="0" indent="0">
              <a:spcBef>
                <a:spcPts val="0"/>
              </a:spcBef>
            </a:pPr>
            <a:r>
              <a:rPr lang="pt-PT" i="0" dirty="0"/>
              <a:t>Estratégias para a sobrevivência pessoal </a:t>
            </a:r>
            <a:endParaRPr lang="en-IE" i="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243" name="Google Shape;243;p18"/>
          <p:cNvSpPr txBox="1">
            <a:spLocks noGrp="1"/>
          </p:cNvSpPr>
          <p:nvPr>
            <p:ph type="body" idx="2"/>
          </p:nvPr>
        </p:nvSpPr>
        <p:spPr>
          <a:xfrm>
            <a:off x="500063" y="9653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A "Hierarquia das Necessidades Financeiras" </a:t>
            </a:r>
            <a:endParaRPr dirty="0"/>
          </a:p>
        </p:txBody>
      </p:sp>
      <p:grpSp>
        <p:nvGrpSpPr>
          <p:cNvPr id="244" name="Google Shape;244;p18"/>
          <p:cNvGrpSpPr/>
          <p:nvPr/>
        </p:nvGrpSpPr>
        <p:grpSpPr>
          <a:xfrm>
            <a:off x="176462" y="1568265"/>
            <a:ext cx="12994105" cy="5545322"/>
            <a:chOff x="0" y="0"/>
            <a:chExt cx="12331700" cy="5129212"/>
          </a:xfrm>
        </p:grpSpPr>
        <p:sp>
          <p:nvSpPr>
            <p:cNvPr id="245" name="Google Shape;245;p18"/>
            <p:cNvSpPr/>
            <p:nvPr/>
          </p:nvSpPr>
          <p:spPr>
            <a:xfrm rot="10800000">
              <a:off x="4192778" y="0"/>
              <a:ext cx="8138922" cy="1025842"/>
            </a:xfrm>
            <a:custGeom>
              <a:avLst/>
              <a:gdLst/>
              <a:ahLst/>
              <a:cxnLst/>
              <a:rect l="l" t="t" r="r" b="b"/>
              <a:pathLst>
                <a:path w="120000" h="120000" extrusionOk="0">
                  <a:moveTo>
                    <a:pt x="0" y="120000"/>
                  </a:moveTo>
                  <a:lnTo>
                    <a:pt x="0" y="0"/>
                  </a:lnTo>
                  <a:lnTo>
                    <a:pt x="10763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txBox="1"/>
            <p:nvPr/>
          </p:nvSpPr>
          <p:spPr>
            <a:xfrm>
              <a:off x="5031333" y="0"/>
              <a:ext cx="7300366"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pt-PT" dirty="0">
                  <a:solidFill>
                    <a:schemeClr val="dk1"/>
                  </a:solidFill>
                  <a:latin typeface="Calibri"/>
                  <a:ea typeface="Calibri"/>
                  <a:cs typeface="Calibri"/>
                  <a:sym typeface="Calibri"/>
                </a:rPr>
                <a:t>Infelizmente chegará o momento em que teremos de pensar em passar os nossos bens aos nossos entes queridos quando morrermos.
Ter um testamento ou um fundo criado ajudará nesta fase final do planeamento financeiro. </a:t>
              </a:r>
              <a:endParaRPr dirty="0"/>
            </a:p>
          </p:txBody>
        </p:sp>
        <p:sp>
          <p:nvSpPr>
            <p:cNvPr id="247" name="Google Shape;247;p18"/>
            <p:cNvSpPr/>
            <p:nvPr/>
          </p:nvSpPr>
          <p:spPr>
            <a:xfrm>
              <a:off x="3354222" y="0"/>
              <a:ext cx="1677111"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3354222" y="183866"/>
              <a:ext cx="1677111"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(5) </a:t>
              </a:r>
              <a:r>
                <a:rPr lang="en-IE" sz="1800" dirty="0" err="1">
                  <a:solidFill>
                    <a:schemeClr val="lt1"/>
                  </a:solidFill>
                  <a:latin typeface="Calibri"/>
                  <a:ea typeface="Calibri"/>
                  <a:cs typeface="Calibri"/>
                  <a:sym typeface="Calibri"/>
                </a:rPr>
                <a:t>Legado</a:t>
              </a:r>
              <a:r>
                <a:rPr lang="en-IE" sz="1800" dirty="0">
                  <a:solidFill>
                    <a:schemeClr val="lt1"/>
                  </a:solidFill>
                  <a:latin typeface="Calibri"/>
                  <a:ea typeface="Calibri"/>
                  <a:cs typeface="Calibri"/>
                  <a:sym typeface="Calibri"/>
                </a:rPr>
                <a:t> </a:t>
              </a:r>
              <a:endParaRPr sz="1800" dirty="0"/>
            </a:p>
          </p:txBody>
        </p:sp>
        <p:sp>
          <p:nvSpPr>
            <p:cNvPr id="249" name="Google Shape;249;p18"/>
            <p:cNvSpPr/>
            <p:nvPr/>
          </p:nvSpPr>
          <p:spPr>
            <a:xfrm rot="10800000">
              <a:off x="5031334" y="1025842"/>
              <a:ext cx="7300366" cy="1025842"/>
            </a:xfrm>
            <a:custGeom>
              <a:avLst/>
              <a:gdLst/>
              <a:ahLst/>
              <a:cxnLst/>
              <a:rect l="l" t="t" r="r" b="b"/>
              <a:pathLst>
                <a:path w="120000" h="120000" extrusionOk="0">
                  <a:moveTo>
                    <a:pt x="0" y="120000"/>
                  </a:moveTo>
                  <a:lnTo>
                    <a:pt x="0" y="0"/>
                  </a:lnTo>
                  <a:lnTo>
                    <a:pt x="10621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p:nvPr/>
          </p:nvSpPr>
          <p:spPr>
            <a:xfrm>
              <a:off x="5869889" y="1025842"/>
              <a:ext cx="6461810"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pt-PT" dirty="0">
                  <a:solidFill>
                    <a:schemeClr val="dk1"/>
                  </a:solidFill>
                  <a:latin typeface="Calibri"/>
                  <a:ea typeface="Calibri"/>
                  <a:cs typeface="Calibri"/>
                  <a:sym typeface="Calibri"/>
                </a:rPr>
                <a:t>Nesta fase,  conseguiu criar um pequeno “ninho" para si mesmo. 
Pode pensar em poupar para a reforma ou para a educação dos seus filhos.  </a:t>
              </a:r>
              <a:endParaRPr sz="1400" b="0" i="0" u="none" strike="noStrike" cap="none" dirty="0">
                <a:solidFill>
                  <a:schemeClr val="dk1"/>
                </a:solidFill>
                <a:latin typeface="Calibri"/>
                <a:ea typeface="Calibri"/>
                <a:cs typeface="Calibri"/>
                <a:sym typeface="Calibri"/>
              </a:endParaRPr>
            </a:p>
          </p:txBody>
        </p:sp>
        <p:sp>
          <p:nvSpPr>
            <p:cNvPr id="251" name="Google Shape;251;p18"/>
            <p:cNvSpPr/>
            <p:nvPr/>
          </p:nvSpPr>
          <p:spPr>
            <a:xfrm>
              <a:off x="2515666" y="1025842"/>
              <a:ext cx="3354222"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txBox="1"/>
            <p:nvPr/>
          </p:nvSpPr>
          <p:spPr>
            <a:xfrm>
              <a:off x="3102655" y="1025842"/>
              <a:ext cx="2180244"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(4) Liberdade </a:t>
              </a:r>
              <a:r>
                <a:rPr lang="en-IE" sz="1800" dirty="0" err="1">
                  <a:solidFill>
                    <a:schemeClr val="lt1"/>
                  </a:solidFill>
                  <a:latin typeface="Calibri"/>
                  <a:ea typeface="Calibri"/>
                  <a:cs typeface="Calibri"/>
                  <a:sym typeface="Calibri"/>
                </a:rPr>
                <a:t>Financeira</a:t>
              </a:r>
              <a:endParaRPr sz="1800" dirty="0"/>
            </a:p>
          </p:txBody>
        </p:sp>
        <p:sp>
          <p:nvSpPr>
            <p:cNvPr id="253" name="Google Shape;253;p18"/>
            <p:cNvSpPr/>
            <p:nvPr/>
          </p:nvSpPr>
          <p:spPr>
            <a:xfrm rot="10800000">
              <a:off x="5869889" y="2051685"/>
              <a:ext cx="6461810" cy="1025842"/>
            </a:xfrm>
            <a:custGeom>
              <a:avLst/>
              <a:gdLst/>
              <a:ahLst/>
              <a:cxnLst/>
              <a:rect l="l" t="t" r="r" b="b"/>
              <a:pathLst>
                <a:path w="120000" h="120000" extrusionOk="0">
                  <a:moveTo>
                    <a:pt x="0" y="120000"/>
                  </a:moveTo>
                  <a:lnTo>
                    <a:pt x="0" y="0"/>
                  </a:lnTo>
                  <a:lnTo>
                    <a:pt x="104428"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6708444" y="2051685"/>
              <a:ext cx="5623255"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pt-PT" dirty="0">
                  <a:solidFill>
                    <a:schemeClr val="dk1"/>
                  </a:solidFill>
                  <a:latin typeface="Calibri"/>
                  <a:ea typeface="Calibri"/>
                  <a:cs typeface="Calibri"/>
                  <a:sym typeface="Calibri"/>
                </a:rPr>
                <a:t>Agora que pagou todas as suas contas e poupou algum dinheiro para uma emergência, pode começar a pensar em construir o seu dinheiro. 
Pode investir em títulos, ações, pensões ou pagar os seus empréstimos.</a:t>
              </a:r>
              <a:endParaRPr dirty="0"/>
            </a:p>
          </p:txBody>
        </p:sp>
        <p:sp>
          <p:nvSpPr>
            <p:cNvPr id="255" name="Google Shape;255;p18"/>
            <p:cNvSpPr/>
            <p:nvPr/>
          </p:nvSpPr>
          <p:spPr>
            <a:xfrm>
              <a:off x="1677111" y="2051685"/>
              <a:ext cx="5031333"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txBox="1"/>
            <p:nvPr/>
          </p:nvSpPr>
          <p:spPr>
            <a:xfrm>
              <a:off x="2515665" y="2051685"/>
              <a:ext cx="3270366"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(3) </a:t>
              </a:r>
              <a:r>
                <a:rPr lang="en-IE" sz="1800" dirty="0" err="1">
                  <a:solidFill>
                    <a:schemeClr val="lt1"/>
                  </a:solidFill>
                  <a:latin typeface="Calibri"/>
                  <a:ea typeface="Calibri"/>
                  <a:cs typeface="Calibri"/>
                  <a:sym typeface="Calibri"/>
                </a:rPr>
                <a:t>Acumulação</a:t>
              </a:r>
              <a:r>
                <a:rPr lang="en-IE" sz="1800" dirty="0">
                  <a:solidFill>
                    <a:schemeClr val="lt1"/>
                  </a:solidFill>
                  <a:latin typeface="Calibri"/>
                  <a:ea typeface="Calibri"/>
                  <a:cs typeface="Calibri"/>
                  <a:sym typeface="Calibri"/>
                </a:rPr>
                <a:t> de </a:t>
              </a:r>
              <a:r>
                <a:rPr lang="en-IE" sz="1800" dirty="0" err="1">
                  <a:solidFill>
                    <a:schemeClr val="lt1"/>
                  </a:solidFill>
                  <a:latin typeface="Calibri"/>
                  <a:ea typeface="Calibri"/>
                  <a:cs typeface="Calibri"/>
                  <a:sym typeface="Calibri"/>
                </a:rPr>
                <a:t>riqueza</a:t>
              </a:r>
              <a:r>
                <a:rPr lang="en-IE" sz="1800" dirty="0">
                  <a:solidFill>
                    <a:schemeClr val="lt1"/>
                  </a:solidFill>
                  <a:latin typeface="Calibri"/>
                  <a:ea typeface="Calibri"/>
                  <a:cs typeface="Calibri"/>
                  <a:sym typeface="Calibri"/>
                </a:rPr>
                <a:t> </a:t>
              </a:r>
              <a:endParaRPr sz="1800" dirty="0"/>
            </a:p>
          </p:txBody>
        </p:sp>
        <p:sp>
          <p:nvSpPr>
            <p:cNvPr id="257" name="Google Shape;257;p18"/>
            <p:cNvSpPr/>
            <p:nvPr/>
          </p:nvSpPr>
          <p:spPr>
            <a:xfrm rot="10800000">
              <a:off x="6708444" y="3077527"/>
              <a:ext cx="5623255" cy="1025842"/>
            </a:xfrm>
            <a:custGeom>
              <a:avLst/>
              <a:gdLst/>
              <a:ahLst/>
              <a:cxnLst/>
              <a:rect l="l" t="t" r="r" b="b"/>
              <a:pathLst>
                <a:path w="120000" h="120000" extrusionOk="0">
                  <a:moveTo>
                    <a:pt x="0" y="120000"/>
                  </a:moveTo>
                  <a:lnTo>
                    <a:pt x="0" y="0"/>
                  </a:lnTo>
                  <a:lnTo>
                    <a:pt x="102105"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txBox="1"/>
            <p:nvPr/>
          </p:nvSpPr>
          <p:spPr>
            <a:xfrm>
              <a:off x="7547000" y="3077527"/>
              <a:ext cx="4784699"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pt-PT" dirty="0">
                  <a:solidFill>
                    <a:schemeClr val="dk1"/>
                  </a:solidFill>
                  <a:latin typeface="Calibri"/>
                  <a:ea typeface="Calibri"/>
                  <a:cs typeface="Calibri"/>
                  <a:sym typeface="Calibri"/>
                </a:rPr>
                <a:t>Uma vez que tenha sobrevivido, precisará de algum dinheiro para emergências.  
Sugere-se que tenha pelo menos 3 meses de poupança à sua disposição. </a:t>
              </a:r>
              <a:endParaRPr dirty="0"/>
            </a:p>
          </p:txBody>
        </p:sp>
        <p:sp>
          <p:nvSpPr>
            <p:cNvPr id="259" name="Google Shape;259;p18"/>
            <p:cNvSpPr/>
            <p:nvPr/>
          </p:nvSpPr>
          <p:spPr>
            <a:xfrm>
              <a:off x="838555" y="3077527"/>
              <a:ext cx="6708444"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txBox="1"/>
            <p:nvPr/>
          </p:nvSpPr>
          <p:spPr>
            <a:xfrm>
              <a:off x="2012533" y="3077527"/>
              <a:ext cx="4360489"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IE" sz="1800" dirty="0">
                  <a:solidFill>
                    <a:schemeClr val="lt1"/>
                  </a:solidFill>
                  <a:latin typeface="Calibri"/>
                  <a:ea typeface="Calibri"/>
                  <a:cs typeface="Calibri"/>
                  <a:sym typeface="Calibri"/>
                </a:rPr>
                <a:t>(2) </a:t>
              </a:r>
              <a:r>
                <a:rPr lang="en-IE" sz="1800" dirty="0" err="1">
                  <a:solidFill>
                    <a:schemeClr val="lt1"/>
                  </a:solidFill>
                  <a:latin typeface="Calibri"/>
                  <a:ea typeface="Calibri"/>
                  <a:cs typeface="Calibri"/>
                  <a:sym typeface="Calibri"/>
                </a:rPr>
                <a:t>Segurança</a:t>
              </a:r>
              <a:r>
                <a:rPr lang="en-IE" sz="1800" dirty="0">
                  <a:solidFill>
                    <a:schemeClr val="lt1"/>
                  </a:solidFill>
                  <a:latin typeface="Calibri"/>
                  <a:ea typeface="Calibri"/>
                  <a:cs typeface="Calibri"/>
                  <a:sym typeface="Calibri"/>
                </a:rPr>
                <a:t> </a:t>
              </a:r>
              <a:r>
                <a:rPr lang="en-IE" sz="1800" dirty="0" err="1">
                  <a:solidFill>
                    <a:schemeClr val="lt1"/>
                  </a:solidFill>
                  <a:latin typeface="Calibri"/>
                  <a:ea typeface="Calibri"/>
                  <a:cs typeface="Calibri"/>
                  <a:sym typeface="Calibri"/>
                </a:rPr>
                <a:t>Financeira</a:t>
              </a:r>
              <a:endParaRPr sz="1800" dirty="0"/>
            </a:p>
          </p:txBody>
        </p:sp>
        <p:sp>
          <p:nvSpPr>
            <p:cNvPr id="261" name="Google Shape;261;p18"/>
            <p:cNvSpPr/>
            <p:nvPr/>
          </p:nvSpPr>
          <p:spPr>
            <a:xfrm rot="10800000">
              <a:off x="7547000" y="4103370"/>
              <a:ext cx="4784699" cy="1025842"/>
            </a:xfrm>
            <a:custGeom>
              <a:avLst/>
              <a:gdLst/>
              <a:ahLst/>
              <a:cxnLst/>
              <a:rect l="l" t="t" r="r" b="b"/>
              <a:pathLst>
                <a:path w="120000" h="120000" extrusionOk="0">
                  <a:moveTo>
                    <a:pt x="0" y="120000"/>
                  </a:moveTo>
                  <a:lnTo>
                    <a:pt x="0" y="0"/>
                  </a:lnTo>
                  <a:lnTo>
                    <a:pt x="98969"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p:nvPr/>
          </p:nvSpPr>
          <p:spPr>
            <a:xfrm>
              <a:off x="8385556" y="4103370"/>
              <a:ext cx="3946144" cy="1025842"/>
            </a:xfrm>
            <a:prstGeom prst="rect">
              <a:avLst/>
            </a:prstGeom>
            <a:noFill/>
            <a:ln>
              <a:noFill/>
            </a:ln>
          </p:spPr>
          <p:txBody>
            <a:bodyPr spcFirstLastPara="1" wrap="square" lIns="247650" tIns="247650" rIns="247650" bIns="247650" anchor="ctr" anchorCtr="0">
              <a:noAutofit/>
            </a:bodyPr>
            <a:lstStyle/>
            <a:p>
              <a:pPr marL="114300" lvl="1" indent="-114300">
                <a:lnSpc>
                  <a:spcPct val="90000"/>
                </a:lnSpc>
                <a:buClr>
                  <a:schemeClr val="dk1"/>
                </a:buClr>
                <a:buSzPts val="1400"/>
                <a:buFont typeface="Calibri"/>
                <a:buChar char="•"/>
              </a:pPr>
              <a:r>
                <a:rPr lang="pt-PT" dirty="0">
                  <a:solidFill>
                    <a:schemeClr val="dk1"/>
                  </a:solidFill>
                  <a:latin typeface="Calibri"/>
                  <a:ea typeface="Calibri"/>
                  <a:cs typeface="Calibri"/>
                  <a:sym typeface="Calibri"/>
                </a:rPr>
                <a:t>Estas são as necessidades básicas das nossas vidas, que todos nós devemos pagar. 
Alguns dos elementos mais importantes incluem: comida, casa, transporte, o custo de vida. </a:t>
              </a:r>
              <a:endParaRPr dirty="0"/>
            </a:p>
          </p:txBody>
        </p:sp>
        <p:sp>
          <p:nvSpPr>
            <p:cNvPr id="263" name="Google Shape;263;p18"/>
            <p:cNvSpPr/>
            <p:nvPr/>
          </p:nvSpPr>
          <p:spPr>
            <a:xfrm>
              <a:off x="0" y="4103370"/>
              <a:ext cx="8385555"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txBox="1"/>
            <p:nvPr/>
          </p:nvSpPr>
          <p:spPr>
            <a:xfrm>
              <a:off x="1467472" y="4103370"/>
              <a:ext cx="5450611" cy="1025842"/>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pt-PT" sz="1800" dirty="0">
                  <a:solidFill>
                    <a:schemeClr val="lt1"/>
                  </a:solidFill>
                  <a:latin typeface="Calibri"/>
                  <a:ea typeface="Calibri"/>
                  <a:cs typeface="Calibri"/>
                  <a:sym typeface="Calibri"/>
                </a:rPr>
                <a:t>(1) Fluxo de Caixa e Necessidades Básicas</a:t>
              </a:r>
              <a:endParaRPr sz="18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body" idx="1"/>
          </p:nvPr>
        </p:nvSpPr>
        <p:spPr>
          <a:xfrm>
            <a:off x="176462" y="2075543"/>
            <a:ext cx="10475495" cy="5159445"/>
          </a:xfrm>
          <a:prstGeom prst="rect">
            <a:avLst/>
          </a:prstGeom>
          <a:noFill/>
          <a:ln>
            <a:noFill/>
          </a:ln>
        </p:spPr>
        <p:txBody>
          <a:bodyPr spcFirstLastPara="1" wrap="square" lIns="72000" tIns="45700" rIns="72000" bIns="45700" anchor="t" anchorCtr="0">
            <a:noAutofit/>
          </a:bodyPr>
          <a:lstStyle/>
          <a:p>
            <a:pPr marL="0" lvl="0" indent="0" algn="l">
              <a:buSzPts val="2100"/>
            </a:pPr>
            <a:r>
              <a:rPr lang="pt-PT" sz="2800" dirty="0"/>
              <a:t> Aqui estão algumas Dicas úteis que irão ajudá-lo! 
</a:t>
            </a:r>
            <a:endParaRPr sz="2800" dirty="0"/>
          </a:p>
          <a:p>
            <a:pPr marL="1092991" lvl="1" indent="-342900">
              <a:buSzPts val="2100"/>
            </a:pPr>
            <a:r>
              <a:rPr lang="pt-PT" sz="2800" dirty="0"/>
              <a:t>Assim como você pode melhorar o seu bem-estar físico com o desporto, você pode melhorar a sua capacidade de gerir dinheiro durante períodos críticos de vida</a:t>
            </a:r>
            <a:r>
              <a:rPr lang="en-IE" sz="2800" dirty="0"/>
              <a:t>. </a:t>
            </a:r>
            <a:endParaRPr sz="2800" dirty="0"/>
          </a:p>
          <a:p>
            <a:pPr marL="1092991" lvl="1" indent="-342900">
              <a:buSzPts val="2100"/>
            </a:pPr>
            <a:r>
              <a:rPr lang="pt-PT" sz="2800" dirty="0"/>
              <a:t>Os suportes de acesso que estão disponíveis no seu país de origem, através de Organizações de Informação de Cidadãos, do seu banco ou mesmo de informação online podem ajudá-lo a encontrar bem-estar financeiro</a:t>
            </a:r>
            <a:r>
              <a:rPr lang="en-IE" sz="2800" dirty="0"/>
              <a:t>. </a:t>
            </a:r>
          </a:p>
          <a:p>
            <a:pPr marL="750091" lvl="1" indent="0" rtl="0">
              <a:lnSpc>
                <a:spcPct val="100000"/>
              </a:lnSpc>
              <a:spcBef>
                <a:spcPts val="600"/>
              </a:spcBef>
              <a:spcAft>
                <a:spcPts val="0"/>
              </a:spcAft>
              <a:buSzPts val="2100"/>
              <a:buNone/>
            </a:pPr>
            <a:endParaRPr lang="en-IE" sz="2800" b="1" dirty="0"/>
          </a:p>
          <a:p>
            <a:pPr marL="750091" lvl="1" indent="0">
              <a:buSzPts val="2100"/>
              <a:buNone/>
            </a:pPr>
            <a:r>
              <a:rPr lang="pt-PT" sz="2800" b="1" dirty="0"/>
              <a:t>Quais são os suportes que já conhece</a:t>
            </a:r>
            <a:r>
              <a:rPr lang="en-IE" sz="2800" b="1" dirty="0"/>
              <a:t>?</a:t>
            </a:r>
            <a:endParaRPr sz="2800" b="1"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00"/>
              <a:buNone/>
            </a:pPr>
            <a:r>
              <a:rPr lang="en-IE" dirty="0"/>
              <a:t> </a:t>
            </a: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p:txBody>
      </p:sp>
      <p:sp>
        <p:nvSpPr>
          <p:cNvPr id="271" name="Google Shape;271;p1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272" name="Google Shape;272;p1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Dicas</a:t>
            </a:r>
            <a:r>
              <a:rPr lang="en-IE" i="0" dirty="0"/>
              <a:t> </a:t>
            </a:r>
            <a:r>
              <a:rPr lang="en-IE" i="0" dirty="0" err="1"/>
              <a:t>úteis</a:t>
            </a:r>
            <a:endParaRPr dirty="0"/>
          </a:p>
        </p:txBody>
      </p:sp>
      <p:pic>
        <p:nvPicPr>
          <p:cNvPr id="273" name="Google Shape;273;p19" descr="Alarm clock outline"/>
          <p:cNvPicPr preferRelativeResize="0"/>
          <p:nvPr/>
        </p:nvPicPr>
        <p:blipFill rotWithShape="1">
          <a:blip r:embed="rId3">
            <a:alphaModFix/>
          </a:blip>
          <a:srcRect/>
          <a:stretch/>
        </p:blipFill>
        <p:spPr>
          <a:xfrm>
            <a:off x="10424049" y="1863443"/>
            <a:ext cx="2407556" cy="2407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614795" y="2181727"/>
            <a:ext cx="12331541" cy="4539915"/>
          </a:xfrm>
          <a:prstGeom prst="rect">
            <a:avLst/>
          </a:prstGeom>
          <a:noFill/>
          <a:ln>
            <a:noFill/>
          </a:ln>
        </p:spPr>
        <p:txBody>
          <a:bodyPr spcFirstLastPara="1" wrap="square" lIns="72000" tIns="45700" rIns="72000" bIns="45700" anchor="t" anchorCtr="0">
            <a:noAutofit/>
          </a:bodyPr>
          <a:lstStyle/>
          <a:p>
            <a:pPr marL="0" lvl="0" indent="0" algn="l">
              <a:buSzPts val="2100"/>
            </a:pPr>
            <a:r>
              <a:rPr lang="pt-PT" sz="2800" b="1" dirty="0"/>
              <a:t>No final deste módulo, os pais e encarregados de educação poderão:
</a:t>
            </a:r>
            <a:endParaRPr sz="2800" b="1" dirty="0"/>
          </a:p>
          <a:p>
            <a:pPr marL="342900" lvl="0" indent="-342900" algn="l">
              <a:spcBef>
                <a:spcPts val="600"/>
              </a:spcBef>
              <a:buSzPts val="2100"/>
              <a:buFont typeface="Arial"/>
              <a:buChar char="•"/>
            </a:pPr>
            <a:r>
              <a:rPr lang="pt-PT" sz="2800" dirty="0"/>
              <a:t>Identificar períodos de vida críticos para famílias</a:t>
            </a:r>
          </a:p>
          <a:p>
            <a:pPr marL="0" lvl="0" indent="0" algn="l">
              <a:spcBef>
                <a:spcPts val="600"/>
              </a:spcBef>
              <a:buSzPts val="2100"/>
            </a:pPr>
            <a:endParaRPr sz="2800" dirty="0"/>
          </a:p>
          <a:p>
            <a:pPr marL="342900" lvl="0" indent="-342900" algn="l">
              <a:spcBef>
                <a:spcPts val="600"/>
              </a:spcBef>
              <a:buSzPts val="2100"/>
              <a:buFont typeface="Arial"/>
              <a:buChar char="•"/>
            </a:pPr>
            <a:r>
              <a:rPr lang="pt-PT" sz="2800" dirty="0"/>
              <a:t>Lidar com imprevistos e diferentes tipos de necessidades e despesas familiares</a:t>
            </a:r>
          </a:p>
          <a:p>
            <a:pPr marL="0" lvl="0" indent="0" algn="l">
              <a:spcBef>
                <a:spcPts val="600"/>
              </a:spcBef>
              <a:buSzPts val="2100"/>
            </a:pPr>
            <a:endParaRPr sz="2800" dirty="0"/>
          </a:p>
          <a:p>
            <a:pPr marL="342900" lvl="0" indent="-342900" algn="l">
              <a:spcBef>
                <a:spcPts val="600"/>
              </a:spcBef>
              <a:buSzPts val="2100"/>
              <a:buFont typeface="Arial"/>
              <a:buChar char="•"/>
            </a:pPr>
            <a:r>
              <a:rPr lang="pt-PT" sz="2800" dirty="0"/>
              <a:t>Planear gastos pessoais e familiares e poupança </a:t>
            </a:r>
            <a:endParaRPr sz="2800" dirty="0"/>
          </a:p>
        </p:txBody>
      </p:sp>
      <p:sp>
        <p:nvSpPr>
          <p:cNvPr id="58" name="Google Shape;58;p2"/>
          <p:cNvSpPr txBox="1">
            <a:spLocks noGrp="1"/>
          </p:cNvSpPr>
          <p:nvPr>
            <p:ph type="title"/>
          </p:nvPr>
        </p:nvSpPr>
        <p:spPr>
          <a:xfrm>
            <a:off x="502500" y="432159"/>
            <a:ext cx="12330000" cy="1172052"/>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 </a:t>
            </a:r>
            <a:br>
              <a:rPr lang="en-IE" dirty="0"/>
            </a:br>
            <a:r>
              <a:rPr lang="en-IE" dirty="0" err="1"/>
              <a:t>Resultados</a:t>
            </a:r>
            <a:r>
              <a:rPr lang="en-IE" dirty="0"/>
              <a:t> da </a:t>
            </a:r>
            <a:r>
              <a:rPr lang="en-IE" dirty="0" err="1"/>
              <a:t>Aprendizagem</a:t>
            </a:r>
            <a:r>
              <a:rPr lang="en-IE" dirty="0"/>
              <a:t> </a:t>
            </a:r>
            <a:endParaRPr dirty="0"/>
          </a:p>
        </p:txBody>
      </p:sp>
    </p:spTree>
    <p:extLst>
      <p:ext uri="{BB962C8B-B14F-4D97-AF65-F5344CB8AC3E}">
        <p14:creationId xmlns:p14="http://schemas.microsoft.com/office/powerpoint/2010/main" val="249793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p>
            <a:pPr lvl="0"/>
            <a:r>
              <a:rPr lang="pt-PT" dirty="0"/>
              <a:t>Obrigado por estar presente. Para mais recursos, visite o site </a:t>
            </a:r>
            <a:r>
              <a:rPr lang="pt-PT" dirty="0" err="1"/>
              <a:t>money</a:t>
            </a:r>
            <a:r>
              <a:rPr lang="pt-PT" dirty="0"/>
              <a:t> </a:t>
            </a:r>
            <a:r>
              <a:rPr lang="pt-PT" dirty="0" err="1"/>
              <a:t>matters</a:t>
            </a:r>
            <a:r>
              <a:rPr lang="pt-PT" dirty="0"/>
              <a:t>:</a:t>
            </a:r>
            <a:br>
              <a:rPr lang="en-GB" dirty="0"/>
            </a:br>
            <a:r>
              <a:rPr lang="en-GB" dirty="0"/>
              <a:t> </a:t>
            </a:r>
            <a:r>
              <a:rPr lang="en-IE" u="sng" dirty="0">
                <a:solidFill>
                  <a:schemeClr val="hlink"/>
                </a:solidFill>
                <a:hlinkClick r:id="rId3"/>
              </a:rPr>
              <a:t>https://moneymattersproject.eu/</a:t>
            </a:r>
            <a:r>
              <a:rPr lang="en-IE"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1600"/>
              <a:buNone/>
            </a:pPr>
            <a:r>
              <a:rPr lang="en-IE" sz="1800" dirty="0"/>
              <a:t>Bank of Ireland (2020) </a:t>
            </a:r>
            <a:r>
              <a:rPr lang="en-IE" sz="1800" i="1" dirty="0"/>
              <a:t>Find financial wellbeing – Episode 1 – What is financial wellbeing? </a:t>
            </a:r>
            <a:r>
              <a:rPr lang="en-IE" sz="1800" dirty="0"/>
              <a:t>Available from: </a:t>
            </a:r>
            <a:r>
              <a:rPr lang="en-IE" sz="1800" u="sng" dirty="0">
                <a:solidFill>
                  <a:schemeClr val="hlink"/>
                </a:solidFill>
                <a:hlinkClick r:id="rId3"/>
              </a:rPr>
              <a:t>https://www.youtube.com/watch?v=3Ew9453gvJ8</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Columbia College (2015) </a:t>
            </a:r>
            <a:r>
              <a:rPr lang="en-IE" sz="1800" i="1" dirty="0"/>
              <a:t>Needs vs Wants </a:t>
            </a:r>
            <a:r>
              <a:rPr lang="en-IE" sz="1800" dirty="0"/>
              <a:t>|</a:t>
            </a:r>
            <a:r>
              <a:rPr lang="en-IE" sz="1800" i="1" dirty="0"/>
              <a:t>Columbia College. </a:t>
            </a:r>
            <a:r>
              <a:rPr lang="en-IE" sz="1800" dirty="0"/>
              <a:t>Available from: </a:t>
            </a:r>
            <a:r>
              <a:rPr lang="en-IE" sz="1800" u="sng" dirty="0">
                <a:solidFill>
                  <a:schemeClr val="hlink"/>
                </a:solidFill>
                <a:hlinkClick r:id="rId4"/>
              </a:rPr>
              <a:t>https://www.youtube.com/watch?v=QyuU4wFIz3o&amp;t=9s</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Johnston, B. (2021) </a:t>
            </a:r>
            <a:r>
              <a:rPr lang="en-IE" sz="1800" i="1" dirty="0"/>
              <a:t>The hierarchy of financial needs. </a:t>
            </a:r>
            <a:r>
              <a:rPr lang="en-IE" sz="1800" dirty="0"/>
              <a:t>Available from: </a:t>
            </a:r>
            <a:r>
              <a:rPr lang="en-IE" sz="1800" u="sng" dirty="0">
                <a:solidFill>
                  <a:schemeClr val="hlink"/>
                </a:solidFill>
                <a:hlinkClick r:id="rId5"/>
              </a:rPr>
              <a:t>https://www.simplefp.co.uk/the-hierarchy-of-financial-needs/</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Ryan, C. (2012) </a:t>
            </a:r>
            <a:r>
              <a:rPr lang="en-IE" sz="1800" i="1" dirty="0"/>
              <a:t>Responses to financial stresses at life transition points. </a:t>
            </a:r>
            <a:r>
              <a:rPr lang="en-IE" sz="1800" dirty="0"/>
              <a:t>Available from: </a:t>
            </a:r>
            <a:r>
              <a:rPr lang="en-IE" sz="1800" u="sng" dirty="0">
                <a:solidFill>
                  <a:schemeClr val="hlink"/>
                </a:solidFill>
                <a:hlinkClick r:id="rId6"/>
              </a:rPr>
              <a:t>https://www.dss.gov.au/sites/default/files/documents/09_2012/op41.pdf</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Struggle Today Strength Tomorrow (</a:t>
            </a:r>
            <a:r>
              <a:rPr lang="en-IE" sz="1800" dirty="0" err="1"/>
              <a:t>n.d</a:t>
            </a:r>
            <a:r>
              <a:rPr lang="en-IE" sz="1800" dirty="0"/>
              <a:t>) </a:t>
            </a:r>
            <a:r>
              <a:rPr lang="en-IE" sz="1800" i="1" dirty="0"/>
              <a:t>Why you should keep a financial buffer in your bank account. </a:t>
            </a:r>
            <a:r>
              <a:rPr lang="en-IE" sz="1800" dirty="0"/>
              <a:t>Available from: </a:t>
            </a:r>
            <a:r>
              <a:rPr lang="en-IE" sz="1800" u="sng" dirty="0">
                <a:solidFill>
                  <a:schemeClr val="hlink"/>
                </a:solidFill>
                <a:hlinkClick r:id="rId7"/>
              </a:rPr>
              <a:t>https://www.struggletodaystrengthtomorrow.com/financial-buffer/</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err="1"/>
              <a:t>Vansomeren</a:t>
            </a:r>
            <a:r>
              <a:rPr lang="en-IE" sz="1800" dirty="0"/>
              <a:t>, L. ( 2021) </a:t>
            </a:r>
            <a:r>
              <a:rPr lang="en-IE" sz="1800" i="1" dirty="0"/>
              <a:t>The 50 / 30 / 20 rule of thumb for budgeting. </a:t>
            </a:r>
            <a:r>
              <a:rPr lang="en-IE" sz="1800" dirty="0"/>
              <a:t>Available from: </a:t>
            </a:r>
            <a:r>
              <a:rPr lang="en-IE" sz="1800" u="sng" dirty="0">
                <a:solidFill>
                  <a:schemeClr val="hlink"/>
                </a:solidFill>
                <a:hlinkClick r:id="rId8"/>
              </a:rPr>
              <a:t>https://www.thebalance.com/the-50-30-20-rule-of-thumb-453922</a:t>
            </a:r>
            <a:r>
              <a:rPr lang="en-IE" sz="1800" dirty="0"/>
              <a:t>  </a:t>
            </a:r>
            <a:endParaRPr sz="1800" dirty="0"/>
          </a:p>
          <a:p>
            <a:pPr marL="0" lvl="0" indent="0" algn="just" rtl="0">
              <a:lnSpc>
                <a:spcPct val="100000"/>
              </a:lnSpc>
              <a:spcBef>
                <a:spcPts val="600"/>
              </a:spcBef>
              <a:spcAft>
                <a:spcPts val="0"/>
              </a:spcAft>
              <a:buClr>
                <a:schemeClr val="accent4"/>
              </a:buClr>
              <a:buSzPts val="1600"/>
              <a:buNone/>
            </a:pPr>
            <a:r>
              <a:rPr lang="en-IE" sz="1800" dirty="0"/>
              <a:t> </a:t>
            </a:r>
            <a:endParaRPr sz="1800" dirty="0"/>
          </a:p>
          <a:p>
            <a:pPr marL="0" lvl="0" indent="0" algn="just" rtl="0">
              <a:lnSpc>
                <a:spcPct val="100000"/>
              </a:lnSpc>
              <a:spcBef>
                <a:spcPts val="600"/>
              </a:spcBef>
              <a:spcAft>
                <a:spcPts val="0"/>
              </a:spcAft>
              <a:buClr>
                <a:schemeClr val="accent4"/>
              </a:buClr>
              <a:buSzPts val="1600"/>
              <a:buNone/>
            </a:pPr>
            <a:r>
              <a:rPr lang="en-IE" sz="1600" dirty="0"/>
              <a:t> </a:t>
            </a:r>
            <a:endParaRPr sz="1600" dirty="0"/>
          </a:p>
          <a:p>
            <a:pPr marL="0" lvl="0" indent="0" algn="just" rtl="0">
              <a:lnSpc>
                <a:spcPct val="100000"/>
              </a:lnSpc>
              <a:spcBef>
                <a:spcPts val="600"/>
              </a:spcBef>
              <a:spcAft>
                <a:spcPts val="0"/>
              </a:spcAft>
              <a:buClr>
                <a:schemeClr val="accent4"/>
              </a:buClr>
              <a:buSzPts val="1600"/>
              <a:buNone/>
            </a:pPr>
            <a:endParaRPr sz="1600" dirty="0"/>
          </a:p>
          <a:p>
            <a:pPr marL="0" lvl="0" indent="0" algn="just" rtl="0">
              <a:lnSpc>
                <a:spcPct val="100000"/>
              </a:lnSpc>
              <a:spcBef>
                <a:spcPts val="600"/>
              </a:spcBef>
              <a:spcAft>
                <a:spcPts val="0"/>
              </a:spcAft>
              <a:buClr>
                <a:schemeClr val="accent4"/>
              </a:buClr>
              <a:buSzPts val="1600"/>
              <a:buNone/>
            </a:pPr>
            <a:r>
              <a:rPr lang="en-IE" sz="1600" dirty="0"/>
              <a:t> </a:t>
            </a:r>
            <a:endParaRPr dirty="0"/>
          </a:p>
          <a:p>
            <a:pPr marL="0" lvl="0" indent="0" algn="just" rtl="0">
              <a:lnSpc>
                <a:spcPct val="100000"/>
              </a:lnSpc>
              <a:spcBef>
                <a:spcPts val="600"/>
              </a:spcBef>
              <a:spcAft>
                <a:spcPts val="0"/>
              </a:spcAft>
              <a:buClr>
                <a:schemeClr val="accent4"/>
              </a:buClr>
              <a:buSzPts val="1600"/>
              <a:buNone/>
            </a:pPr>
            <a:r>
              <a:rPr lang="en-IE" sz="1600" dirty="0"/>
              <a:t> </a:t>
            </a:r>
            <a:endParaRPr dirty="0"/>
          </a:p>
          <a:p>
            <a:pPr marL="0" lvl="0" indent="0" algn="just" rtl="0">
              <a:lnSpc>
                <a:spcPct val="100000"/>
              </a:lnSpc>
              <a:spcBef>
                <a:spcPts val="600"/>
              </a:spcBef>
              <a:spcAft>
                <a:spcPts val="0"/>
              </a:spcAft>
              <a:buClr>
                <a:schemeClr val="accent4"/>
              </a:buClr>
              <a:buSzPts val="1600"/>
              <a:buNone/>
            </a:pPr>
            <a:r>
              <a:rPr lang="en-IE" sz="1600" dirty="0">
                <a:highlight>
                  <a:srgbClr val="FFFF00"/>
                </a:highlight>
              </a:rPr>
              <a:t> </a:t>
            </a:r>
            <a:endParaRPr sz="1600" dirty="0">
              <a:highlight>
                <a:srgbClr val="FFFF00"/>
              </a:highlight>
            </a:endParaRPr>
          </a:p>
          <a:p>
            <a:pPr marL="0" lvl="0" indent="0" algn="just" rtl="0">
              <a:lnSpc>
                <a:spcPct val="100000"/>
              </a:lnSpc>
              <a:spcBef>
                <a:spcPts val="600"/>
              </a:spcBef>
              <a:spcAft>
                <a:spcPts val="0"/>
              </a:spcAft>
              <a:buClr>
                <a:schemeClr val="accent4"/>
              </a:buClr>
              <a:buSzPts val="1600"/>
              <a:buNone/>
            </a:pPr>
            <a:r>
              <a:rPr lang="en-IE" sz="1600" dirty="0"/>
              <a:t> </a:t>
            </a:r>
            <a:endParaRPr dirty="0"/>
          </a:p>
        </p:txBody>
      </p:sp>
      <p:sp>
        <p:nvSpPr>
          <p:cNvPr id="279" name="Google Shape;279;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280" name="Google Shape;280;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Recursos</a:t>
            </a:r>
            <a:r>
              <a:rPr lang="en-IE" i="0" dirty="0"/>
              <a:t> </a:t>
            </a:r>
            <a:r>
              <a:rPr lang="en-IE" i="0" dirty="0" err="1"/>
              <a:t>Adicionais</a:t>
            </a:r>
            <a:r>
              <a:rPr lang="en-IE" i="0" dirty="0"/>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n-IE">
                <a:highlight>
                  <a:srgbClr val="FFFF00"/>
                </a:highlight>
              </a:rPr>
              <a:t> </a:t>
            </a:r>
            <a:endParaRPr>
              <a:highlight>
                <a:srgbClr val="FFFF00"/>
              </a:highlight>
            </a:endParaRPr>
          </a:p>
        </p:txBody>
      </p:sp>
      <p:sp>
        <p:nvSpPr>
          <p:cNvPr id="205" name="Google Shape;205;p14"/>
          <p:cNvSpPr txBox="1">
            <a:spLocks noGrp="1"/>
          </p:cNvSpPr>
          <p:nvPr>
            <p:ph type="title"/>
          </p:nvPr>
        </p:nvSpPr>
        <p:spPr>
          <a:xfrm>
            <a:off x="1828800" y="336946"/>
            <a:ext cx="7507705" cy="720000"/>
          </a:xfrm>
          <a:prstGeom prst="rect">
            <a:avLst/>
          </a:prstGeom>
          <a:noFill/>
          <a:ln>
            <a:noFill/>
          </a:ln>
        </p:spPr>
        <p:txBody>
          <a:bodyPr spcFirstLastPara="1" wrap="square" lIns="72000" tIns="45700" rIns="72000" bIns="45700" anchor="ctr" anchorCtr="0">
            <a:noAutofit/>
          </a:bodyPr>
          <a:lstStyle/>
          <a:p>
            <a:pPr lvl="0">
              <a:buSzPts val="2800"/>
            </a:pPr>
            <a:r>
              <a:rPr lang="pt-PT" dirty="0"/>
              <a:t>Gestão de dinheiro durante períodos de vida crítico</a:t>
            </a:r>
            <a:endParaRPr dirty="0"/>
          </a:p>
        </p:txBody>
      </p:sp>
      <p:sp>
        <p:nvSpPr>
          <p:cNvPr id="206" name="Google Shape;206;p14"/>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A Regra orçamental 50 / 30 / 20 </a:t>
            </a:r>
            <a:endParaRPr i="0" dirty="0"/>
          </a:p>
        </p:txBody>
      </p:sp>
      <p:pic>
        <p:nvPicPr>
          <p:cNvPr id="207" name="Google Shape;207;p14"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08" name="Google Shape;208;p14"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09" name="Google Shape;209;p14"/>
          <p:cNvGraphicFramePr/>
          <p:nvPr/>
        </p:nvGraphicFramePr>
        <p:xfrm>
          <a:off x="500063" y="2198078"/>
          <a:ext cx="12331402" cy="47126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n-IE" dirty="0">
                <a:highlight>
                  <a:srgbClr val="FFFF00"/>
                </a:highlight>
              </a:rPr>
              <a:t> </a:t>
            </a:r>
            <a:endParaRPr dirty="0">
              <a:highlight>
                <a:srgbClr val="FFFF00"/>
              </a:highlight>
            </a:endParaRPr>
          </a:p>
        </p:txBody>
      </p:sp>
      <p:sp>
        <p:nvSpPr>
          <p:cNvPr id="216" name="Google Shape;216;p15"/>
          <p:cNvSpPr txBox="1">
            <a:spLocks noGrp="1"/>
          </p:cNvSpPr>
          <p:nvPr>
            <p:ph type="title"/>
          </p:nvPr>
        </p:nvSpPr>
        <p:spPr>
          <a:xfrm>
            <a:off x="1669143" y="336946"/>
            <a:ext cx="9129486"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 </a:t>
            </a:r>
            <a:endParaRPr dirty="0"/>
          </a:p>
        </p:txBody>
      </p:sp>
      <p:sp>
        <p:nvSpPr>
          <p:cNvPr id="217" name="Google Shape;217;p15"/>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A Regra orçamental 50 / 30 / 20 </a:t>
            </a:r>
            <a:endParaRPr i="0" dirty="0"/>
          </a:p>
        </p:txBody>
      </p:sp>
      <p:pic>
        <p:nvPicPr>
          <p:cNvPr id="218" name="Google Shape;218;p15"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19" name="Google Shape;219;p15"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sp>
        <p:nvSpPr>
          <p:cNvPr id="220" name="Google Shape;220;p15"/>
          <p:cNvSpPr txBox="1"/>
          <p:nvPr/>
        </p:nvSpPr>
        <p:spPr>
          <a:xfrm>
            <a:off x="499765" y="2164080"/>
            <a:ext cx="6800195" cy="5293716"/>
          </a:xfrm>
          <a:prstGeom prst="rect">
            <a:avLst/>
          </a:prstGeom>
          <a:noFill/>
          <a:ln>
            <a:noFill/>
          </a:ln>
        </p:spPr>
        <p:txBody>
          <a:bodyPr spcFirstLastPara="1" wrap="square" lIns="91425" tIns="45700" rIns="91425" bIns="45700" anchor="t" anchorCtr="0">
            <a:spAutoFit/>
          </a:bodyPr>
          <a:lstStyle/>
          <a:p>
            <a:pPr marL="342900" lvl="0" indent="-342900" algn="just">
              <a:buClr>
                <a:schemeClr val="dk1"/>
              </a:buClr>
              <a:buSzPts val="1969"/>
              <a:buFont typeface="Arial"/>
              <a:buChar char="•"/>
            </a:pPr>
            <a:r>
              <a:rPr lang="pt-PT" sz="2600" dirty="0">
                <a:solidFill>
                  <a:schemeClr val="dk1"/>
                </a:solidFill>
                <a:latin typeface="Calibri"/>
                <a:ea typeface="Calibri"/>
                <a:cs typeface="Calibri"/>
                <a:sym typeface="Calibri"/>
              </a:rPr>
              <a:t>Com base na sua situação financeira pessoal, a Regra orçamental 50 /30 /20 estipula que deve alocar o seu dinheiro de acordo com as suas necessidades, desejos e objetivos de poupança</a:t>
            </a:r>
            <a:r>
              <a:rPr lang="en-IE" sz="2600" dirty="0">
                <a:solidFill>
                  <a:schemeClr val="dk1"/>
                </a:solidFill>
                <a:latin typeface="Calibri"/>
                <a:ea typeface="Calibri"/>
                <a:cs typeface="Calibri"/>
                <a:sym typeface="Calibri"/>
              </a:rPr>
              <a:t>. </a:t>
            </a:r>
            <a:endParaRPr sz="2600" dirty="0"/>
          </a:p>
          <a:p>
            <a:pPr marL="843065" lvl="1" indent="-342900" algn="just">
              <a:buClr>
                <a:schemeClr val="dk1"/>
              </a:buClr>
              <a:buSzPts val="1969"/>
              <a:buFont typeface="Arial"/>
              <a:buChar char="•"/>
            </a:pPr>
            <a:r>
              <a:rPr lang="pt-PT" sz="2600" dirty="0">
                <a:solidFill>
                  <a:schemeClr val="dk1"/>
                </a:solidFill>
                <a:latin typeface="Calibri"/>
                <a:ea typeface="Calibri"/>
                <a:cs typeface="Calibri"/>
                <a:sym typeface="Calibri"/>
              </a:rPr>
              <a:t>50 % do seu rendimento deve ir para as necessidades, tais como rendas e mercearias</a:t>
            </a:r>
            <a:r>
              <a:rPr lang="en-IE" sz="2600" b="0" i="0" u="none" strike="noStrike" cap="none" dirty="0">
                <a:solidFill>
                  <a:schemeClr val="dk1"/>
                </a:solidFill>
                <a:latin typeface="Calibri"/>
                <a:ea typeface="Calibri"/>
                <a:cs typeface="Calibri"/>
                <a:sym typeface="Calibri"/>
              </a:rPr>
              <a:t>. </a:t>
            </a:r>
            <a:endParaRPr sz="2600" dirty="0"/>
          </a:p>
          <a:p>
            <a:pPr marL="843065" lvl="1" indent="-342900">
              <a:buClr>
                <a:schemeClr val="dk1"/>
              </a:buClr>
              <a:buSzPts val="1969"/>
              <a:buFont typeface="Arial"/>
              <a:buChar char="•"/>
            </a:pPr>
            <a:r>
              <a:rPr lang="pt-PT" sz="2600" dirty="0">
                <a:solidFill>
                  <a:schemeClr val="dk1"/>
                </a:solidFill>
                <a:latin typeface="Calibri"/>
                <a:ea typeface="Calibri"/>
                <a:cs typeface="Calibri"/>
                <a:sym typeface="Calibri"/>
              </a:rPr>
              <a:t>30 % do seu rendimento deve ir para os desejos, tais como passatempos e despesas discricionárias</a:t>
            </a:r>
            <a:r>
              <a:rPr lang="en-IE" sz="2600" b="0" i="0" u="none" strike="noStrike" cap="none" dirty="0">
                <a:solidFill>
                  <a:schemeClr val="dk1"/>
                </a:solidFill>
                <a:latin typeface="Calibri"/>
                <a:ea typeface="Calibri"/>
                <a:cs typeface="Calibri"/>
                <a:sym typeface="Calibri"/>
              </a:rPr>
              <a:t>. </a:t>
            </a:r>
            <a:endParaRPr sz="2600" dirty="0"/>
          </a:p>
          <a:p>
            <a:pPr marL="843065" lvl="1" indent="-342900">
              <a:buClr>
                <a:schemeClr val="dk1"/>
              </a:buClr>
              <a:buSzPts val="1969"/>
              <a:buFont typeface="Arial"/>
              <a:buChar char="•"/>
            </a:pPr>
            <a:r>
              <a:rPr lang="pt-PT" sz="2600" dirty="0">
                <a:solidFill>
                  <a:schemeClr val="dk1"/>
                </a:solidFill>
                <a:latin typeface="Calibri"/>
                <a:ea typeface="Calibri"/>
                <a:cs typeface="Calibri"/>
                <a:sym typeface="Calibri"/>
              </a:rPr>
              <a:t>20 % do seu rendimento deve ir para poupança e pagamento de dívidas</a:t>
            </a:r>
            <a:r>
              <a:rPr lang="en-IE" sz="2600" b="0" i="0" u="none" strike="noStrike" cap="none" dirty="0">
                <a:solidFill>
                  <a:schemeClr val="dk1"/>
                </a:solidFill>
                <a:latin typeface="Calibri"/>
                <a:ea typeface="Calibri"/>
                <a:cs typeface="Calibri"/>
                <a:sym typeface="Calibri"/>
              </a:rPr>
              <a:t>. </a:t>
            </a:r>
            <a:endParaRPr sz="2600" dirty="0"/>
          </a:p>
        </p:txBody>
      </p:sp>
      <p:sp>
        <p:nvSpPr>
          <p:cNvPr id="221" name="Google Shape;221;p15"/>
          <p:cNvSpPr/>
          <p:nvPr/>
        </p:nvSpPr>
        <p:spPr>
          <a:xfrm>
            <a:off x="8242317" y="2407920"/>
            <a:ext cx="4589149" cy="4012758"/>
          </a:xfrm>
          <a:prstGeom prst="cloudCallout">
            <a:avLst>
              <a:gd name="adj1" fmla="val -68914"/>
              <a:gd name="adj2" fmla="val 64482"/>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PT" sz="2400" dirty="0">
                <a:solidFill>
                  <a:schemeClr val="lt1"/>
                </a:solidFill>
                <a:latin typeface="Calibri"/>
                <a:ea typeface="Calibri"/>
                <a:cs typeface="Calibri"/>
                <a:sym typeface="Calibri"/>
              </a:rPr>
              <a:t>A Regra orçamental 50 / 30 /20 ajuda-o a familiarizar-se com as suas finanças pessoais e a ganhar o controlo do seu dinheiro. </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8"/>
            <a:ext cx="12330000" cy="1291865"/>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 </a:t>
            </a:r>
            <a:br>
              <a:rPr lang="en-IE" dirty="0"/>
            </a:br>
            <a:r>
              <a:rPr lang="en-IE" dirty="0"/>
              <a:t>Plano Visual </a:t>
            </a:r>
            <a:endParaRPr dirty="0"/>
          </a:p>
        </p:txBody>
      </p:sp>
      <p:graphicFrame>
        <p:nvGraphicFramePr>
          <p:cNvPr id="9" name="Diagram 8">
            <a:extLst>
              <a:ext uri="{FF2B5EF4-FFF2-40B4-BE49-F238E27FC236}">
                <a16:creationId xmlns:a16="http://schemas.microsoft.com/office/drawing/2014/main" id="{3F2A09FC-6F9C-4F14-A017-C81C733FCD34}"/>
              </a:ext>
            </a:extLst>
          </p:cNvPr>
          <p:cNvGraphicFramePr/>
          <p:nvPr>
            <p:extLst>
              <p:ext uri="{D42A27DB-BD31-4B8C-83A1-F6EECF244321}">
                <p14:modId xmlns:p14="http://schemas.microsoft.com/office/powerpoint/2010/main" val="1706582008"/>
              </p:ext>
            </p:extLst>
          </p:nvPr>
        </p:nvGraphicFramePr>
        <p:xfrm>
          <a:off x="2841208" y="1643062"/>
          <a:ext cx="8162925"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6" descr="Coffee with solid fill">
            <a:extLst>
              <a:ext uri="{FF2B5EF4-FFF2-40B4-BE49-F238E27FC236}">
                <a16:creationId xmlns:a16="http://schemas.microsoft.com/office/drawing/2014/main" id="{68CD22B0-2098-41D1-8C77-CC088C84E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000" y="3193254"/>
            <a:ext cx="914400" cy="914400"/>
          </a:xfrm>
          <a:prstGeom prst="rect">
            <a:avLst/>
          </a:prstGeom>
        </p:spPr>
      </p:pic>
      <p:pic>
        <p:nvPicPr>
          <p:cNvPr id="11" name="Graphic 5" descr="Wallet with solid fill">
            <a:extLst>
              <a:ext uri="{FF2B5EF4-FFF2-40B4-BE49-F238E27FC236}">
                <a16:creationId xmlns:a16="http://schemas.microsoft.com/office/drawing/2014/main" id="{5F33170C-CB27-44F0-B5B4-B108DE7945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56309" y="3885586"/>
            <a:ext cx="914400" cy="914400"/>
          </a:xfrm>
          <a:prstGeom prst="rect">
            <a:avLst/>
          </a:prstGeom>
        </p:spPr>
      </p:pic>
      <p:pic>
        <p:nvPicPr>
          <p:cNvPr id="12" name="Graphic 4" descr="Flying Money with solid fill">
            <a:extLst>
              <a:ext uri="{FF2B5EF4-FFF2-40B4-BE49-F238E27FC236}">
                <a16:creationId xmlns:a16="http://schemas.microsoft.com/office/drawing/2014/main" id="{019A8BAF-599F-4E69-B8C5-F78ED2D395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56309" y="5405438"/>
            <a:ext cx="914400" cy="914400"/>
          </a:xfrm>
          <a:prstGeom prst="rect">
            <a:avLst/>
          </a:prstGeom>
        </p:spPr>
      </p:pic>
      <p:pic>
        <p:nvPicPr>
          <p:cNvPr id="13" name="Graphic 3" descr="Meeting with solid fill">
            <a:extLst>
              <a:ext uri="{FF2B5EF4-FFF2-40B4-BE49-F238E27FC236}">
                <a16:creationId xmlns:a16="http://schemas.microsoft.com/office/drawing/2014/main" id="{0A249A44-C072-41A8-BB8F-BAB21761C5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39250" y="1257300"/>
            <a:ext cx="914400" cy="914400"/>
          </a:xfrm>
          <a:prstGeom prst="rect">
            <a:avLst/>
          </a:prstGeom>
        </p:spPr>
      </p:pic>
      <p:pic>
        <p:nvPicPr>
          <p:cNvPr id="14" name="Graphic 7" descr="Ribbon with solid fill">
            <a:extLst>
              <a:ext uri="{FF2B5EF4-FFF2-40B4-BE49-F238E27FC236}">
                <a16:creationId xmlns:a16="http://schemas.microsoft.com/office/drawing/2014/main" id="{496D1AE8-C788-47C9-BF6D-44256E6EF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24850" y="5119166"/>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4997B-02FE-45E1-C641-A33CFF257B09}"/>
              </a:ext>
            </a:extLst>
          </p:cNvPr>
          <p:cNvSpPr>
            <a:spLocks noGrp="1"/>
          </p:cNvSpPr>
          <p:nvPr>
            <p:ph type="body" idx="1"/>
          </p:nvPr>
        </p:nvSpPr>
        <p:spPr>
          <a:xfrm>
            <a:off x="499925" y="2727157"/>
            <a:ext cx="12331402" cy="4001651"/>
          </a:xfrm>
        </p:spPr>
        <p:txBody>
          <a:bodyPr/>
          <a:lstStyle/>
          <a:p>
            <a:pPr marL="685800" indent="-457200" algn="l">
              <a:buFont typeface="Arial" panose="020B0604020202020204" pitchFamily="34" charset="0"/>
              <a:buChar char="•"/>
            </a:pPr>
            <a:r>
              <a:rPr lang="pt-PT" sz="3200" dirty="0"/>
              <a:t>Em pares discutem juntos qualquer momento na sua ou outras vidas quando tem havido preocupação ou stress sobre dinheiro.</a:t>
            </a:r>
          </a:p>
          <a:p>
            <a:pPr marL="228600" indent="0" algn="l"/>
            <a:endParaRPr lang="en-GB" sz="3200" dirty="0"/>
          </a:p>
          <a:p>
            <a:pPr marL="685800" indent="-457200" algn="l">
              <a:buFont typeface="Arial" panose="020B0604020202020204" pitchFamily="34" charset="0"/>
              <a:buChar char="•"/>
            </a:pPr>
            <a:r>
              <a:rPr lang="pt-PT" sz="3200" dirty="0"/>
              <a:t>Partilhe alguns exemplos com o grupo</a:t>
            </a:r>
            <a:r>
              <a:rPr lang="en-GB" sz="3200" dirty="0"/>
              <a:t>.</a:t>
            </a:r>
          </a:p>
          <a:p>
            <a:pPr marL="685800" indent="-457200" algn="l">
              <a:buFont typeface="Arial" panose="020B0604020202020204" pitchFamily="34" charset="0"/>
              <a:buChar char="•"/>
            </a:pPr>
            <a:endParaRPr lang="en-GB" sz="3200" dirty="0"/>
          </a:p>
          <a:p>
            <a:pPr marL="685800" indent="-457200" algn="l">
              <a:buFont typeface="Arial" panose="020B0604020202020204" pitchFamily="34" charset="0"/>
              <a:buChar char="•"/>
            </a:pPr>
            <a:r>
              <a:rPr lang="pt-PT" sz="3200" dirty="0"/>
              <a:t>Como um grupo compartilha ideias sobre o impacto do stress financeiro nas crianças numa família</a:t>
            </a:r>
            <a:r>
              <a:rPr lang="en-GB" sz="3200" dirty="0"/>
              <a:t>.</a:t>
            </a:r>
          </a:p>
        </p:txBody>
      </p:sp>
      <p:sp>
        <p:nvSpPr>
          <p:cNvPr id="3" name="Title 2">
            <a:extLst>
              <a:ext uri="{FF2B5EF4-FFF2-40B4-BE49-F238E27FC236}">
                <a16:creationId xmlns:a16="http://schemas.microsoft.com/office/drawing/2014/main" id="{61A3EFFA-EEEB-6538-E089-922390C2383E}"/>
              </a:ext>
            </a:extLst>
          </p:cNvPr>
          <p:cNvSpPr>
            <a:spLocks noGrp="1"/>
          </p:cNvSpPr>
          <p:nvPr>
            <p:ph type="title"/>
          </p:nvPr>
        </p:nvSpPr>
        <p:spPr>
          <a:xfrm>
            <a:off x="502500" y="272716"/>
            <a:ext cx="12330000" cy="1385415"/>
          </a:xfrm>
        </p:spPr>
        <p:txBody>
          <a:bodyPr>
            <a:normAutofit/>
          </a:bodyPr>
          <a:lstStyle/>
          <a:p>
            <a:r>
              <a:rPr lang="pt-PT" dirty="0"/>
              <a:t>Gestão de dinheiro durante períodos de vida crítico</a:t>
            </a:r>
            <a:br>
              <a:rPr lang="en-IE" dirty="0"/>
            </a:br>
            <a:r>
              <a:rPr lang="en-GB" dirty="0" err="1"/>
              <a:t>Atividade</a:t>
            </a:r>
            <a:r>
              <a:rPr lang="en-GB" dirty="0"/>
              <a:t> </a:t>
            </a:r>
            <a:r>
              <a:rPr lang="en-GB" dirty="0" err="1"/>
              <a:t>quebra-gelo</a:t>
            </a:r>
            <a:endParaRPr lang="en-GB" dirty="0"/>
          </a:p>
        </p:txBody>
      </p:sp>
      <p:sp>
        <p:nvSpPr>
          <p:cNvPr id="4" name="Text Placeholder 3">
            <a:extLst>
              <a:ext uri="{FF2B5EF4-FFF2-40B4-BE49-F238E27FC236}">
                <a16:creationId xmlns:a16="http://schemas.microsoft.com/office/drawing/2014/main" id="{378FE135-A536-7BA4-E36F-021C0C5BDB26}"/>
              </a:ext>
            </a:extLst>
          </p:cNvPr>
          <p:cNvSpPr>
            <a:spLocks noGrp="1"/>
          </p:cNvSpPr>
          <p:nvPr>
            <p:ph type="body" idx="2"/>
          </p:nvPr>
        </p:nvSpPr>
        <p:spPr>
          <a:xfrm>
            <a:off x="499786" y="1495138"/>
            <a:ext cx="12331541" cy="1225972"/>
          </a:xfrm>
        </p:spPr>
        <p:txBody>
          <a:bodyPr/>
          <a:lstStyle/>
          <a:p>
            <a:r>
              <a:rPr lang="en-GB" i="0" dirty="0" err="1"/>
              <a:t>Atividade</a:t>
            </a:r>
            <a:r>
              <a:rPr lang="en-GB" i="0" dirty="0"/>
              <a:t> M5.1</a:t>
            </a:r>
          </a:p>
          <a:p>
            <a:r>
              <a:rPr lang="pt-PT" i="0" dirty="0"/>
              <a:t>O que são períodos de vida críticos?</a:t>
            </a:r>
            <a:endParaRPr lang="en-GB" i="0" dirty="0"/>
          </a:p>
        </p:txBody>
      </p:sp>
    </p:spTree>
    <p:extLst>
      <p:ext uri="{BB962C8B-B14F-4D97-AF65-F5344CB8AC3E}">
        <p14:creationId xmlns:p14="http://schemas.microsoft.com/office/powerpoint/2010/main" val="266657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body" idx="1"/>
          </p:nvPr>
        </p:nvSpPr>
        <p:spPr>
          <a:xfrm>
            <a:off x="325265" y="1637594"/>
            <a:ext cx="9602505" cy="5751991"/>
          </a:xfrm>
          <a:prstGeom prst="rect">
            <a:avLst/>
          </a:prstGeom>
          <a:noFill/>
          <a:ln>
            <a:noFill/>
          </a:ln>
        </p:spPr>
        <p:txBody>
          <a:bodyPr spcFirstLastPara="1" wrap="square" lIns="72000" tIns="45700" rIns="72000" bIns="45700" anchor="t" anchorCtr="0">
            <a:noAutofit/>
          </a:bodyPr>
          <a:lstStyle/>
          <a:p>
            <a:pPr marL="342900" lvl="0" indent="-342900" algn="l">
              <a:spcBef>
                <a:spcPts val="600"/>
              </a:spcBef>
              <a:buSzPts val="2100"/>
              <a:buFont typeface="Arial"/>
              <a:buChar char="•"/>
            </a:pPr>
            <a:r>
              <a:rPr lang="pt-PT" sz="2800" dirty="0"/>
              <a:t>O telemóvel de uma jovem mãe solteira avaria ou parte, e não tem dinheiro para substituir.</a:t>
            </a:r>
            <a:r>
              <a:rPr lang="en-IE" sz="2800" dirty="0"/>
              <a:t>. </a:t>
            </a:r>
            <a:endParaRPr sz="2800" dirty="0"/>
          </a:p>
          <a:p>
            <a:pPr marL="342900" lvl="0" indent="-342900" algn="l">
              <a:spcBef>
                <a:spcPts val="600"/>
              </a:spcBef>
              <a:buSzPts val="2100"/>
              <a:buFont typeface="Arial"/>
              <a:buChar char="•"/>
            </a:pPr>
            <a:r>
              <a:rPr lang="pt-PT" sz="2800" dirty="0"/>
              <a:t>O pai de uma família com 2 filhos recebe uma conta inesperadamente grande que não podem pagar</a:t>
            </a:r>
            <a:r>
              <a:rPr lang="en-IE" sz="2800" dirty="0"/>
              <a:t>. </a:t>
            </a:r>
          </a:p>
          <a:p>
            <a:pPr marL="342900" indent="-342900" algn="l">
              <a:spcBef>
                <a:spcPts val="600"/>
              </a:spcBef>
              <a:buSzPts val="2100"/>
              <a:buFont typeface="Arial"/>
              <a:buChar char="•"/>
            </a:pPr>
            <a:r>
              <a:rPr lang="pt-PT" sz="2800" dirty="0"/>
              <a:t>Uma família tem uma conta dentária inesperada, mas descobre que as poupanças foram usadas para jogar.</a:t>
            </a:r>
            <a:r>
              <a:rPr lang="en-IE" sz="2800" dirty="0"/>
              <a:t>.</a:t>
            </a:r>
          </a:p>
          <a:p>
            <a:pPr marL="342900" lvl="0" indent="-342900" algn="l">
              <a:spcBef>
                <a:spcPts val="600"/>
              </a:spcBef>
              <a:buSzPts val="2100"/>
              <a:buFont typeface="Arial"/>
              <a:buChar char="•"/>
            </a:pPr>
            <a:r>
              <a:rPr lang="pt-PT" sz="2800" dirty="0"/>
              <a:t>O carro de um assistente avaria-se e não têm cobertura de assistência na estrada.</a:t>
            </a:r>
            <a:r>
              <a:rPr lang="en-IE" sz="2800" dirty="0"/>
              <a:t>.</a:t>
            </a:r>
            <a:endParaRPr sz="2800" dirty="0"/>
          </a:p>
          <a:p>
            <a:pPr marL="342900" lvl="0" indent="-342900" algn="l">
              <a:spcBef>
                <a:spcPts val="600"/>
              </a:spcBef>
              <a:buSzPts val="2100"/>
              <a:buFont typeface="Arial"/>
              <a:buChar char="•"/>
            </a:pPr>
            <a:r>
              <a:rPr lang="pt-PT" sz="2800" dirty="0"/>
              <a:t>Uma jovem mãe solteira gasta todo o seu dinheiro num item que viu num influencer</a:t>
            </a:r>
            <a:r>
              <a:rPr lang="en-IE" sz="2800" dirty="0"/>
              <a:t>.</a:t>
            </a:r>
          </a:p>
          <a:p>
            <a:pPr marL="0" lvl="0" indent="0" algn="ctr" rtl="0">
              <a:lnSpc>
                <a:spcPct val="100000"/>
              </a:lnSpc>
              <a:spcBef>
                <a:spcPts val="600"/>
              </a:spcBef>
              <a:spcAft>
                <a:spcPts val="0"/>
              </a:spcAft>
              <a:buSzPts val="2100"/>
            </a:pPr>
            <a:r>
              <a:rPr lang="en-IE" sz="2800" b="1" dirty="0" err="1"/>
              <a:t>Consegue</a:t>
            </a:r>
            <a:r>
              <a:rPr lang="en-IE" sz="2800" b="1" dirty="0"/>
              <a:t> </a:t>
            </a:r>
            <a:r>
              <a:rPr lang="en-IE" sz="2800" b="1" dirty="0" err="1"/>
              <a:t>lembrar</a:t>
            </a:r>
            <a:r>
              <a:rPr lang="en-IE" sz="2800" b="1" dirty="0"/>
              <a:t>-se de </a:t>
            </a:r>
            <a:r>
              <a:rPr lang="en-IE" sz="2800" b="1" dirty="0" err="1"/>
              <a:t>mais</a:t>
            </a:r>
            <a:r>
              <a:rPr lang="en-IE" sz="2800" b="1" dirty="0"/>
              <a:t> </a:t>
            </a:r>
            <a:r>
              <a:rPr lang="en-IE" sz="2800" b="1" dirty="0" err="1"/>
              <a:t>exemplo</a:t>
            </a:r>
            <a:r>
              <a:rPr lang="en-IE" sz="2800" b="1" dirty="0"/>
              <a:t>?</a:t>
            </a:r>
            <a:endParaRPr sz="2800" b="1" dirty="0"/>
          </a:p>
        </p:txBody>
      </p:sp>
      <p:sp>
        <p:nvSpPr>
          <p:cNvPr id="88" name="Google Shape;88;p5"/>
          <p:cNvSpPr txBox="1">
            <a:spLocks noGrp="1"/>
          </p:cNvSpPr>
          <p:nvPr>
            <p:ph type="title"/>
          </p:nvPr>
        </p:nvSpPr>
        <p:spPr>
          <a:xfrm>
            <a:off x="326807" y="116115"/>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 </a:t>
            </a:r>
            <a:endParaRPr dirty="0"/>
          </a:p>
        </p:txBody>
      </p:sp>
      <p:sp>
        <p:nvSpPr>
          <p:cNvPr id="89" name="Google Shape;89;p5"/>
          <p:cNvSpPr txBox="1">
            <a:spLocks noGrp="1"/>
          </p:cNvSpPr>
          <p:nvPr>
            <p:ph type="body" idx="2"/>
          </p:nvPr>
        </p:nvSpPr>
        <p:spPr>
          <a:xfrm>
            <a:off x="325266" y="737937"/>
            <a:ext cx="12331541" cy="99230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err="1"/>
              <a:t>Atividade</a:t>
            </a:r>
            <a:r>
              <a:rPr lang="en-US" i="0" dirty="0"/>
              <a:t> M5.2</a:t>
            </a:r>
          </a:p>
          <a:p>
            <a:pPr marL="0" indent="0">
              <a:spcBef>
                <a:spcPts val="0"/>
              </a:spcBef>
            </a:pPr>
            <a:r>
              <a:rPr lang="pt-PT" i="0" dirty="0"/>
              <a:t>Quais são os custos inesperados que nem sempre se podem planear? ‘</a:t>
            </a:r>
            <a:r>
              <a:rPr lang="en-US" i="0" dirty="0" err="1"/>
              <a:t>Pontos</a:t>
            </a:r>
            <a:r>
              <a:rPr lang="en-US" i="0" dirty="0"/>
              <a:t> de </a:t>
            </a:r>
            <a:r>
              <a:rPr lang="en-US" i="0" dirty="0" err="1"/>
              <a:t>viragem</a:t>
            </a:r>
            <a:r>
              <a:rPr lang="en-US" i="0" dirty="0"/>
              <a:t> </a:t>
            </a:r>
            <a:r>
              <a:rPr lang="en-US" i="0" dirty="0" err="1"/>
              <a:t>financeiros</a:t>
            </a:r>
            <a:r>
              <a:rPr lang="en-US" i="0" dirty="0"/>
              <a:t>’ </a:t>
            </a:r>
            <a:endParaRPr lang="en-US" dirty="0"/>
          </a:p>
          <a:p>
            <a:pPr marL="0" lvl="0" indent="0" algn="just" rtl="0">
              <a:lnSpc>
                <a:spcPct val="90000"/>
              </a:lnSpc>
              <a:spcBef>
                <a:spcPts val="0"/>
              </a:spcBef>
              <a:spcAft>
                <a:spcPts val="0"/>
              </a:spcAft>
              <a:buClr>
                <a:schemeClr val="lt2"/>
              </a:buClr>
              <a:buSzPts val="2400"/>
              <a:buNone/>
            </a:pPr>
            <a:endParaRPr dirty="0"/>
          </a:p>
        </p:txBody>
      </p:sp>
      <p:pic>
        <p:nvPicPr>
          <p:cNvPr id="90" name="Google Shape;90;p5"/>
          <p:cNvPicPr preferRelativeResize="0"/>
          <p:nvPr/>
        </p:nvPicPr>
        <p:blipFill rotWithShape="1">
          <a:blip r:embed="rId3">
            <a:alphaModFix/>
          </a:blip>
          <a:srcRect/>
          <a:stretch/>
        </p:blipFill>
        <p:spPr>
          <a:xfrm>
            <a:off x="9927771" y="2531723"/>
            <a:ext cx="3034250" cy="25696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body" idx="1"/>
          </p:nvPr>
        </p:nvSpPr>
        <p:spPr>
          <a:xfrm>
            <a:off x="4681536" y="1979409"/>
            <a:ext cx="8150070" cy="5129444"/>
          </a:xfrm>
          <a:prstGeom prst="rect">
            <a:avLst/>
          </a:prstGeom>
          <a:noFill/>
          <a:ln>
            <a:noFill/>
          </a:ln>
        </p:spPr>
        <p:txBody>
          <a:bodyPr spcFirstLastPara="1" wrap="square" lIns="72000" tIns="45700" rIns="72000" bIns="45700" anchor="t" anchorCtr="0">
            <a:noAutofit/>
          </a:bodyPr>
          <a:lstStyle/>
          <a:p>
            <a:pPr marL="0" lvl="0" indent="0" algn="l">
              <a:buSzPts val="2100"/>
            </a:pPr>
            <a:r>
              <a:rPr lang="pt-PT" sz="2800" dirty="0"/>
              <a:t>Enfrentamos diferentes desafios no nosso dia-a-dia que pressionam as nossas finanças. Estes podem ser</a:t>
            </a:r>
            <a:r>
              <a:rPr lang="en-IE" sz="2800" dirty="0"/>
              <a:t>:</a:t>
            </a:r>
          </a:p>
          <a:p>
            <a:pPr marL="0" lvl="0" indent="0" algn="l" rtl="0">
              <a:lnSpc>
                <a:spcPct val="100000"/>
              </a:lnSpc>
              <a:spcBef>
                <a:spcPts val="0"/>
              </a:spcBef>
              <a:spcAft>
                <a:spcPts val="0"/>
              </a:spcAft>
              <a:buClr>
                <a:schemeClr val="accent4"/>
              </a:buClr>
              <a:buSzPts val="2100"/>
              <a:buNone/>
            </a:pPr>
            <a:endParaRPr sz="2800" dirty="0"/>
          </a:p>
          <a:p>
            <a:pPr marL="342900" lvl="0" indent="-342900" algn="l">
              <a:spcBef>
                <a:spcPts val="600"/>
              </a:spcBef>
              <a:buSzPts val="2100"/>
              <a:buFont typeface="Arial"/>
              <a:buChar char="•"/>
            </a:pPr>
            <a:r>
              <a:rPr lang="en-IE" sz="2800" dirty="0" err="1"/>
              <a:t>contas</a:t>
            </a:r>
            <a:r>
              <a:rPr lang="en-IE" sz="2800" dirty="0"/>
              <a:t> </a:t>
            </a:r>
            <a:r>
              <a:rPr lang="en-IE" sz="2800" dirty="0" err="1"/>
              <a:t>inesperadas</a:t>
            </a:r>
            <a:r>
              <a:rPr lang="en-IE" sz="2800" dirty="0"/>
              <a:t> 
</a:t>
            </a:r>
            <a:r>
              <a:rPr lang="en-IE" sz="2800" dirty="0" err="1"/>
              <a:t>celebrações</a:t>
            </a:r>
            <a:r>
              <a:rPr lang="en-IE" sz="2800" dirty="0"/>
              <a:t> e festas </a:t>
            </a:r>
          </a:p>
          <a:p>
            <a:pPr marL="342900" indent="-342900" algn="l">
              <a:spcBef>
                <a:spcPts val="600"/>
              </a:spcBef>
              <a:buSzPts val="2100"/>
              <a:buFont typeface="Arial"/>
              <a:buChar char="•"/>
            </a:pPr>
            <a:r>
              <a:rPr lang="pt-PT" sz="2800" dirty="0"/>
              <a:t>comprar ou arrendar um apartamento ou casa
recém-chegados ou partidas na família </a:t>
            </a:r>
            <a:endParaRPr sz="2800" dirty="0"/>
          </a:p>
          <a:p>
            <a:pPr marL="342900" lvl="0" indent="-342900" algn="l">
              <a:spcBef>
                <a:spcPts val="600"/>
              </a:spcBef>
              <a:buSzPts val="2100"/>
              <a:buFont typeface="Arial"/>
              <a:buChar char="•"/>
            </a:pPr>
            <a:r>
              <a:rPr lang="en-IE" sz="2800" dirty="0" err="1"/>
              <a:t>voltar</a:t>
            </a:r>
            <a:r>
              <a:rPr lang="en-IE" sz="2800" dirty="0"/>
              <a:t> a </a:t>
            </a:r>
            <a:r>
              <a:rPr lang="en-IE" sz="2800" dirty="0" err="1"/>
              <a:t>estudar</a:t>
            </a:r>
            <a:r>
              <a:rPr lang="en-IE" sz="2800" dirty="0"/>
              <a:t> 
</a:t>
            </a:r>
            <a:r>
              <a:rPr lang="pt-PT" sz="2800" dirty="0"/>
              <a:t>iniciar ou terminar um trabalho </a:t>
            </a:r>
            <a:endParaRPr sz="2800" dirty="0"/>
          </a:p>
          <a:p>
            <a:pPr marL="342900" lvl="0" indent="-342900" algn="l">
              <a:spcBef>
                <a:spcPts val="600"/>
              </a:spcBef>
              <a:buSzPts val="2100"/>
              <a:buFont typeface="Arial"/>
              <a:buChar char="•"/>
            </a:pPr>
            <a:r>
              <a:rPr lang="pt-PT" sz="2800" dirty="0"/>
              <a:t>atingir a idade da reforma
</a:t>
            </a:r>
            <a:endParaRPr dirty="0"/>
          </a:p>
        </p:txBody>
      </p:sp>
      <p:sp>
        <p:nvSpPr>
          <p:cNvPr id="65" name="Google Shape;65;p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66" name="Google Shape;66;p3"/>
          <p:cNvSpPr txBox="1">
            <a:spLocks noGrp="1"/>
          </p:cNvSpPr>
          <p:nvPr>
            <p:ph type="body" idx="2"/>
          </p:nvPr>
        </p:nvSpPr>
        <p:spPr>
          <a:xfrm>
            <a:off x="500065" y="107558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Quais são os "Períodos de Vida Crítica" que pode planear? </a:t>
            </a:r>
            <a:endParaRPr dirty="0"/>
          </a:p>
        </p:txBody>
      </p:sp>
      <p:pic>
        <p:nvPicPr>
          <p:cNvPr id="67" name="Google Shape;67;p3" descr="Text&#10;&#10;Description automatically generated"/>
          <p:cNvPicPr preferRelativeResize="0"/>
          <p:nvPr/>
        </p:nvPicPr>
        <p:blipFill rotWithShape="1">
          <a:blip r:embed="rId3">
            <a:alphaModFix/>
          </a:blip>
          <a:srcRect/>
          <a:stretch/>
        </p:blipFill>
        <p:spPr>
          <a:xfrm>
            <a:off x="0" y="2356923"/>
            <a:ext cx="4681536" cy="37438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4"/>
          <p:cNvSpPr/>
          <p:nvPr/>
        </p:nvSpPr>
        <p:spPr>
          <a:xfrm>
            <a:off x="64167" y="545194"/>
            <a:ext cx="13335001" cy="750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6600"/>
              <a:t>Managing Money During Critical Life Periods</a:t>
            </a:r>
            <a:endParaRPr sz="1969" b="0" i="0" u="none" strike="noStrike" cap="none">
              <a:solidFill>
                <a:schemeClr val="lt1"/>
              </a:solidFill>
              <a:latin typeface="Calibri"/>
              <a:ea typeface="Calibri"/>
              <a:cs typeface="Calibri"/>
              <a:sym typeface="Calibri"/>
            </a:endParaRPr>
          </a:p>
        </p:txBody>
      </p:sp>
      <p:sp>
        <p:nvSpPr>
          <p:cNvPr id="74" name="Google Shape;74;p4"/>
          <p:cNvSpPr/>
          <p:nvPr/>
        </p:nvSpPr>
        <p:spPr>
          <a:xfrm rot="-2700000" flipH="1">
            <a:off x="-411420" y="-277627"/>
            <a:ext cx="1998978" cy="1507037"/>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5" name="Google Shape;75;p4"/>
          <p:cNvSpPr/>
          <p:nvPr/>
        </p:nvSpPr>
        <p:spPr>
          <a:xfrm rot="-2700000" flipH="1">
            <a:off x="975232" y="462015"/>
            <a:ext cx="705871" cy="706319"/>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6" name="Google Shape;76;p4"/>
          <p:cNvSpPr/>
          <p:nvPr/>
        </p:nvSpPr>
        <p:spPr>
          <a:xfrm rot="-2700000" flipH="1">
            <a:off x="10985058" y="717014"/>
            <a:ext cx="751922" cy="752400"/>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7" name="Google Shape;77;p4"/>
          <p:cNvSpPr/>
          <p:nvPr/>
        </p:nvSpPr>
        <p:spPr>
          <a:xfrm rot="10800000" flipH="1">
            <a:off x="10233828" y="0"/>
            <a:ext cx="3101172" cy="1620693"/>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8" name="Google Shape;78;p4"/>
          <p:cNvSpPr/>
          <p:nvPr/>
        </p:nvSpPr>
        <p:spPr>
          <a:xfrm flipH="1">
            <a:off x="8724126" y="6693076"/>
            <a:ext cx="1634623" cy="812624"/>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pic>
        <p:nvPicPr>
          <p:cNvPr id="79" name="Google Shape;79;p4" descr="Timeline&#10;&#10;Description automatically generated"/>
          <p:cNvPicPr preferRelativeResize="0">
            <a:picLocks noGrp="1"/>
          </p:cNvPicPr>
          <p:nvPr>
            <p:ph type="body" idx="1"/>
          </p:nvPr>
        </p:nvPicPr>
        <p:blipFill rotWithShape="1">
          <a:blip r:embed="rId3">
            <a:alphaModFix/>
          </a:blip>
          <a:srcRect/>
          <a:stretch/>
        </p:blipFill>
        <p:spPr>
          <a:xfrm>
            <a:off x="128337" y="810346"/>
            <a:ext cx="13206663" cy="7062606"/>
          </a:xfrm>
          <a:prstGeom prst="rect">
            <a:avLst/>
          </a:prstGeom>
          <a:noFill/>
          <a:ln>
            <a:noFill/>
          </a:ln>
        </p:spPr>
      </p:pic>
      <p:sp>
        <p:nvSpPr>
          <p:cNvPr id="80" name="Google Shape;80;p4"/>
          <p:cNvSpPr/>
          <p:nvPr/>
        </p:nvSpPr>
        <p:spPr>
          <a:xfrm flipH="1">
            <a:off x="8316962" y="7062606"/>
            <a:ext cx="891300" cy="443094"/>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1" name="Google Shape;81;p4"/>
          <p:cNvSpPr txBox="1"/>
          <p:nvPr/>
        </p:nvSpPr>
        <p:spPr>
          <a:xfrm>
            <a:off x="7128933" y="6666416"/>
            <a:ext cx="5232400" cy="396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969"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 Ryan, C. (2012)  </a:t>
            </a:r>
            <a:endParaRPr sz="1969">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105" name="Google Shape;105;p7"/>
          <p:cNvSpPr txBox="1">
            <a:spLocks noGrp="1"/>
          </p:cNvSpPr>
          <p:nvPr>
            <p:ph type="body" idx="2"/>
          </p:nvPr>
        </p:nvSpPr>
        <p:spPr>
          <a:xfrm>
            <a:off x="500064" y="115215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pt-PT" i="0" dirty="0"/>
              <a:t> Como é que as necessidades financeiras podem ser diferentes para os seguintes grupos?</a:t>
            </a:r>
            <a:endParaRPr dirty="0"/>
          </a:p>
        </p:txBody>
      </p:sp>
      <p:sp>
        <p:nvSpPr>
          <p:cNvPr id="106" name="Google Shape;106;p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p:txBody>
      </p:sp>
      <p:grpSp>
        <p:nvGrpSpPr>
          <p:cNvPr id="107" name="Google Shape;107;p7"/>
          <p:cNvGrpSpPr/>
          <p:nvPr/>
        </p:nvGrpSpPr>
        <p:grpSpPr>
          <a:xfrm>
            <a:off x="1155032" y="1944097"/>
            <a:ext cx="11433488" cy="5129444"/>
            <a:chOff x="2487" y="992932"/>
            <a:chExt cx="8216110" cy="2827135"/>
          </a:xfrm>
        </p:grpSpPr>
        <p:sp>
          <p:nvSpPr>
            <p:cNvPr id="108" name="Google Shape;108;p7"/>
            <p:cNvSpPr/>
            <p:nvPr/>
          </p:nvSpPr>
          <p:spPr>
            <a:xfrm rot="5400000">
              <a:off x="252284" y="2455181"/>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26685" y="282926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txBox="1"/>
            <p:nvPr/>
          </p:nvSpPr>
          <p:spPr>
            <a:xfrm>
              <a:off x="169539" y="2829266"/>
              <a:ext cx="1209165"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a:solidFill>
                    <a:schemeClr val="dk1"/>
                  </a:solidFill>
                  <a:latin typeface="Calibri"/>
                  <a:ea typeface="Calibri"/>
                  <a:cs typeface="Calibri"/>
                  <a:sym typeface="Calibri"/>
                </a:rPr>
                <a:t>Uma </a:t>
              </a:r>
              <a:r>
                <a:rPr lang="en-IE" sz="2000" dirty="0" err="1">
                  <a:solidFill>
                    <a:schemeClr val="dk1"/>
                  </a:solidFill>
                  <a:latin typeface="Calibri"/>
                  <a:ea typeface="Calibri"/>
                  <a:cs typeface="Calibri"/>
                  <a:sym typeface="Calibri"/>
                </a:rPr>
                <a:t>pessoa</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desempregada</a:t>
              </a:r>
              <a:r>
                <a:rPr lang="en-IE" sz="2000" dirty="0">
                  <a:solidFill>
                    <a:schemeClr val="dk1"/>
                  </a:solidFill>
                  <a:latin typeface="Calibri"/>
                  <a:ea typeface="Calibri"/>
                  <a:cs typeface="Calibri"/>
                  <a:sym typeface="Calibri"/>
                </a:rPr>
                <a:t>
</a:t>
              </a:r>
              <a:endParaRPr sz="2000" dirty="0"/>
            </a:p>
          </p:txBody>
        </p:sp>
        <p:sp>
          <p:nvSpPr>
            <p:cNvPr id="111" name="Google Shape;111;p7"/>
            <p:cNvSpPr/>
            <p:nvPr/>
          </p:nvSpPr>
          <p:spPr>
            <a:xfrm>
              <a:off x="1043746" y="2363006"/>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1636029" y="2112772"/>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510431" y="248685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p:nvPr/>
          </p:nvSpPr>
          <p:spPr>
            <a:xfrm>
              <a:off x="1553284" y="2486856"/>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a:solidFill>
                    <a:schemeClr val="dk1"/>
                  </a:solidFill>
                  <a:latin typeface="Calibri"/>
                  <a:ea typeface="Calibri"/>
                  <a:cs typeface="Calibri"/>
                  <a:sym typeface="Calibri"/>
                </a:rPr>
                <a:t>Uma </a:t>
              </a:r>
              <a:r>
                <a:rPr lang="en-IE" sz="2000" dirty="0" err="1">
                  <a:solidFill>
                    <a:schemeClr val="dk1"/>
                  </a:solidFill>
                  <a:latin typeface="Calibri"/>
                  <a:ea typeface="Calibri"/>
                  <a:cs typeface="Calibri"/>
                  <a:sym typeface="Calibri"/>
                </a:rPr>
                <a:t>pessoa</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solteira</a:t>
              </a:r>
              <a:r>
                <a:rPr lang="en-IE" sz="2000" dirty="0">
                  <a:solidFill>
                    <a:schemeClr val="dk1"/>
                  </a:solidFill>
                  <a:latin typeface="Calibri"/>
                  <a:ea typeface="Calibri"/>
                  <a:cs typeface="Calibri"/>
                  <a:sym typeface="Calibri"/>
                </a:rPr>
                <a:t>
</a:t>
              </a:r>
              <a:endParaRPr sz="2000" dirty="0"/>
            </a:p>
          </p:txBody>
        </p:sp>
        <p:sp>
          <p:nvSpPr>
            <p:cNvPr id="115" name="Google Shape;115;p7"/>
            <p:cNvSpPr/>
            <p:nvPr/>
          </p:nvSpPr>
          <p:spPr>
            <a:xfrm>
              <a:off x="2427492" y="2020597"/>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rot="5400000">
              <a:off x="3019775" y="1770363"/>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894177" y="2144447"/>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txBox="1"/>
            <p:nvPr/>
          </p:nvSpPr>
          <p:spPr>
            <a:xfrm>
              <a:off x="2937032" y="2144447"/>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err="1">
                  <a:solidFill>
                    <a:schemeClr val="dk1"/>
                  </a:solidFill>
                  <a:latin typeface="Calibri"/>
                  <a:ea typeface="Calibri"/>
                  <a:cs typeface="Calibri"/>
                  <a:sym typeface="Calibri"/>
                </a:rPr>
                <a:t>Famílias</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trabalhadoras</a:t>
              </a:r>
              <a:r>
                <a:rPr lang="en-IE" sz="2000" dirty="0">
                  <a:solidFill>
                    <a:schemeClr val="dk1"/>
                  </a:solidFill>
                  <a:latin typeface="Calibri"/>
                  <a:ea typeface="Calibri"/>
                  <a:cs typeface="Calibri"/>
                  <a:sym typeface="Calibri"/>
                </a:rPr>
                <a:t>; 
</a:t>
              </a:r>
              <a:endParaRPr sz="2000" dirty="0"/>
            </a:p>
          </p:txBody>
        </p:sp>
        <p:sp>
          <p:nvSpPr>
            <p:cNvPr id="119" name="Google Shape;119;p7"/>
            <p:cNvSpPr/>
            <p:nvPr/>
          </p:nvSpPr>
          <p:spPr>
            <a:xfrm>
              <a:off x="3811237" y="1678188"/>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5400000">
              <a:off x="4403521" y="142795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4277922" y="1802038"/>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txBox="1"/>
            <p:nvPr/>
          </p:nvSpPr>
          <p:spPr>
            <a:xfrm>
              <a:off x="4320776" y="1802038"/>
              <a:ext cx="1214185"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en-IE" sz="2000" dirty="0" err="1">
                  <a:solidFill>
                    <a:schemeClr val="dk1"/>
                  </a:solidFill>
                  <a:latin typeface="Calibri"/>
                  <a:ea typeface="Calibri"/>
                  <a:cs typeface="Calibri"/>
                  <a:sym typeface="Calibri"/>
                </a:rPr>
                <a:t>Famílias</a:t>
              </a:r>
              <a:r>
                <a:rPr lang="en-IE" sz="2000" dirty="0">
                  <a:solidFill>
                    <a:schemeClr val="dk1"/>
                  </a:solidFill>
                  <a:latin typeface="Calibri"/>
                  <a:ea typeface="Calibri"/>
                  <a:cs typeface="Calibri"/>
                  <a:sym typeface="Calibri"/>
                </a:rPr>
                <a:t> </a:t>
              </a:r>
              <a:r>
                <a:rPr lang="en-IE" sz="2000" dirty="0" err="1">
                  <a:solidFill>
                    <a:schemeClr val="dk1"/>
                  </a:solidFill>
                  <a:latin typeface="Calibri"/>
                  <a:ea typeface="Calibri"/>
                  <a:cs typeface="Calibri"/>
                  <a:sym typeface="Calibri"/>
                </a:rPr>
                <a:t>monoparentais</a:t>
              </a:r>
              <a:r>
                <a:rPr lang="en-IE" sz="2000" dirty="0">
                  <a:solidFill>
                    <a:schemeClr val="dk1"/>
                  </a:solidFill>
                  <a:latin typeface="Calibri"/>
                  <a:ea typeface="Calibri"/>
                  <a:cs typeface="Calibri"/>
                  <a:sym typeface="Calibri"/>
                </a:rPr>
                <a:t>
</a:t>
              </a:r>
              <a:endParaRPr sz="2000" dirty="0"/>
            </a:p>
          </p:txBody>
        </p:sp>
        <p:sp>
          <p:nvSpPr>
            <p:cNvPr id="123" name="Google Shape;123;p7"/>
            <p:cNvSpPr/>
            <p:nvPr/>
          </p:nvSpPr>
          <p:spPr>
            <a:xfrm>
              <a:off x="5194983" y="133577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5400000">
              <a:off x="5787266" y="108554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661668" y="145962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txBox="1"/>
            <p:nvPr/>
          </p:nvSpPr>
          <p:spPr>
            <a:xfrm>
              <a:off x="5704520" y="1459629"/>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pt-PT" sz="2000" dirty="0">
                  <a:solidFill>
                    <a:schemeClr val="dk1"/>
                  </a:solidFill>
                  <a:latin typeface="Calibri"/>
                  <a:ea typeface="Calibri"/>
                  <a:cs typeface="Calibri"/>
                  <a:sym typeface="Calibri"/>
                </a:rPr>
                <a:t>Famílias com 2 adultos e 1 criança
</a:t>
              </a:r>
              <a:endParaRPr sz="2000" dirty="0"/>
            </a:p>
          </p:txBody>
        </p:sp>
        <p:sp>
          <p:nvSpPr>
            <p:cNvPr id="127" name="Google Shape;127;p7"/>
            <p:cNvSpPr/>
            <p:nvPr/>
          </p:nvSpPr>
          <p:spPr>
            <a:xfrm>
              <a:off x="6578729" y="99336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400000">
              <a:off x="7171012" y="743135"/>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045413" y="111721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txBox="1"/>
            <p:nvPr/>
          </p:nvSpPr>
          <p:spPr>
            <a:xfrm>
              <a:off x="7088267" y="1117219"/>
              <a:ext cx="1130330" cy="990801"/>
            </a:xfrm>
            <a:prstGeom prst="rect">
              <a:avLst/>
            </a:prstGeom>
            <a:noFill/>
            <a:ln>
              <a:noFill/>
            </a:ln>
          </p:spPr>
          <p:txBody>
            <a:bodyPr spcFirstLastPara="1" wrap="square" lIns="57150" tIns="57150" rIns="57150" bIns="57150" anchor="t" anchorCtr="0">
              <a:noAutofit/>
            </a:bodyPr>
            <a:lstStyle/>
            <a:p>
              <a:pPr lvl="0">
                <a:lnSpc>
                  <a:spcPct val="90000"/>
                </a:lnSpc>
                <a:buClr>
                  <a:schemeClr val="dk1"/>
                </a:buClr>
                <a:buSzPts val="1500"/>
              </a:pPr>
              <a:r>
                <a:rPr lang="pt-PT" sz="2000" dirty="0">
                  <a:solidFill>
                    <a:schemeClr val="dk1"/>
                  </a:solidFill>
                  <a:latin typeface="Calibri"/>
                  <a:ea typeface="Calibri"/>
                  <a:cs typeface="Calibri"/>
                  <a:sym typeface="Calibri"/>
                </a:rPr>
                <a:t>Famílias com 2 adultos e mais de 1 criança.
</a:t>
              </a:r>
              <a:endParaRPr sz="20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lvl="0">
              <a:buSzPts val="2800"/>
            </a:pPr>
            <a:r>
              <a:rPr lang="pt-PT" dirty="0"/>
              <a:t>Gestão de dinheiro durante períodos de vida crítico</a:t>
            </a:r>
            <a:endParaRPr dirty="0"/>
          </a:p>
        </p:txBody>
      </p:sp>
      <p:sp>
        <p:nvSpPr>
          <p:cNvPr id="98" name="Google Shape;98;p6"/>
          <p:cNvSpPr txBox="1">
            <a:spLocks noGrp="1"/>
          </p:cNvSpPr>
          <p:nvPr>
            <p:ph type="body" idx="2"/>
          </p:nvPr>
        </p:nvSpPr>
        <p:spPr>
          <a:xfrm>
            <a:off x="500064" y="1152159"/>
            <a:ext cx="12331541" cy="1013525"/>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en-IE" i="0" dirty="0" err="1"/>
              <a:t>Atividade</a:t>
            </a:r>
            <a:r>
              <a:rPr lang="en-IE" i="0" dirty="0"/>
              <a:t> M5.3</a:t>
            </a:r>
          </a:p>
          <a:p>
            <a:pPr marL="0" lvl="0" indent="0">
              <a:spcBef>
                <a:spcPts val="0"/>
              </a:spcBef>
            </a:pPr>
            <a:r>
              <a:rPr lang="pt-PT" i="0" dirty="0"/>
              <a:t>Identificar "Necessidades e Desejos" financeiros 
</a:t>
            </a:r>
            <a:endParaRPr lang="en-IE" i="0" dirty="0"/>
          </a:p>
        </p:txBody>
      </p:sp>
      <p:sp>
        <p:nvSpPr>
          <p:cNvPr id="3" name="Text Placeholder 2">
            <a:extLst>
              <a:ext uri="{FF2B5EF4-FFF2-40B4-BE49-F238E27FC236}">
                <a16:creationId xmlns:a16="http://schemas.microsoft.com/office/drawing/2014/main" id="{BCDCB3FD-A85A-B1ED-6BEB-C6CF77DF005A}"/>
              </a:ext>
            </a:extLst>
          </p:cNvPr>
          <p:cNvSpPr>
            <a:spLocks noGrp="1"/>
          </p:cNvSpPr>
          <p:nvPr>
            <p:ph type="body" idx="1"/>
          </p:nvPr>
        </p:nvSpPr>
        <p:spPr>
          <a:xfrm>
            <a:off x="500064" y="2883679"/>
            <a:ext cx="12331402" cy="4230140"/>
          </a:xfrm>
        </p:spPr>
        <p:txBody>
          <a:bodyPr/>
          <a:lstStyle/>
          <a:p>
            <a:r>
              <a:rPr lang="en-GB" sz="3600" dirty="0">
                <a:hlinkClick r:id="rId3"/>
              </a:rPr>
              <a:t>https://www.youtube.com/watch?v=6OAqNtueu0U</a:t>
            </a:r>
            <a:r>
              <a:rPr lang="en-GB" sz="3600" dirty="0"/>
              <a:t> </a:t>
            </a:r>
          </a:p>
          <a:p>
            <a:endParaRPr lang="en-GB" sz="3600" dirty="0">
              <a:highlight>
                <a:srgbClr val="FFFF00"/>
              </a:highlight>
            </a:endParaRPr>
          </a:p>
          <a:p>
            <a:pPr marL="800100" indent="-571500">
              <a:buFont typeface="Arial" panose="020B0604020202020204" pitchFamily="34" charset="0"/>
              <a:buChar char="•"/>
            </a:pPr>
            <a:r>
              <a:rPr lang="en-GB" sz="3600" dirty="0"/>
              <a:t> </a:t>
            </a:r>
            <a:r>
              <a:rPr lang="pt-PT" sz="3200" dirty="0"/>
              <a:t>Veja este vídeo e considere como pode usá-lo com crianças</a:t>
            </a:r>
            <a:r>
              <a:rPr lang="en-GB" sz="3200" dirty="0"/>
              <a:t>. </a:t>
            </a:r>
          </a:p>
          <a:p>
            <a:pPr marL="800100" indent="-571500">
              <a:buFont typeface="Arial" panose="020B0604020202020204" pitchFamily="34" charset="0"/>
              <a:buChar char="•"/>
            </a:pPr>
            <a:r>
              <a:rPr lang="en-GB" sz="3200" dirty="0"/>
              <a:t> </a:t>
            </a:r>
            <a:r>
              <a:rPr lang="pt-PT" sz="3200" dirty="0"/>
              <a:t>Qual pode ser a discussão</a:t>
            </a:r>
            <a:r>
              <a:rPr lang="en-GB" sz="3200" dirty="0"/>
              <a:t>?</a:t>
            </a:r>
          </a:p>
          <a:p>
            <a:pPr marL="800100" indent="-571500">
              <a:buFont typeface="Arial" panose="020B0604020202020204" pitchFamily="34" charset="0"/>
              <a:buChar char="•"/>
            </a:pPr>
            <a:r>
              <a:rPr lang="en-GB" sz="3200" dirty="0"/>
              <a:t> </a:t>
            </a:r>
            <a:r>
              <a:rPr lang="pt-PT" sz="3200" dirty="0"/>
              <a:t>Como pode explicar este vídeo às crianças e o que realmente importa nas questões financeiras que acabamos de discutir</a:t>
            </a:r>
            <a:r>
              <a:rPr lang="en-GB" sz="3200" dirty="0"/>
              <a:t>?</a:t>
            </a:r>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1938</Words>
  <Application>Microsoft Office PowerPoint</Application>
  <PresentationFormat>Personalizados</PresentationFormat>
  <Paragraphs>240</Paragraphs>
  <Slides>23</Slides>
  <Notes>22</Notes>
  <HiddenSlides>0</HiddenSlides>
  <MMClips>0</MMClips>
  <ScaleCrop>false</ScaleCrop>
  <HeadingPairs>
    <vt:vector size="6" baseType="variant">
      <vt:variant>
        <vt:lpstr>Tipos de letra usados</vt:lpstr>
      </vt:variant>
      <vt:variant>
        <vt:i4>3</vt:i4>
      </vt:variant>
      <vt:variant>
        <vt:lpstr>Tema</vt:lpstr>
      </vt:variant>
      <vt:variant>
        <vt:i4>2</vt:i4>
      </vt:variant>
      <vt:variant>
        <vt:lpstr>Títulos dos diapositivos</vt:lpstr>
      </vt:variant>
      <vt:variant>
        <vt:i4>23</vt:i4>
      </vt:variant>
    </vt:vector>
  </HeadingPairs>
  <TitlesOfParts>
    <vt:vector size="28" baseType="lpstr">
      <vt:lpstr>Open Sans</vt:lpstr>
      <vt:lpstr>Arial</vt:lpstr>
      <vt:lpstr>Calibri</vt:lpstr>
      <vt:lpstr>CARDET Course template</vt:lpstr>
      <vt:lpstr>CARDET Course template</vt:lpstr>
      <vt:lpstr>IO3: Formação de Literacia Financeira para Pais </vt:lpstr>
      <vt:lpstr>Gestão de dinheiro durante períodos de vida crítico  Resultados da Aprendizagem </vt:lpstr>
      <vt:lpstr>Gestão de dinheiro durante períodos de vida crítico  Plano Visual </vt:lpstr>
      <vt:lpstr>Gestão de dinheiro durante períodos de vida crítico Atividade quebra-gelo</vt:lpstr>
      <vt:lpstr>Gestão de dinheiro durante períodos de vida crítico </vt:lpstr>
      <vt:lpstr>Gestão de dinheiro durante períodos de vida crítico</vt:lpstr>
      <vt:lpstr>Apresentação do PowerPoint</vt:lpstr>
      <vt:lpstr>Gestão de dinheiro durante períodos de vida crítico</vt:lpstr>
      <vt:lpstr>Gestão de dinheiro durante períodos de vida crítico</vt:lpstr>
      <vt:lpstr>Gestão de dinheiro durante períodos de vida crítico</vt:lpstr>
      <vt:lpstr>Gestão de dinheiro durante períodos de vida crítico</vt:lpstr>
      <vt:lpstr>Gestão de dinheiro durante períodos de vida crítico </vt:lpstr>
      <vt:lpstr>Gestão de dinheiro durante períodos de vida crítico</vt:lpstr>
      <vt:lpstr>Gestão de dinheiro durante períodos de vida crítico</vt:lpstr>
      <vt:lpstr>Gestão de dinheiro durante períodos de vida crítico</vt:lpstr>
      <vt:lpstr>Gestão de dinheiro durante períodos de vida crítico</vt:lpstr>
      <vt:lpstr>Gestão de dinheiro durante períodos de vida crítico</vt:lpstr>
      <vt:lpstr>Gestão de dinheiro durante períodos de vida crítico</vt:lpstr>
      <vt:lpstr>Gestão de dinheiro durante períodos de vida crítico</vt:lpstr>
      <vt:lpstr>Obrigado por estar presente. Para mais recursos, visite o site money matters:  https://moneymattersproject.eu/ </vt:lpstr>
      <vt:lpstr>Gestão de dinheiro durante períodos de vida crítico</vt:lpstr>
      <vt:lpstr>Gestão de dinheiro durante períodos de vida crítico</vt:lpstr>
      <vt:lpstr>Gestão de dinheiro durante períodos de vida crítico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Rightchallenge Associação</cp:lastModifiedBy>
  <cp:revision>51</cp:revision>
  <dcterms:created xsi:type="dcterms:W3CDTF">2014-07-11T09:12:14Z</dcterms:created>
  <dcterms:modified xsi:type="dcterms:W3CDTF">2022-07-13T15:49:15Z</dcterms:modified>
</cp:coreProperties>
</file>