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6"/>
  </p:notesMasterIdLst>
  <p:sldIdLst>
    <p:sldId id="256" r:id="rId3"/>
    <p:sldId id="277" r:id="rId4"/>
    <p:sldId id="257" r:id="rId5"/>
    <p:sldId id="279" r:id="rId6"/>
    <p:sldId id="260" r:id="rId7"/>
    <p:sldId id="258" r:id="rId8"/>
    <p:sldId id="280" r:id="rId9"/>
    <p:sldId id="262" r:id="rId10"/>
    <p:sldId id="261" r:id="rId11"/>
    <p:sldId id="263" r:id="rId12"/>
    <p:sldId id="264" r:id="rId13"/>
    <p:sldId id="268" r:id="rId14"/>
    <p:sldId id="265" r:id="rId15"/>
    <p:sldId id="266" r:id="rId16"/>
    <p:sldId id="267" r:id="rId17"/>
    <p:sldId id="278" r:id="rId18"/>
    <p:sldId id="271" r:id="rId19"/>
    <p:sldId id="273" r:id="rId20"/>
    <p:sldId id="274" r:id="rId21"/>
    <p:sldId id="276" r:id="rId22"/>
    <p:sldId id="275" r:id="rId23"/>
    <p:sldId id="269" r:id="rId24"/>
    <p:sldId id="270" r:id="rId25"/>
  </p:sldIdLst>
  <p:sldSz cx="13335000" cy="7505700"/>
  <p:notesSz cx="6858000" cy="9144000"/>
  <p:embeddedFontLst>
    <p:embeddedFont>
      <p:font typeface="Calibri" panose="020F050202020403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ubDYZGCwm212Blr625dF6SRXu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a:srgbClr val="00AD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EB57A1-F5E4-4330-A820-B162EB056F16}">
  <a:tblStyle styleId="{86EB57A1-F5E4-4330-A820-B162EB056F1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F0E7"/>
          </a:solidFill>
        </a:fill>
      </a:tcStyle>
    </a:wholeTbl>
    <a:band1H>
      <a:tcTxStyle/>
      <a:tcStyle>
        <a:tcBdr/>
        <a:fill>
          <a:solidFill>
            <a:srgbClr val="FDE0CC"/>
          </a:solidFill>
        </a:fill>
      </a:tcStyle>
    </a:band1H>
    <a:band2H>
      <a:tcTxStyle/>
      <a:tcStyle>
        <a:tcBdr/>
      </a:tcStyle>
    </a:band2H>
    <a:band1V>
      <a:tcTxStyle/>
      <a:tcStyle>
        <a:tcBdr/>
        <a:fill>
          <a:solidFill>
            <a:srgbClr val="FDE0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3" autoAdjust="0"/>
    <p:restoredTop sz="94864"/>
  </p:normalViewPr>
  <p:slideViewPr>
    <p:cSldViewPr snapToGrid="0">
      <p:cViewPr varScale="1">
        <p:scale>
          <a:sx n="74" d="100"/>
          <a:sy n="74" d="100"/>
        </p:scale>
        <p:origin x="62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l-GR"/>
              <a:t>Ο κανόνας 50/ 30/20</a:t>
            </a:r>
          </a:p>
        </c:rich>
      </c:tx>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E99-4A17-9497-EE72E2F7545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E99-4A17-9497-EE72E2F7545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3E99-4A17-9497-EE72E2F7545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Sheet1!$A$2:$A$4</c:f>
              <c:strCache>
                <c:ptCount val="3"/>
                <c:pt idx="0">
                  <c:v>Needs </c:v>
                </c:pt>
                <c:pt idx="1">
                  <c:v>Wants </c:v>
                </c:pt>
                <c:pt idx="2">
                  <c:v>Savings </c:v>
                </c:pt>
              </c:strCache>
            </c:strRef>
          </c:cat>
          <c:val>
            <c:numRef>
              <c:f>Sheet1!$B$2:$B$4</c:f>
              <c:numCache>
                <c:formatCode>General</c:formatCode>
                <c:ptCount val="3"/>
                <c:pt idx="0">
                  <c:v>50</c:v>
                </c:pt>
                <c:pt idx="1">
                  <c:v>30</c:v>
                </c:pt>
                <c:pt idx="2">
                  <c:v>20</c:v>
                </c:pt>
              </c:numCache>
            </c:numRef>
          </c:val>
          <c:extLst>
            <c:ext xmlns:c16="http://schemas.microsoft.com/office/drawing/2014/chart" uri="{C3380CC4-5D6E-409C-BE32-E72D297353CC}">
              <c16:uniqueId val="{00000000-878F-4BFA-B186-E3F043AD349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E293B-11A2-4E74-AEB4-2A2FAABD3B48}" type="doc">
      <dgm:prSet loTypeId="urn:microsoft.com/office/officeart/2005/8/layout/bProcess3" loCatId="process" qsTypeId="urn:microsoft.com/office/officeart/2005/8/quickstyle/simple1" qsCatId="simple" csTypeId="urn:microsoft.com/office/officeart/2005/8/colors/accent4_3" csCatId="accent4" phldr="1"/>
      <dgm:spPr/>
      <dgm:t>
        <a:bodyPr/>
        <a:lstStyle/>
        <a:p>
          <a:endParaRPr lang="en-IE"/>
        </a:p>
      </dgm:t>
    </dgm:pt>
    <dgm:pt modelId="{E44748F8-B9FF-40FC-B76D-14F2CA461D0E}">
      <dgm:prSet phldrT="[Text]"/>
      <dgm:spPr>
        <a:xfrm>
          <a:off x="730278" y="1826"/>
          <a:ext cx="1937100" cy="1162260"/>
        </a:xfrm>
        <a:prstGeom prst="rect">
          <a:avLst/>
        </a:prstGeom>
        <a:solidFill>
          <a:srgbClr val="FFC000">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Εισαγωγή </a:t>
          </a:r>
        </a:p>
      </dgm:t>
    </dgm:pt>
    <dgm:pt modelId="{A63419F6-0F82-4639-9F2C-1FD035E1FF2E}" type="parTrans" cxnId="{76D1A3FE-523D-4BA8-A368-F02211B21E2C}">
      <dgm:prSet/>
      <dgm:spPr/>
      <dgm:t>
        <a:bodyPr/>
        <a:lstStyle/>
        <a:p>
          <a:endParaRPr lang="en-IE"/>
        </a:p>
      </dgm:t>
    </dgm:pt>
    <dgm:pt modelId="{AC355222-48BE-4D19-893E-811EB4FE50EE}" type="sibTrans" cxnId="{76D1A3FE-523D-4BA8-A368-F02211B21E2C}">
      <dgm:prSet/>
      <dgm:spPr>
        <a:xfrm>
          <a:off x="2665579" y="537236"/>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0"/>
              <a:satOff val="0"/>
              <a:lumOff val="0"/>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3C877917-B937-40A1-AB3C-A2F1C566DBF8}">
      <dgm:prSet phldrT="[Text]"/>
      <dgm:spPr>
        <a:xfrm>
          <a:off x="3112912" y="1826"/>
          <a:ext cx="1937100" cy="116226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Διαχείριση των χρημάτων κατά τη διάρκεια κρίσιμων περιόδων της ζωής</a:t>
          </a:r>
        </a:p>
      </dgm:t>
    </dgm:pt>
    <dgm:pt modelId="{C6745D61-6786-424A-ACBE-F1E8CD3FB282}" type="parTrans" cxnId="{A5F1F052-FDA1-4CC4-ADC9-ED3495765686}">
      <dgm:prSet/>
      <dgm:spPr/>
      <dgm:t>
        <a:bodyPr/>
        <a:lstStyle/>
        <a:p>
          <a:endParaRPr lang="en-IE"/>
        </a:p>
      </dgm:t>
    </dgm:pt>
    <dgm:pt modelId="{049AFFD2-0D79-42E5-91D1-6549E3FCF62E}" type="sibTrans" cxnId="{A5F1F052-FDA1-4CC4-ADC9-ED3495765686}">
      <dgm:prSet/>
      <dgm:spPr>
        <a:xfrm>
          <a:off x="5048212" y="537236"/>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73695"/>
              <a:satOff val="0"/>
              <a:lumOff val="4494"/>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26E72F72-03DF-4948-AF9C-AA7C525F7270}">
      <dgm:prSet phldrT="[Text]"/>
      <dgm:spPr>
        <a:xfrm>
          <a:off x="5495545" y="1826"/>
          <a:ext cx="1937100" cy="1162260"/>
        </a:xfrm>
        <a:prstGeom prst="rect">
          <a:avLst/>
        </a:prstGeom>
        <a:solidFill>
          <a:srgbClr val="FFC000">
            <a:shade val="80000"/>
            <a:hueOff val="-128321"/>
            <a:satOff val="0"/>
            <a:lumOff val="846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Ομαδική Συζήτηση </a:t>
          </a:r>
        </a:p>
      </dgm:t>
    </dgm:pt>
    <dgm:pt modelId="{B1040AED-6F0C-4A25-B9EE-2788FAE27826}" type="parTrans" cxnId="{D255692F-0BBF-4298-A6EE-0C2123DF0E04}">
      <dgm:prSet/>
      <dgm:spPr/>
      <dgm:t>
        <a:bodyPr/>
        <a:lstStyle/>
        <a:p>
          <a:endParaRPr lang="en-IE"/>
        </a:p>
      </dgm:t>
    </dgm:pt>
    <dgm:pt modelId="{17DBC2E8-4B05-4872-8D8B-D8D008BDE655}" type="sibTrans" cxnId="{D255692F-0BBF-4298-A6EE-0C2123DF0E04}">
      <dgm:prSet/>
      <dgm:spPr>
        <a:xfrm>
          <a:off x="1698829" y="1162286"/>
          <a:ext cx="4765266" cy="414933"/>
        </a:xfrm>
        <a:custGeom>
          <a:avLst/>
          <a:gdLst/>
          <a:ahLst/>
          <a:cxnLst/>
          <a:rect l="0" t="0" r="0" b="0"/>
          <a:pathLst>
            <a:path>
              <a:moveTo>
                <a:pt x="4765266" y="0"/>
              </a:moveTo>
              <a:lnTo>
                <a:pt x="4765266" y="224566"/>
              </a:lnTo>
              <a:lnTo>
                <a:pt x="0" y="224566"/>
              </a:lnTo>
              <a:lnTo>
                <a:pt x="0" y="414933"/>
              </a:lnTo>
            </a:path>
          </a:pathLst>
        </a:custGeom>
        <a:noFill/>
        <a:ln w="6350" cap="flat" cmpd="sng" algn="ctr">
          <a:solidFill>
            <a:srgbClr val="FFC000">
              <a:shade val="90000"/>
              <a:hueOff val="-147391"/>
              <a:satOff val="0"/>
              <a:lumOff val="8988"/>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E2436C36-FE2B-4915-9A60-73B6257DC49E}">
      <dgm:prSet phldrT="[Text]"/>
      <dgm:spPr>
        <a:xfrm>
          <a:off x="730278" y="1609619"/>
          <a:ext cx="1937100" cy="1162260"/>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Προσωπικός προϋπολογισμός επιβίωσης </a:t>
          </a:r>
        </a:p>
      </dgm:t>
    </dgm:pt>
    <dgm:pt modelId="{9C196288-947B-49D5-8599-0230AC0241CC}" type="parTrans" cxnId="{2B0FD6D1-21F6-4312-B9D7-8F78707E64F7}">
      <dgm:prSet/>
      <dgm:spPr/>
      <dgm:t>
        <a:bodyPr/>
        <a:lstStyle/>
        <a:p>
          <a:endParaRPr lang="en-IE"/>
        </a:p>
      </dgm:t>
    </dgm:pt>
    <dgm:pt modelId="{EBFF3C76-E36C-4BAA-BE46-3E45120A4797}" type="sibTrans" cxnId="{2B0FD6D1-21F6-4312-B9D7-8F78707E64F7}">
      <dgm:prSet/>
      <dgm:spPr>
        <a:xfrm>
          <a:off x="2665579" y="2145030"/>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221086"/>
              <a:satOff val="0"/>
              <a:lumOff val="13482"/>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F4EA916D-4CD5-4CEC-B163-71FC9B4574CD}">
      <dgm:prSet phldrT="[Text]"/>
      <dgm:spPr>
        <a:xfrm>
          <a:off x="3112912" y="1609619"/>
          <a:ext cx="1937100" cy="1162260"/>
        </a:xfrm>
        <a:prstGeom prst="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Δραστηριότητα</a:t>
          </a:r>
        </a:p>
      </dgm:t>
    </dgm:pt>
    <dgm:pt modelId="{4A52D0D7-5BFA-48CE-9106-1F7BFD386823}" type="parTrans" cxnId="{BB3E5EC3-5895-44A9-A3DC-A9386FA07E7B}">
      <dgm:prSet/>
      <dgm:spPr/>
      <dgm:t>
        <a:bodyPr/>
        <a:lstStyle/>
        <a:p>
          <a:endParaRPr lang="en-IE"/>
        </a:p>
      </dgm:t>
    </dgm:pt>
    <dgm:pt modelId="{C959A93F-0DB8-4034-A239-44DD46A384E1}" type="sibTrans" cxnId="{BB3E5EC3-5895-44A9-A3DC-A9386FA07E7B}">
      <dgm:prSet/>
      <dgm:spPr>
        <a:xfrm>
          <a:off x="5048212" y="2145030"/>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294782"/>
              <a:satOff val="0"/>
              <a:lumOff val="17976"/>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CB33309B-AE54-4B09-B233-E549E3D144FD}">
      <dgm:prSet phldrT="[Text]"/>
      <dgm:spPr>
        <a:xfrm>
          <a:off x="730278" y="3217413"/>
          <a:ext cx="1937100" cy="1162260"/>
        </a:xfrm>
        <a:prstGeom prst="rect">
          <a:avLst/>
        </a:prstGeom>
        <a:solidFill>
          <a:schemeClr val="accent6"/>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Χρήσιμες στρατηγικές διαχείρισης χρημάτων </a:t>
          </a:r>
        </a:p>
      </dgm:t>
    </dgm:pt>
    <dgm:pt modelId="{81D976DA-54D5-4087-8C6B-DC3F747ACC06}" type="parTrans" cxnId="{7FA170C5-24A5-458F-A85A-33DD117B3F8B}">
      <dgm:prSet/>
      <dgm:spPr/>
      <dgm:t>
        <a:bodyPr/>
        <a:lstStyle/>
        <a:p>
          <a:endParaRPr lang="en-IE"/>
        </a:p>
      </dgm:t>
    </dgm:pt>
    <dgm:pt modelId="{124B8988-ED73-47C6-82C4-B849FA7ECC64}" type="sibTrans" cxnId="{7FA170C5-24A5-458F-A85A-33DD117B3F8B}">
      <dgm:prSet/>
      <dgm:spPr>
        <a:xfrm>
          <a:off x="2665579" y="3752823"/>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442173"/>
              <a:satOff val="0"/>
              <a:lumOff val="26964"/>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61C83EAB-4AEB-470A-8452-DF0DD3FAC1C2}">
      <dgm:prSet phldrT="[Text]"/>
      <dgm:spPr>
        <a:xfrm>
          <a:off x="3112912" y="3217413"/>
          <a:ext cx="1937100" cy="1162260"/>
        </a:xfrm>
        <a:prstGeom prst="rect">
          <a:avLst/>
        </a:prstGeom>
        <a:solidFill>
          <a:schemeClr val="accent1">
            <a:lumMod val="7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Πρόσθετοι πόροι </a:t>
          </a:r>
        </a:p>
      </dgm:t>
    </dgm:pt>
    <dgm:pt modelId="{16E34164-1667-45A5-8A92-84E939510E8C}" type="parTrans" cxnId="{0A8763C3-83DB-44F9-AB0C-71F2C8B4FE42}">
      <dgm:prSet/>
      <dgm:spPr/>
      <dgm:t>
        <a:bodyPr/>
        <a:lstStyle/>
        <a:p>
          <a:endParaRPr lang="en-IE"/>
        </a:p>
      </dgm:t>
    </dgm:pt>
    <dgm:pt modelId="{253E1DE1-B7DC-49D7-BD1E-95866F04C7A1}" type="sibTrans" cxnId="{0A8763C3-83DB-44F9-AB0C-71F2C8B4FE42}">
      <dgm:prSet/>
      <dgm:spPr>
        <a:xfrm>
          <a:off x="5048212" y="3752823"/>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515868"/>
              <a:satOff val="0"/>
              <a:lumOff val="31458"/>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8F0E7D93-F3C3-49A2-A813-F8F2B1D27BC1}">
      <dgm:prSet phldrT="[Text]"/>
      <dgm:spPr>
        <a:xfrm>
          <a:off x="5495545" y="3217413"/>
          <a:ext cx="1937100" cy="1162260"/>
        </a:xfrm>
        <a:prstGeom prst="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Τέλος </a:t>
          </a:r>
        </a:p>
      </dgm:t>
    </dgm:pt>
    <dgm:pt modelId="{182F27F1-967A-4257-AA1C-AE251723FA0C}" type="parTrans" cxnId="{CA690E08-6F64-4B96-8478-0F3AC354AD88}">
      <dgm:prSet/>
      <dgm:spPr/>
      <dgm:t>
        <a:bodyPr/>
        <a:lstStyle/>
        <a:p>
          <a:endParaRPr lang="en-IE"/>
        </a:p>
      </dgm:t>
    </dgm:pt>
    <dgm:pt modelId="{2A177796-F200-4ADC-9B6D-72DB4EC60FB7}" type="sibTrans" cxnId="{CA690E08-6F64-4B96-8478-0F3AC354AD88}">
      <dgm:prSet/>
      <dgm:spPr/>
      <dgm:t>
        <a:bodyPr/>
        <a:lstStyle/>
        <a:p>
          <a:endParaRPr lang="en-IE"/>
        </a:p>
      </dgm:t>
    </dgm:pt>
    <dgm:pt modelId="{FE27FF30-C6C0-4F03-BD76-0DC8380C9B05}">
      <dgm:prSet phldrT="[Text]"/>
      <dgm:spPr>
        <a:xfrm>
          <a:off x="5495545" y="1609619"/>
          <a:ext cx="1937100" cy="116226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Διάλειμμα</a:t>
          </a:r>
        </a:p>
      </dgm:t>
    </dgm:pt>
    <dgm:pt modelId="{EECF66CE-98E1-4C4E-8B75-DB9F4038405E}" type="parTrans" cxnId="{09A4E8B7-8E43-4BEC-8D12-6CB428594EB5}">
      <dgm:prSet/>
      <dgm:spPr/>
      <dgm:t>
        <a:bodyPr/>
        <a:lstStyle/>
        <a:p>
          <a:endParaRPr lang="en-IE"/>
        </a:p>
      </dgm:t>
    </dgm:pt>
    <dgm:pt modelId="{CF2831EF-5318-4652-BB95-DECFC2B37B30}" type="sibTrans" cxnId="{09A4E8B7-8E43-4BEC-8D12-6CB428594EB5}">
      <dgm:prSet/>
      <dgm:spPr>
        <a:xfrm>
          <a:off x="1698829" y="2770080"/>
          <a:ext cx="4765266" cy="414933"/>
        </a:xfrm>
        <a:custGeom>
          <a:avLst/>
          <a:gdLst/>
          <a:ahLst/>
          <a:cxnLst/>
          <a:rect l="0" t="0" r="0" b="0"/>
          <a:pathLst>
            <a:path>
              <a:moveTo>
                <a:pt x="4765266" y="0"/>
              </a:moveTo>
              <a:lnTo>
                <a:pt x="4765266" y="224566"/>
              </a:lnTo>
              <a:lnTo>
                <a:pt x="0" y="224566"/>
              </a:lnTo>
              <a:lnTo>
                <a:pt x="0" y="414933"/>
              </a:lnTo>
            </a:path>
          </a:pathLst>
        </a:custGeom>
        <a:noFill/>
        <a:ln w="6350" cap="flat" cmpd="sng" algn="ctr">
          <a:solidFill>
            <a:srgbClr val="FFC000">
              <a:shade val="90000"/>
              <a:hueOff val="-368477"/>
              <a:satOff val="0"/>
              <a:lumOff val="22470"/>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C56AE18B-2578-40D0-8EFE-045D2C5E4994}" type="pres">
      <dgm:prSet presAssocID="{7C9E293B-11A2-4E74-AEB4-2A2FAABD3B48}" presName="Name0" presStyleCnt="0">
        <dgm:presLayoutVars>
          <dgm:dir/>
          <dgm:resizeHandles val="exact"/>
        </dgm:presLayoutVars>
      </dgm:prSet>
      <dgm:spPr/>
    </dgm:pt>
    <dgm:pt modelId="{8D646B68-4348-4791-8F6C-1BF25FB54A74}" type="pres">
      <dgm:prSet presAssocID="{E44748F8-B9FF-40FC-B76D-14F2CA461D0E}" presName="node" presStyleLbl="node1" presStyleIdx="0" presStyleCnt="9">
        <dgm:presLayoutVars>
          <dgm:bulletEnabled val="1"/>
        </dgm:presLayoutVars>
      </dgm:prSet>
      <dgm:spPr/>
    </dgm:pt>
    <dgm:pt modelId="{E226B5AB-C23A-4C42-9799-6CA56B39F57F}" type="pres">
      <dgm:prSet presAssocID="{AC355222-48BE-4D19-893E-811EB4FE50EE}" presName="sibTrans" presStyleLbl="sibTrans1D1" presStyleIdx="0" presStyleCnt="8"/>
      <dgm:spPr/>
    </dgm:pt>
    <dgm:pt modelId="{4A33D42F-C65B-4E2C-AE8C-E22C1E0030B1}" type="pres">
      <dgm:prSet presAssocID="{AC355222-48BE-4D19-893E-811EB4FE50EE}" presName="connectorText" presStyleLbl="sibTrans1D1" presStyleIdx="0" presStyleCnt="8"/>
      <dgm:spPr/>
    </dgm:pt>
    <dgm:pt modelId="{B4AB7303-49AA-4FAA-BD5E-0445C20AB627}" type="pres">
      <dgm:prSet presAssocID="{3C877917-B937-40A1-AB3C-A2F1C566DBF8}" presName="node" presStyleLbl="node1" presStyleIdx="1" presStyleCnt="9" custLinFactNeighborX="-1480" custLinFactNeighborY="-197">
        <dgm:presLayoutVars>
          <dgm:bulletEnabled val="1"/>
        </dgm:presLayoutVars>
      </dgm:prSet>
      <dgm:spPr/>
    </dgm:pt>
    <dgm:pt modelId="{6794187C-97A7-4706-90DD-3EE66721FC5D}" type="pres">
      <dgm:prSet presAssocID="{049AFFD2-0D79-42E5-91D1-6549E3FCF62E}" presName="sibTrans" presStyleLbl="sibTrans1D1" presStyleIdx="1" presStyleCnt="8"/>
      <dgm:spPr/>
    </dgm:pt>
    <dgm:pt modelId="{79E974C6-FD44-4E17-B860-2E3E589D4585}" type="pres">
      <dgm:prSet presAssocID="{049AFFD2-0D79-42E5-91D1-6549E3FCF62E}" presName="connectorText" presStyleLbl="sibTrans1D1" presStyleIdx="1" presStyleCnt="8"/>
      <dgm:spPr/>
    </dgm:pt>
    <dgm:pt modelId="{D69159F9-FBFD-4441-BB4E-AD1275EB703D}" type="pres">
      <dgm:prSet presAssocID="{26E72F72-03DF-4948-AF9C-AA7C525F7270}" presName="node" presStyleLbl="node1" presStyleIdx="2" presStyleCnt="9">
        <dgm:presLayoutVars>
          <dgm:bulletEnabled val="1"/>
        </dgm:presLayoutVars>
      </dgm:prSet>
      <dgm:spPr/>
    </dgm:pt>
    <dgm:pt modelId="{C2A0604B-F5DC-42F0-9F18-006FBE038F97}" type="pres">
      <dgm:prSet presAssocID="{17DBC2E8-4B05-4872-8D8B-D8D008BDE655}" presName="sibTrans" presStyleLbl="sibTrans1D1" presStyleIdx="2" presStyleCnt="8"/>
      <dgm:spPr/>
    </dgm:pt>
    <dgm:pt modelId="{29E3635B-63F0-491F-9BB0-3F9CFB92907A}" type="pres">
      <dgm:prSet presAssocID="{17DBC2E8-4B05-4872-8D8B-D8D008BDE655}" presName="connectorText" presStyleLbl="sibTrans1D1" presStyleIdx="2" presStyleCnt="8"/>
      <dgm:spPr/>
    </dgm:pt>
    <dgm:pt modelId="{BCD24B96-05CD-472B-B3E3-5E17FC2C5FDD}" type="pres">
      <dgm:prSet presAssocID="{E2436C36-FE2B-4915-9A60-73B6257DC49E}" presName="node" presStyleLbl="node1" presStyleIdx="3" presStyleCnt="9">
        <dgm:presLayoutVars>
          <dgm:bulletEnabled val="1"/>
        </dgm:presLayoutVars>
      </dgm:prSet>
      <dgm:spPr/>
    </dgm:pt>
    <dgm:pt modelId="{10BBBF07-4844-4916-90A0-DD83DD5A084D}" type="pres">
      <dgm:prSet presAssocID="{EBFF3C76-E36C-4BAA-BE46-3E45120A4797}" presName="sibTrans" presStyleLbl="sibTrans1D1" presStyleIdx="3" presStyleCnt="8"/>
      <dgm:spPr/>
    </dgm:pt>
    <dgm:pt modelId="{9C6C327F-56B2-4335-93A2-368C4A92F702}" type="pres">
      <dgm:prSet presAssocID="{EBFF3C76-E36C-4BAA-BE46-3E45120A4797}" presName="connectorText" presStyleLbl="sibTrans1D1" presStyleIdx="3" presStyleCnt="8"/>
      <dgm:spPr/>
    </dgm:pt>
    <dgm:pt modelId="{49314917-E345-4230-8638-914C63866473}" type="pres">
      <dgm:prSet presAssocID="{F4EA916D-4CD5-4CEC-B163-71FC9B4574CD}" presName="node" presStyleLbl="node1" presStyleIdx="4" presStyleCnt="9">
        <dgm:presLayoutVars>
          <dgm:bulletEnabled val="1"/>
        </dgm:presLayoutVars>
      </dgm:prSet>
      <dgm:spPr/>
    </dgm:pt>
    <dgm:pt modelId="{DE8B4C62-DE9A-4906-A2DC-28B3C570B7FB}" type="pres">
      <dgm:prSet presAssocID="{C959A93F-0DB8-4034-A239-44DD46A384E1}" presName="sibTrans" presStyleLbl="sibTrans1D1" presStyleIdx="4" presStyleCnt="8"/>
      <dgm:spPr/>
    </dgm:pt>
    <dgm:pt modelId="{A6963A17-610F-4BCC-80C1-E383CEDDE30B}" type="pres">
      <dgm:prSet presAssocID="{C959A93F-0DB8-4034-A239-44DD46A384E1}" presName="connectorText" presStyleLbl="sibTrans1D1" presStyleIdx="4" presStyleCnt="8"/>
      <dgm:spPr/>
    </dgm:pt>
    <dgm:pt modelId="{C8455CFF-80D8-4641-A423-B3F40EC935F3}" type="pres">
      <dgm:prSet presAssocID="{FE27FF30-C6C0-4F03-BD76-0DC8380C9B05}" presName="node" presStyleLbl="node1" presStyleIdx="5" presStyleCnt="9">
        <dgm:presLayoutVars>
          <dgm:bulletEnabled val="1"/>
        </dgm:presLayoutVars>
      </dgm:prSet>
      <dgm:spPr/>
    </dgm:pt>
    <dgm:pt modelId="{5C528D29-28AD-4188-AAE2-2C00620D293A}" type="pres">
      <dgm:prSet presAssocID="{CF2831EF-5318-4652-BB95-DECFC2B37B30}" presName="sibTrans" presStyleLbl="sibTrans1D1" presStyleIdx="5" presStyleCnt="8"/>
      <dgm:spPr/>
    </dgm:pt>
    <dgm:pt modelId="{45B7EE5C-95EA-4032-94E9-F112888609C2}" type="pres">
      <dgm:prSet presAssocID="{CF2831EF-5318-4652-BB95-DECFC2B37B30}" presName="connectorText" presStyleLbl="sibTrans1D1" presStyleIdx="5" presStyleCnt="8"/>
      <dgm:spPr/>
    </dgm:pt>
    <dgm:pt modelId="{D5BAD770-4CD6-45F1-95EF-79CFE3E22EBD}" type="pres">
      <dgm:prSet presAssocID="{CB33309B-AE54-4B09-B233-E549E3D144FD}" presName="node" presStyleLbl="node1" presStyleIdx="6" presStyleCnt="9">
        <dgm:presLayoutVars>
          <dgm:bulletEnabled val="1"/>
        </dgm:presLayoutVars>
      </dgm:prSet>
      <dgm:spPr/>
    </dgm:pt>
    <dgm:pt modelId="{1D6B1FBE-513D-4BC6-AD15-6F5FC068CD08}" type="pres">
      <dgm:prSet presAssocID="{124B8988-ED73-47C6-82C4-B849FA7ECC64}" presName="sibTrans" presStyleLbl="sibTrans1D1" presStyleIdx="6" presStyleCnt="8"/>
      <dgm:spPr/>
    </dgm:pt>
    <dgm:pt modelId="{5292832B-D871-4447-9287-64B5829D362C}" type="pres">
      <dgm:prSet presAssocID="{124B8988-ED73-47C6-82C4-B849FA7ECC64}" presName="connectorText" presStyleLbl="sibTrans1D1" presStyleIdx="6" presStyleCnt="8"/>
      <dgm:spPr/>
    </dgm:pt>
    <dgm:pt modelId="{68B5228F-5D11-45C6-825B-3082C064E1F4}" type="pres">
      <dgm:prSet presAssocID="{61C83EAB-4AEB-470A-8452-DF0DD3FAC1C2}" presName="node" presStyleLbl="node1" presStyleIdx="7" presStyleCnt="9">
        <dgm:presLayoutVars>
          <dgm:bulletEnabled val="1"/>
        </dgm:presLayoutVars>
      </dgm:prSet>
      <dgm:spPr/>
    </dgm:pt>
    <dgm:pt modelId="{06F45E6A-FCF8-4B75-A5BF-0CB794DD3B7D}" type="pres">
      <dgm:prSet presAssocID="{253E1DE1-B7DC-49D7-BD1E-95866F04C7A1}" presName="sibTrans" presStyleLbl="sibTrans1D1" presStyleIdx="7" presStyleCnt="8"/>
      <dgm:spPr/>
    </dgm:pt>
    <dgm:pt modelId="{85A7D0E9-FE87-4B9F-AE1B-8CA08C3464AE}" type="pres">
      <dgm:prSet presAssocID="{253E1DE1-B7DC-49D7-BD1E-95866F04C7A1}" presName="connectorText" presStyleLbl="sibTrans1D1" presStyleIdx="7" presStyleCnt="8"/>
      <dgm:spPr/>
    </dgm:pt>
    <dgm:pt modelId="{FE6AAA0A-C61E-4381-BF9E-764AFB4E6A7E}" type="pres">
      <dgm:prSet presAssocID="{8F0E7D93-F3C3-49A2-A813-F8F2B1D27BC1}" presName="node" presStyleLbl="node1" presStyleIdx="8" presStyleCnt="9">
        <dgm:presLayoutVars>
          <dgm:bulletEnabled val="1"/>
        </dgm:presLayoutVars>
      </dgm:prSet>
      <dgm:spPr/>
    </dgm:pt>
  </dgm:ptLst>
  <dgm:cxnLst>
    <dgm:cxn modelId="{9C493A03-ABF8-4D7F-B1E9-C73E2FAF974D}" type="presOf" srcId="{CF2831EF-5318-4652-BB95-DECFC2B37B30}" destId="{45B7EE5C-95EA-4032-94E9-F112888609C2}" srcOrd="1" destOrd="0" presId="urn:microsoft.com/office/officeart/2005/8/layout/bProcess3"/>
    <dgm:cxn modelId="{EBA1ED04-EF9E-42F2-9669-8DAAAFCFB08D}" type="presOf" srcId="{26E72F72-03DF-4948-AF9C-AA7C525F7270}" destId="{D69159F9-FBFD-4441-BB4E-AD1275EB703D}" srcOrd="0" destOrd="0" presId="urn:microsoft.com/office/officeart/2005/8/layout/bProcess3"/>
    <dgm:cxn modelId="{CA690E08-6F64-4B96-8478-0F3AC354AD88}" srcId="{7C9E293B-11A2-4E74-AEB4-2A2FAABD3B48}" destId="{8F0E7D93-F3C3-49A2-A813-F8F2B1D27BC1}" srcOrd="8" destOrd="0" parTransId="{182F27F1-967A-4257-AA1C-AE251723FA0C}" sibTransId="{2A177796-F200-4ADC-9B6D-72DB4EC60FB7}"/>
    <dgm:cxn modelId="{90D5510D-B96A-4EBD-95FA-480D6627BAFD}" type="presOf" srcId="{124B8988-ED73-47C6-82C4-B849FA7ECC64}" destId="{5292832B-D871-4447-9287-64B5829D362C}" srcOrd="1" destOrd="0" presId="urn:microsoft.com/office/officeart/2005/8/layout/bProcess3"/>
    <dgm:cxn modelId="{BD56BF15-4EEB-4253-9E3B-4396617ED590}" type="presOf" srcId="{3C877917-B937-40A1-AB3C-A2F1C566DBF8}" destId="{B4AB7303-49AA-4FAA-BD5E-0445C20AB627}" srcOrd="0" destOrd="0" presId="urn:microsoft.com/office/officeart/2005/8/layout/bProcess3"/>
    <dgm:cxn modelId="{B935C125-7BF1-4EA9-B3A1-CFEDAF6832A9}" type="presOf" srcId="{17DBC2E8-4B05-4872-8D8B-D8D008BDE655}" destId="{C2A0604B-F5DC-42F0-9F18-006FBE038F97}" srcOrd="0" destOrd="0" presId="urn:microsoft.com/office/officeart/2005/8/layout/bProcess3"/>
    <dgm:cxn modelId="{6AA6CD28-C9DA-4D31-BE0D-8E717C8BC987}" type="presOf" srcId="{F4EA916D-4CD5-4CEC-B163-71FC9B4574CD}" destId="{49314917-E345-4230-8638-914C63866473}" srcOrd="0" destOrd="0" presId="urn:microsoft.com/office/officeart/2005/8/layout/bProcess3"/>
    <dgm:cxn modelId="{AE01AE29-55BE-45C1-8180-AD1FB3414C73}" type="presOf" srcId="{E44748F8-B9FF-40FC-B76D-14F2CA461D0E}" destId="{8D646B68-4348-4791-8F6C-1BF25FB54A74}" srcOrd="0" destOrd="0" presId="urn:microsoft.com/office/officeart/2005/8/layout/bProcess3"/>
    <dgm:cxn modelId="{D255692F-0BBF-4298-A6EE-0C2123DF0E04}" srcId="{7C9E293B-11A2-4E74-AEB4-2A2FAABD3B48}" destId="{26E72F72-03DF-4948-AF9C-AA7C525F7270}" srcOrd="2" destOrd="0" parTransId="{B1040AED-6F0C-4A25-B9EE-2788FAE27826}" sibTransId="{17DBC2E8-4B05-4872-8D8B-D8D008BDE655}"/>
    <dgm:cxn modelId="{E151F73F-F60A-4156-B835-33650D466BA5}" type="presOf" srcId="{C959A93F-0DB8-4034-A239-44DD46A384E1}" destId="{DE8B4C62-DE9A-4906-A2DC-28B3C570B7FB}" srcOrd="0" destOrd="0" presId="urn:microsoft.com/office/officeart/2005/8/layout/bProcess3"/>
    <dgm:cxn modelId="{A5F1F052-FDA1-4CC4-ADC9-ED3495765686}" srcId="{7C9E293B-11A2-4E74-AEB4-2A2FAABD3B48}" destId="{3C877917-B937-40A1-AB3C-A2F1C566DBF8}" srcOrd="1" destOrd="0" parTransId="{C6745D61-6786-424A-ACBE-F1E8CD3FB282}" sibTransId="{049AFFD2-0D79-42E5-91D1-6549E3FCF62E}"/>
    <dgm:cxn modelId="{E3F06D7E-4392-4FC9-BD74-768908EEBC41}" type="presOf" srcId="{AC355222-48BE-4D19-893E-811EB4FE50EE}" destId="{4A33D42F-C65B-4E2C-AE8C-E22C1E0030B1}" srcOrd="1" destOrd="0" presId="urn:microsoft.com/office/officeart/2005/8/layout/bProcess3"/>
    <dgm:cxn modelId="{5734378D-1832-40DB-9095-BBE1391BB6EA}" type="presOf" srcId="{124B8988-ED73-47C6-82C4-B849FA7ECC64}" destId="{1D6B1FBE-513D-4BC6-AD15-6F5FC068CD08}" srcOrd="0" destOrd="0" presId="urn:microsoft.com/office/officeart/2005/8/layout/bProcess3"/>
    <dgm:cxn modelId="{29574E8E-8A19-4F7B-8C06-EBE978D290C1}" type="presOf" srcId="{253E1DE1-B7DC-49D7-BD1E-95866F04C7A1}" destId="{06F45E6A-FCF8-4B75-A5BF-0CB794DD3B7D}" srcOrd="0" destOrd="0" presId="urn:microsoft.com/office/officeart/2005/8/layout/bProcess3"/>
    <dgm:cxn modelId="{5970E68E-6B75-4125-92DD-506909477B37}" type="presOf" srcId="{AC355222-48BE-4D19-893E-811EB4FE50EE}" destId="{E226B5AB-C23A-4C42-9799-6CA56B39F57F}" srcOrd="0" destOrd="0" presId="urn:microsoft.com/office/officeart/2005/8/layout/bProcess3"/>
    <dgm:cxn modelId="{8999C893-3028-463F-A34A-EE5A009827D5}" type="presOf" srcId="{C959A93F-0DB8-4034-A239-44DD46A384E1}" destId="{A6963A17-610F-4BCC-80C1-E383CEDDE30B}" srcOrd="1" destOrd="0" presId="urn:microsoft.com/office/officeart/2005/8/layout/bProcess3"/>
    <dgm:cxn modelId="{B11CE495-B24C-4F05-AAF0-3D6B5B318FDA}" type="presOf" srcId="{FE27FF30-C6C0-4F03-BD76-0DC8380C9B05}" destId="{C8455CFF-80D8-4641-A423-B3F40EC935F3}" srcOrd="0" destOrd="0" presId="urn:microsoft.com/office/officeart/2005/8/layout/bProcess3"/>
    <dgm:cxn modelId="{BB5397A9-1448-4E3A-92EA-8F33ED11FE46}" type="presOf" srcId="{049AFFD2-0D79-42E5-91D1-6549E3FCF62E}" destId="{79E974C6-FD44-4E17-B860-2E3E589D4585}" srcOrd="1" destOrd="0" presId="urn:microsoft.com/office/officeart/2005/8/layout/bProcess3"/>
    <dgm:cxn modelId="{088B9BAD-7DD8-42E1-8277-1BB3F6A237E1}" type="presOf" srcId="{8F0E7D93-F3C3-49A2-A813-F8F2B1D27BC1}" destId="{FE6AAA0A-C61E-4381-BF9E-764AFB4E6A7E}" srcOrd="0" destOrd="0" presId="urn:microsoft.com/office/officeart/2005/8/layout/bProcess3"/>
    <dgm:cxn modelId="{E8D43BB4-7644-4AF4-A720-837408FB8A68}" type="presOf" srcId="{CF2831EF-5318-4652-BB95-DECFC2B37B30}" destId="{5C528D29-28AD-4188-AAE2-2C00620D293A}" srcOrd="0" destOrd="0" presId="urn:microsoft.com/office/officeart/2005/8/layout/bProcess3"/>
    <dgm:cxn modelId="{79FD6DB4-221E-4681-8A69-74175FCE4BD5}" type="presOf" srcId="{253E1DE1-B7DC-49D7-BD1E-95866F04C7A1}" destId="{85A7D0E9-FE87-4B9F-AE1B-8CA08C3464AE}" srcOrd="1" destOrd="0" presId="urn:microsoft.com/office/officeart/2005/8/layout/bProcess3"/>
    <dgm:cxn modelId="{09A4E8B7-8E43-4BEC-8D12-6CB428594EB5}" srcId="{7C9E293B-11A2-4E74-AEB4-2A2FAABD3B48}" destId="{FE27FF30-C6C0-4F03-BD76-0DC8380C9B05}" srcOrd="5" destOrd="0" parTransId="{EECF66CE-98E1-4C4E-8B75-DB9F4038405E}" sibTransId="{CF2831EF-5318-4652-BB95-DECFC2B37B30}"/>
    <dgm:cxn modelId="{142EA7BC-F8B8-4FD5-85AB-12ECA3DC09CF}" type="presOf" srcId="{EBFF3C76-E36C-4BAA-BE46-3E45120A4797}" destId="{10BBBF07-4844-4916-90A0-DD83DD5A084D}" srcOrd="0" destOrd="0" presId="urn:microsoft.com/office/officeart/2005/8/layout/bProcess3"/>
    <dgm:cxn modelId="{251540C3-203E-4C13-AEBE-4F034C709F0D}" type="presOf" srcId="{EBFF3C76-E36C-4BAA-BE46-3E45120A4797}" destId="{9C6C327F-56B2-4335-93A2-368C4A92F702}" srcOrd="1" destOrd="0" presId="urn:microsoft.com/office/officeart/2005/8/layout/bProcess3"/>
    <dgm:cxn modelId="{BB3E5EC3-5895-44A9-A3DC-A9386FA07E7B}" srcId="{7C9E293B-11A2-4E74-AEB4-2A2FAABD3B48}" destId="{F4EA916D-4CD5-4CEC-B163-71FC9B4574CD}" srcOrd="4" destOrd="0" parTransId="{4A52D0D7-5BFA-48CE-9106-1F7BFD386823}" sibTransId="{C959A93F-0DB8-4034-A239-44DD46A384E1}"/>
    <dgm:cxn modelId="{0A8763C3-83DB-44F9-AB0C-71F2C8B4FE42}" srcId="{7C9E293B-11A2-4E74-AEB4-2A2FAABD3B48}" destId="{61C83EAB-4AEB-470A-8452-DF0DD3FAC1C2}" srcOrd="7" destOrd="0" parTransId="{16E34164-1667-45A5-8A92-84E939510E8C}" sibTransId="{253E1DE1-B7DC-49D7-BD1E-95866F04C7A1}"/>
    <dgm:cxn modelId="{7FA170C5-24A5-458F-A85A-33DD117B3F8B}" srcId="{7C9E293B-11A2-4E74-AEB4-2A2FAABD3B48}" destId="{CB33309B-AE54-4B09-B233-E549E3D144FD}" srcOrd="6" destOrd="0" parTransId="{81D976DA-54D5-4087-8C6B-DC3F747ACC06}" sibTransId="{124B8988-ED73-47C6-82C4-B849FA7ECC64}"/>
    <dgm:cxn modelId="{4360CAC7-EFEE-451F-AE80-7968B926E9FA}" type="presOf" srcId="{CB33309B-AE54-4B09-B233-E549E3D144FD}" destId="{D5BAD770-4CD6-45F1-95EF-79CFE3E22EBD}" srcOrd="0" destOrd="0" presId="urn:microsoft.com/office/officeart/2005/8/layout/bProcess3"/>
    <dgm:cxn modelId="{0D1FD9C7-144D-47E6-81DE-76C6293D8F1C}" type="presOf" srcId="{7C9E293B-11A2-4E74-AEB4-2A2FAABD3B48}" destId="{C56AE18B-2578-40D0-8EFE-045D2C5E4994}" srcOrd="0" destOrd="0" presId="urn:microsoft.com/office/officeart/2005/8/layout/bProcess3"/>
    <dgm:cxn modelId="{2B0FD6D1-21F6-4312-B9D7-8F78707E64F7}" srcId="{7C9E293B-11A2-4E74-AEB4-2A2FAABD3B48}" destId="{E2436C36-FE2B-4915-9A60-73B6257DC49E}" srcOrd="3" destOrd="0" parTransId="{9C196288-947B-49D5-8599-0230AC0241CC}" sibTransId="{EBFF3C76-E36C-4BAA-BE46-3E45120A4797}"/>
    <dgm:cxn modelId="{3C786BDA-4327-44B4-8191-13B1BDB9E742}" type="presOf" srcId="{61C83EAB-4AEB-470A-8452-DF0DD3FAC1C2}" destId="{68B5228F-5D11-45C6-825B-3082C064E1F4}" srcOrd="0" destOrd="0" presId="urn:microsoft.com/office/officeart/2005/8/layout/bProcess3"/>
    <dgm:cxn modelId="{C2C011DF-4BDC-4E44-A08F-A87D372BE8A6}" type="presOf" srcId="{E2436C36-FE2B-4915-9A60-73B6257DC49E}" destId="{BCD24B96-05CD-472B-B3E3-5E17FC2C5FDD}" srcOrd="0" destOrd="0" presId="urn:microsoft.com/office/officeart/2005/8/layout/bProcess3"/>
    <dgm:cxn modelId="{CB51E2E6-1E39-4685-8576-F456E9BDD2F7}" type="presOf" srcId="{049AFFD2-0D79-42E5-91D1-6549E3FCF62E}" destId="{6794187C-97A7-4706-90DD-3EE66721FC5D}" srcOrd="0" destOrd="0" presId="urn:microsoft.com/office/officeart/2005/8/layout/bProcess3"/>
    <dgm:cxn modelId="{35659EEA-8F4B-4713-98FD-DD520B9B8063}" type="presOf" srcId="{17DBC2E8-4B05-4872-8D8B-D8D008BDE655}" destId="{29E3635B-63F0-491F-9BB0-3F9CFB92907A}" srcOrd="1" destOrd="0" presId="urn:microsoft.com/office/officeart/2005/8/layout/bProcess3"/>
    <dgm:cxn modelId="{76D1A3FE-523D-4BA8-A368-F02211B21E2C}" srcId="{7C9E293B-11A2-4E74-AEB4-2A2FAABD3B48}" destId="{E44748F8-B9FF-40FC-B76D-14F2CA461D0E}" srcOrd="0" destOrd="0" parTransId="{A63419F6-0F82-4639-9F2C-1FD035E1FF2E}" sibTransId="{AC355222-48BE-4D19-893E-811EB4FE50EE}"/>
    <dgm:cxn modelId="{993513C7-6F56-4CD0-832E-A5B52C646C95}" type="presParOf" srcId="{C56AE18B-2578-40D0-8EFE-045D2C5E4994}" destId="{8D646B68-4348-4791-8F6C-1BF25FB54A74}" srcOrd="0" destOrd="0" presId="urn:microsoft.com/office/officeart/2005/8/layout/bProcess3"/>
    <dgm:cxn modelId="{50C8BAE9-1BF2-4455-A89A-B0BF4886B3E4}" type="presParOf" srcId="{C56AE18B-2578-40D0-8EFE-045D2C5E4994}" destId="{E226B5AB-C23A-4C42-9799-6CA56B39F57F}" srcOrd="1" destOrd="0" presId="urn:microsoft.com/office/officeart/2005/8/layout/bProcess3"/>
    <dgm:cxn modelId="{4B1B1A26-3B7F-4F71-9848-7CD0517116C3}" type="presParOf" srcId="{E226B5AB-C23A-4C42-9799-6CA56B39F57F}" destId="{4A33D42F-C65B-4E2C-AE8C-E22C1E0030B1}" srcOrd="0" destOrd="0" presId="urn:microsoft.com/office/officeart/2005/8/layout/bProcess3"/>
    <dgm:cxn modelId="{0BC9FAE9-1FF0-438C-84D6-BF26C4DA4667}" type="presParOf" srcId="{C56AE18B-2578-40D0-8EFE-045D2C5E4994}" destId="{B4AB7303-49AA-4FAA-BD5E-0445C20AB627}" srcOrd="2" destOrd="0" presId="urn:microsoft.com/office/officeart/2005/8/layout/bProcess3"/>
    <dgm:cxn modelId="{2912C056-4351-49F9-BAE2-5B888EAB136A}" type="presParOf" srcId="{C56AE18B-2578-40D0-8EFE-045D2C5E4994}" destId="{6794187C-97A7-4706-90DD-3EE66721FC5D}" srcOrd="3" destOrd="0" presId="urn:microsoft.com/office/officeart/2005/8/layout/bProcess3"/>
    <dgm:cxn modelId="{61F8EF72-3895-4FE1-AFD9-791378CF1E58}" type="presParOf" srcId="{6794187C-97A7-4706-90DD-3EE66721FC5D}" destId="{79E974C6-FD44-4E17-B860-2E3E589D4585}" srcOrd="0" destOrd="0" presId="urn:microsoft.com/office/officeart/2005/8/layout/bProcess3"/>
    <dgm:cxn modelId="{D732B1D3-43AE-422D-A57E-202F37D91F3B}" type="presParOf" srcId="{C56AE18B-2578-40D0-8EFE-045D2C5E4994}" destId="{D69159F9-FBFD-4441-BB4E-AD1275EB703D}" srcOrd="4" destOrd="0" presId="urn:microsoft.com/office/officeart/2005/8/layout/bProcess3"/>
    <dgm:cxn modelId="{CB009319-40F8-4AA1-BA61-571BF0212CA4}" type="presParOf" srcId="{C56AE18B-2578-40D0-8EFE-045D2C5E4994}" destId="{C2A0604B-F5DC-42F0-9F18-006FBE038F97}" srcOrd="5" destOrd="0" presId="urn:microsoft.com/office/officeart/2005/8/layout/bProcess3"/>
    <dgm:cxn modelId="{4C9632C7-F9F4-4A28-A735-606EE3648389}" type="presParOf" srcId="{C2A0604B-F5DC-42F0-9F18-006FBE038F97}" destId="{29E3635B-63F0-491F-9BB0-3F9CFB92907A}" srcOrd="0" destOrd="0" presId="urn:microsoft.com/office/officeart/2005/8/layout/bProcess3"/>
    <dgm:cxn modelId="{9AC96F8B-F8A6-498A-AD31-8CFBFFCD644F}" type="presParOf" srcId="{C56AE18B-2578-40D0-8EFE-045D2C5E4994}" destId="{BCD24B96-05CD-472B-B3E3-5E17FC2C5FDD}" srcOrd="6" destOrd="0" presId="urn:microsoft.com/office/officeart/2005/8/layout/bProcess3"/>
    <dgm:cxn modelId="{EB0E53E5-6E7C-45AD-AB8D-5B33F5EC88BD}" type="presParOf" srcId="{C56AE18B-2578-40D0-8EFE-045D2C5E4994}" destId="{10BBBF07-4844-4916-90A0-DD83DD5A084D}" srcOrd="7" destOrd="0" presId="urn:microsoft.com/office/officeart/2005/8/layout/bProcess3"/>
    <dgm:cxn modelId="{890B2764-39D2-4E69-8CE3-D7673F8B75C3}" type="presParOf" srcId="{10BBBF07-4844-4916-90A0-DD83DD5A084D}" destId="{9C6C327F-56B2-4335-93A2-368C4A92F702}" srcOrd="0" destOrd="0" presId="urn:microsoft.com/office/officeart/2005/8/layout/bProcess3"/>
    <dgm:cxn modelId="{84834636-F06E-4FBB-B83C-EDA093DA504D}" type="presParOf" srcId="{C56AE18B-2578-40D0-8EFE-045D2C5E4994}" destId="{49314917-E345-4230-8638-914C63866473}" srcOrd="8" destOrd="0" presId="urn:microsoft.com/office/officeart/2005/8/layout/bProcess3"/>
    <dgm:cxn modelId="{83B6C9C2-9E87-4804-B4DC-59D7946649D1}" type="presParOf" srcId="{C56AE18B-2578-40D0-8EFE-045D2C5E4994}" destId="{DE8B4C62-DE9A-4906-A2DC-28B3C570B7FB}" srcOrd="9" destOrd="0" presId="urn:microsoft.com/office/officeart/2005/8/layout/bProcess3"/>
    <dgm:cxn modelId="{6DF9499E-015F-457E-A2FC-2A4FCF814C90}" type="presParOf" srcId="{DE8B4C62-DE9A-4906-A2DC-28B3C570B7FB}" destId="{A6963A17-610F-4BCC-80C1-E383CEDDE30B}" srcOrd="0" destOrd="0" presId="urn:microsoft.com/office/officeart/2005/8/layout/bProcess3"/>
    <dgm:cxn modelId="{BF1137AC-4CF7-4F78-B887-9297710DED1A}" type="presParOf" srcId="{C56AE18B-2578-40D0-8EFE-045D2C5E4994}" destId="{C8455CFF-80D8-4641-A423-B3F40EC935F3}" srcOrd="10" destOrd="0" presId="urn:microsoft.com/office/officeart/2005/8/layout/bProcess3"/>
    <dgm:cxn modelId="{62649C2D-9883-4F93-8437-21B2A0831A27}" type="presParOf" srcId="{C56AE18B-2578-40D0-8EFE-045D2C5E4994}" destId="{5C528D29-28AD-4188-AAE2-2C00620D293A}" srcOrd="11" destOrd="0" presId="urn:microsoft.com/office/officeart/2005/8/layout/bProcess3"/>
    <dgm:cxn modelId="{CF4D7C2F-F261-4D87-8917-CFC25C5A27D4}" type="presParOf" srcId="{5C528D29-28AD-4188-AAE2-2C00620D293A}" destId="{45B7EE5C-95EA-4032-94E9-F112888609C2}" srcOrd="0" destOrd="0" presId="urn:microsoft.com/office/officeart/2005/8/layout/bProcess3"/>
    <dgm:cxn modelId="{2F302BC3-7766-4877-ACB0-EC2177B94F84}" type="presParOf" srcId="{C56AE18B-2578-40D0-8EFE-045D2C5E4994}" destId="{D5BAD770-4CD6-45F1-95EF-79CFE3E22EBD}" srcOrd="12" destOrd="0" presId="urn:microsoft.com/office/officeart/2005/8/layout/bProcess3"/>
    <dgm:cxn modelId="{76B3389F-28D2-4AF8-A538-5B865C150693}" type="presParOf" srcId="{C56AE18B-2578-40D0-8EFE-045D2C5E4994}" destId="{1D6B1FBE-513D-4BC6-AD15-6F5FC068CD08}" srcOrd="13" destOrd="0" presId="urn:microsoft.com/office/officeart/2005/8/layout/bProcess3"/>
    <dgm:cxn modelId="{DBB6CD7B-9559-48BC-8AA8-DAE02B3F96AE}" type="presParOf" srcId="{1D6B1FBE-513D-4BC6-AD15-6F5FC068CD08}" destId="{5292832B-D871-4447-9287-64B5829D362C}" srcOrd="0" destOrd="0" presId="urn:microsoft.com/office/officeart/2005/8/layout/bProcess3"/>
    <dgm:cxn modelId="{B18A7B1D-D239-4620-8BE7-F5486E5BD795}" type="presParOf" srcId="{C56AE18B-2578-40D0-8EFE-045D2C5E4994}" destId="{68B5228F-5D11-45C6-825B-3082C064E1F4}" srcOrd="14" destOrd="0" presId="urn:microsoft.com/office/officeart/2005/8/layout/bProcess3"/>
    <dgm:cxn modelId="{E5017873-2A71-452D-81A8-95E4B0618F64}" type="presParOf" srcId="{C56AE18B-2578-40D0-8EFE-045D2C5E4994}" destId="{06F45E6A-FCF8-4B75-A5BF-0CB794DD3B7D}" srcOrd="15" destOrd="0" presId="urn:microsoft.com/office/officeart/2005/8/layout/bProcess3"/>
    <dgm:cxn modelId="{6AAFA3DE-C558-4DA2-8663-57D19C3DC768}" type="presParOf" srcId="{06F45E6A-FCF8-4B75-A5BF-0CB794DD3B7D}" destId="{85A7D0E9-FE87-4B9F-AE1B-8CA08C3464AE}" srcOrd="0" destOrd="0" presId="urn:microsoft.com/office/officeart/2005/8/layout/bProcess3"/>
    <dgm:cxn modelId="{888BA4CB-3B8F-47E6-87AF-6CEBE2CE70C6}" type="presParOf" srcId="{C56AE18B-2578-40D0-8EFE-045D2C5E4994}" destId="{FE6AAA0A-C61E-4381-BF9E-764AFB4E6A7E}"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6B5AB-C23A-4C42-9799-6CA56B39F57F}">
      <dsp:nvSpPr>
        <dsp:cNvPr id="0" name=""/>
        <dsp:cNvSpPr/>
      </dsp:nvSpPr>
      <dsp:spPr>
        <a:xfrm>
          <a:off x="2665579" y="535410"/>
          <a:ext cx="386263" cy="91440"/>
        </a:xfrm>
        <a:custGeom>
          <a:avLst/>
          <a:gdLst/>
          <a:ahLst/>
          <a:cxnLst/>
          <a:rect l="0" t="0" r="0" b="0"/>
          <a:pathLst>
            <a:path>
              <a:moveTo>
                <a:pt x="0" y="45720"/>
              </a:moveTo>
              <a:lnTo>
                <a:pt x="414933" y="45720"/>
              </a:lnTo>
            </a:path>
          </a:pathLst>
        </a:custGeom>
        <a:noFill/>
        <a:ln w="6350" cap="flat" cmpd="sng" algn="ctr">
          <a:solidFill>
            <a:srgbClr val="FFC000">
              <a:shade val="90000"/>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2848289" y="578902"/>
        <a:ext cx="0" cy="0"/>
      </dsp:txXfrm>
    </dsp:sp>
    <dsp:sp modelId="{8D646B68-4348-4791-8F6C-1BF25FB54A74}">
      <dsp:nvSpPr>
        <dsp:cNvPr id="0" name=""/>
        <dsp:cNvSpPr/>
      </dsp:nvSpPr>
      <dsp:spPr>
        <a:xfrm>
          <a:off x="730278" y="1826"/>
          <a:ext cx="1937100" cy="1162260"/>
        </a:xfrm>
        <a:prstGeom prst="rect">
          <a:avLst/>
        </a:prstGeom>
        <a:solidFill>
          <a:srgbClr val="FFC000">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a:solidFill>
                <a:sysClr val="window" lastClr="FFFFFF"/>
              </a:solidFill>
              <a:latin typeface="Calibri" panose="020F0502020204030204"/>
              <a:ea typeface="+mn-ea"/>
              <a:cs typeface="+mn-cs"/>
            </a:rPr>
            <a:t>Εισαγωγή </a:t>
          </a:r>
        </a:p>
      </dsp:txBody>
      <dsp:txXfrm>
        <a:off x="730278" y="1826"/>
        <a:ext cx="1937100" cy="1162260"/>
      </dsp:txXfrm>
    </dsp:sp>
    <dsp:sp modelId="{6794187C-97A7-4706-90DD-3EE66721FC5D}">
      <dsp:nvSpPr>
        <dsp:cNvPr id="0" name=""/>
        <dsp:cNvSpPr/>
      </dsp:nvSpPr>
      <dsp:spPr>
        <a:xfrm>
          <a:off x="5019543" y="535410"/>
          <a:ext cx="443602" cy="91440"/>
        </a:xfrm>
        <a:custGeom>
          <a:avLst/>
          <a:gdLst/>
          <a:ahLst/>
          <a:cxnLst/>
          <a:rect l="0" t="0" r="0" b="0"/>
          <a:pathLst>
            <a:path>
              <a:moveTo>
                <a:pt x="0" y="45720"/>
              </a:moveTo>
              <a:lnTo>
                <a:pt x="414933" y="45720"/>
              </a:lnTo>
            </a:path>
          </a:pathLst>
        </a:custGeom>
        <a:noFill/>
        <a:ln w="6350" cap="flat" cmpd="sng" algn="ctr">
          <a:solidFill>
            <a:srgbClr val="FFC000">
              <a:shade val="90000"/>
              <a:hueOff val="-73695"/>
              <a:satOff val="0"/>
              <a:lumOff val="4494"/>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5229489" y="578902"/>
        <a:ext cx="0" cy="0"/>
      </dsp:txXfrm>
    </dsp:sp>
    <dsp:sp modelId="{B4AB7303-49AA-4FAA-BD5E-0445C20AB627}">
      <dsp:nvSpPr>
        <dsp:cNvPr id="0" name=""/>
        <dsp:cNvSpPr/>
      </dsp:nvSpPr>
      <dsp:spPr>
        <a:xfrm>
          <a:off x="3084243" y="0"/>
          <a:ext cx="1937100" cy="116226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a:solidFill>
                <a:sysClr val="window" lastClr="FFFFFF"/>
              </a:solidFill>
              <a:latin typeface="Calibri" panose="020F0502020204030204"/>
              <a:ea typeface="+mn-ea"/>
              <a:cs typeface="+mn-cs"/>
            </a:rPr>
            <a:t>Διαχείριση των χρημάτων κατά τη διάρκεια κρίσιμων περιόδων της ζωής</a:t>
          </a:r>
        </a:p>
      </dsp:txBody>
      <dsp:txXfrm>
        <a:off x="3084243" y="0"/>
        <a:ext cx="1937100" cy="1162260"/>
      </dsp:txXfrm>
    </dsp:sp>
    <dsp:sp modelId="{C2A0604B-F5DC-42F0-9F18-006FBE038F97}">
      <dsp:nvSpPr>
        <dsp:cNvPr id="0" name=""/>
        <dsp:cNvSpPr/>
      </dsp:nvSpPr>
      <dsp:spPr>
        <a:xfrm>
          <a:off x="1698829" y="1162286"/>
          <a:ext cx="4765266" cy="414933"/>
        </a:xfrm>
        <a:custGeom>
          <a:avLst/>
          <a:gdLst/>
          <a:ahLst/>
          <a:cxnLst/>
          <a:rect l="0" t="0" r="0" b="0"/>
          <a:pathLst>
            <a:path>
              <a:moveTo>
                <a:pt x="4765266" y="0"/>
              </a:moveTo>
              <a:lnTo>
                <a:pt x="4765266" y="224566"/>
              </a:lnTo>
              <a:lnTo>
                <a:pt x="0" y="224566"/>
              </a:lnTo>
              <a:lnTo>
                <a:pt x="0" y="414933"/>
              </a:lnTo>
            </a:path>
          </a:pathLst>
        </a:custGeom>
        <a:noFill/>
        <a:ln w="6350" cap="flat" cmpd="sng" algn="ctr">
          <a:solidFill>
            <a:srgbClr val="FFC000">
              <a:shade val="90000"/>
              <a:hueOff val="-147391"/>
              <a:satOff val="0"/>
              <a:lumOff val="8988"/>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3961811" y="1367525"/>
        <a:ext cx="0" cy="0"/>
      </dsp:txXfrm>
    </dsp:sp>
    <dsp:sp modelId="{D69159F9-FBFD-4441-BB4E-AD1275EB703D}">
      <dsp:nvSpPr>
        <dsp:cNvPr id="0" name=""/>
        <dsp:cNvSpPr/>
      </dsp:nvSpPr>
      <dsp:spPr>
        <a:xfrm>
          <a:off x="5495545" y="1826"/>
          <a:ext cx="1937100" cy="1162260"/>
        </a:xfrm>
        <a:prstGeom prst="rect">
          <a:avLst/>
        </a:prstGeom>
        <a:solidFill>
          <a:srgbClr val="FFC000">
            <a:shade val="80000"/>
            <a:hueOff val="-128321"/>
            <a:satOff val="0"/>
            <a:lumOff val="846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a:solidFill>
                <a:sysClr val="window" lastClr="FFFFFF"/>
              </a:solidFill>
              <a:latin typeface="Calibri" panose="020F0502020204030204"/>
              <a:ea typeface="+mn-ea"/>
              <a:cs typeface="+mn-cs"/>
            </a:rPr>
            <a:t>Ομαδική Συζήτηση </a:t>
          </a:r>
        </a:p>
      </dsp:txBody>
      <dsp:txXfrm>
        <a:off x="5495545" y="1826"/>
        <a:ext cx="1937100" cy="1162260"/>
      </dsp:txXfrm>
    </dsp:sp>
    <dsp:sp modelId="{10BBBF07-4844-4916-90A0-DD83DD5A084D}">
      <dsp:nvSpPr>
        <dsp:cNvPr id="0" name=""/>
        <dsp:cNvSpPr/>
      </dsp:nvSpPr>
      <dsp:spPr>
        <a:xfrm>
          <a:off x="2665579" y="2145030"/>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221086"/>
              <a:satOff val="0"/>
              <a:lumOff val="13482"/>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2861907" y="2188522"/>
        <a:ext cx="0" cy="0"/>
      </dsp:txXfrm>
    </dsp:sp>
    <dsp:sp modelId="{BCD24B96-05CD-472B-B3E3-5E17FC2C5FDD}">
      <dsp:nvSpPr>
        <dsp:cNvPr id="0" name=""/>
        <dsp:cNvSpPr/>
      </dsp:nvSpPr>
      <dsp:spPr>
        <a:xfrm>
          <a:off x="730278" y="1609619"/>
          <a:ext cx="1937100" cy="1162260"/>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a:solidFill>
                <a:sysClr val="window" lastClr="FFFFFF"/>
              </a:solidFill>
              <a:latin typeface="Calibri" panose="020F0502020204030204"/>
              <a:ea typeface="+mn-ea"/>
              <a:cs typeface="+mn-cs"/>
            </a:rPr>
            <a:t>Προσωπικός προϋπολογισμός επιβίωσης </a:t>
          </a:r>
        </a:p>
      </dsp:txBody>
      <dsp:txXfrm>
        <a:off x="730278" y="1609619"/>
        <a:ext cx="1937100" cy="1162260"/>
      </dsp:txXfrm>
    </dsp:sp>
    <dsp:sp modelId="{DE8B4C62-DE9A-4906-A2DC-28B3C570B7FB}">
      <dsp:nvSpPr>
        <dsp:cNvPr id="0" name=""/>
        <dsp:cNvSpPr/>
      </dsp:nvSpPr>
      <dsp:spPr>
        <a:xfrm>
          <a:off x="5048212" y="2145030"/>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294782"/>
              <a:satOff val="0"/>
              <a:lumOff val="17976"/>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5244540" y="2188522"/>
        <a:ext cx="0" cy="0"/>
      </dsp:txXfrm>
    </dsp:sp>
    <dsp:sp modelId="{49314917-E345-4230-8638-914C63866473}">
      <dsp:nvSpPr>
        <dsp:cNvPr id="0" name=""/>
        <dsp:cNvSpPr/>
      </dsp:nvSpPr>
      <dsp:spPr>
        <a:xfrm>
          <a:off x="3112912" y="1609619"/>
          <a:ext cx="1937100" cy="1162260"/>
        </a:xfrm>
        <a:prstGeom prst="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a:solidFill>
                <a:sysClr val="window" lastClr="FFFFFF"/>
              </a:solidFill>
              <a:latin typeface="Calibri" panose="020F0502020204030204"/>
              <a:ea typeface="+mn-ea"/>
              <a:cs typeface="+mn-cs"/>
            </a:rPr>
            <a:t>Δραστηριότητα</a:t>
          </a:r>
        </a:p>
      </dsp:txBody>
      <dsp:txXfrm>
        <a:off x="3112912" y="1609619"/>
        <a:ext cx="1937100" cy="1162260"/>
      </dsp:txXfrm>
    </dsp:sp>
    <dsp:sp modelId="{5C528D29-28AD-4188-AAE2-2C00620D293A}">
      <dsp:nvSpPr>
        <dsp:cNvPr id="0" name=""/>
        <dsp:cNvSpPr/>
      </dsp:nvSpPr>
      <dsp:spPr>
        <a:xfrm>
          <a:off x="1698829" y="2770080"/>
          <a:ext cx="4765266" cy="414933"/>
        </a:xfrm>
        <a:custGeom>
          <a:avLst/>
          <a:gdLst/>
          <a:ahLst/>
          <a:cxnLst/>
          <a:rect l="0" t="0" r="0" b="0"/>
          <a:pathLst>
            <a:path>
              <a:moveTo>
                <a:pt x="4765266" y="0"/>
              </a:moveTo>
              <a:lnTo>
                <a:pt x="4765266" y="224566"/>
              </a:lnTo>
              <a:lnTo>
                <a:pt x="0" y="224566"/>
              </a:lnTo>
              <a:lnTo>
                <a:pt x="0" y="414933"/>
              </a:lnTo>
            </a:path>
          </a:pathLst>
        </a:custGeom>
        <a:noFill/>
        <a:ln w="6350" cap="flat" cmpd="sng" algn="ctr">
          <a:solidFill>
            <a:srgbClr val="FFC000">
              <a:shade val="90000"/>
              <a:hueOff val="-368477"/>
              <a:satOff val="0"/>
              <a:lumOff val="2247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3961811" y="2975318"/>
        <a:ext cx="0" cy="0"/>
      </dsp:txXfrm>
    </dsp:sp>
    <dsp:sp modelId="{C8455CFF-80D8-4641-A423-B3F40EC935F3}">
      <dsp:nvSpPr>
        <dsp:cNvPr id="0" name=""/>
        <dsp:cNvSpPr/>
      </dsp:nvSpPr>
      <dsp:spPr>
        <a:xfrm>
          <a:off x="5495545" y="1609619"/>
          <a:ext cx="1937100" cy="116226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a:solidFill>
                <a:sysClr val="window" lastClr="FFFFFF"/>
              </a:solidFill>
              <a:latin typeface="Calibri" panose="020F0502020204030204"/>
              <a:ea typeface="+mn-ea"/>
              <a:cs typeface="+mn-cs"/>
            </a:rPr>
            <a:t>Διάλειμμα</a:t>
          </a:r>
        </a:p>
      </dsp:txBody>
      <dsp:txXfrm>
        <a:off x="5495545" y="1609619"/>
        <a:ext cx="1937100" cy="1162260"/>
      </dsp:txXfrm>
    </dsp:sp>
    <dsp:sp modelId="{1D6B1FBE-513D-4BC6-AD15-6F5FC068CD08}">
      <dsp:nvSpPr>
        <dsp:cNvPr id="0" name=""/>
        <dsp:cNvSpPr/>
      </dsp:nvSpPr>
      <dsp:spPr>
        <a:xfrm>
          <a:off x="2665579" y="3752823"/>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442173"/>
              <a:satOff val="0"/>
              <a:lumOff val="26964"/>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2861907" y="3796315"/>
        <a:ext cx="0" cy="0"/>
      </dsp:txXfrm>
    </dsp:sp>
    <dsp:sp modelId="{D5BAD770-4CD6-45F1-95EF-79CFE3E22EBD}">
      <dsp:nvSpPr>
        <dsp:cNvPr id="0" name=""/>
        <dsp:cNvSpPr/>
      </dsp:nvSpPr>
      <dsp:spPr>
        <a:xfrm>
          <a:off x="730278" y="3217413"/>
          <a:ext cx="1937100" cy="1162260"/>
        </a:xfrm>
        <a:prstGeom prst="rect">
          <a:avLst/>
        </a:prstGeom>
        <a:solidFill>
          <a:schemeClr val="accent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a:solidFill>
                <a:sysClr val="window" lastClr="FFFFFF"/>
              </a:solidFill>
              <a:latin typeface="Calibri" panose="020F0502020204030204"/>
              <a:ea typeface="+mn-ea"/>
              <a:cs typeface="+mn-cs"/>
            </a:rPr>
            <a:t>Χρήσιμες στρατηγικές διαχείρισης χρημάτων </a:t>
          </a:r>
        </a:p>
      </dsp:txBody>
      <dsp:txXfrm>
        <a:off x="730278" y="3217413"/>
        <a:ext cx="1937100" cy="1162260"/>
      </dsp:txXfrm>
    </dsp:sp>
    <dsp:sp modelId="{06F45E6A-FCF8-4B75-A5BF-0CB794DD3B7D}">
      <dsp:nvSpPr>
        <dsp:cNvPr id="0" name=""/>
        <dsp:cNvSpPr/>
      </dsp:nvSpPr>
      <dsp:spPr>
        <a:xfrm>
          <a:off x="5048212" y="3752823"/>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515868"/>
              <a:satOff val="0"/>
              <a:lumOff val="31458"/>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5244540" y="3796315"/>
        <a:ext cx="0" cy="0"/>
      </dsp:txXfrm>
    </dsp:sp>
    <dsp:sp modelId="{68B5228F-5D11-45C6-825B-3082C064E1F4}">
      <dsp:nvSpPr>
        <dsp:cNvPr id="0" name=""/>
        <dsp:cNvSpPr/>
      </dsp:nvSpPr>
      <dsp:spPr>
        <a:xfrm>
          <a:off x="3112912" y="3217413"/>
          <a:ext cx="1937100" cy="1162260"/>
        </a:xfrm>
        <a:prstGeom prst="rect">
          <a:avLst/>
        </a:prstGeom>
        <a:solidFill>
          <a:schemeClr val="accent1">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a:solidFill>
                <a:sysClr val="window" lastClr="FFFFFF"/>
              </a:solidFill>
              <a:latin typeface="Calibri" panose="020F0502020204030204"/>
              <a:ea typeface="+mn-ea"/>
              <a:cs typeface="+mn-cs"/>
            </a:rPr>
            <a:t>Πρόσθετοι πόροι </a:t>
          </a:r>
        </a:p>
      </dsp:txBody>
      <dsp:txXfrm>
        <a:off x="3112912" y="3217413"/>
        <a:ext cx="1937100" cy="1162260"/>
      </dsp:txXfrm>
    </dsp:sp>
    <dsp:sp modelId="{FE6AAA0A-C61E-4381-BF9E-764AFB4E6A7E}">
      <dsp:nvSpPr>
        <dsp:cNvPr id="0" name=""/>
        <dsp:cNvSpPr/>
      </dsp:nvSpPr>
      <dsp:spPr>
        <a:xfrm>
          <a:off x="5495545" y="3217413"/>
          <a:ext cx="1937100" cy="1162260"/>
        </a:xfrm>
        <a:prstGeom prst="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a:solidFill>
                <a:sysClr val="window" lastClr="FFFFFF"/>
              </a:solidFill>
              <a:latin typeface="Calibri" panose="020F0502020204030204"/>
              <a:ea typeface="+mn-ea"/>
              <a:cs typeface="+mn-cs"/>
            </a:rPr>
            <a:t>Τέλος </a:t>
          </a:r>
        </a:p>
      </dsp:txBody>
      <dsp:txXfrm>
        <a:off x="5495545" y="3217413"/>
        <a:ext cx="1937100" cy="116226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0.42163</cdr:x>
      <cdr:y>0.93279</cdr:y>
    </cdr:from>
    <cdr:to>
      <cdr:x>0.46937</cdr:x>
      <cdr:y>0.97</cdr:y>
    </cdr:to>
    <cdr:sp macro="" textlink="">
      <cdr:nvSpPr>
        <cdr:cNvPr id="2" name="TextBox 1">
          <a:extLst xmlns:a="http://schemas.openxmlformats.org/drawingml/2006/main">
            <a:ext uri="{FF2B5EF4-FFF2-40B4-BE49-F238E27FC236}">
              <a16:creationId xmlns:a16="http://schemas.microsoft.com/office/drawing/2014/main" id="{B681B213-93AD-7D22-188A-47D3E6D2000D}"/>
            </a:ext>
          </a:extLst>
        </cdr:cNvPr>
        <cdr:cNvSpPr txBox="1"/>
      </cdr:nvSpPr>
      <cdr:spPr>
        <a:xfrm xmlns:a="http://schemas.openxmlformats.org/drawingml/2006/main">
          <a:off x="5199279" y="4395931"/>
          <a:ext cx="588724" cy="175365"/>
        </a:xfrm>
        <a:prstGeom xmlns:a="http://schemas.openxmlformats.org/drawingml/2006/main" prst="rect">
          <a:avLst/>
        </a:prstGeom>
        <a:solidFill xmlns:a="http://schemas.openxmlformats.org/drawingml/2006/main">
          <a:schemeClr val="tx1">
            <a:lumMod val="60000"/>
            <a:lumOff val="40000"/>
          </a:schemeClr>
        </a:solidFill>
      </cdr:spPr>
      <cdr:txBody>
        <a:bodyPr xmlns:a="http://schemas.openxmlformats.org/drawingml/2006/main" vertOverflow="clip" wrap="square" rtlCol="0"/>
        <a:lstStyle xmlns:a="http://schemas.openxmlformats.org/drawingml/2006/main"/>
        <a:p xmlns:a="http://schemas.openxmlformats.org/drawingml/2006/main">
          <a:r>
            <a:rPr lang="el-GR" sz="800" dirty="0">
              <a:solidFill>
                <a:schemeClr val="bg1"/>
              </a:solidFill>
            </a:rPr>
            <a:t>Ανάγκες</a:t>
          </a:r>
          <a:endParaRPr lang="en-US" sz="800" dirty="0">
            <a:solidFill>
              <a:schemeClr val="bg1"/>
            </a:solidFill>
          </a:endParaRPr>
        </a:p>
      </cdr:txBody>
    </cdr:sp>
  </cdr:relSizeAnchor>
  <cdr:relSizeAnchor xmlns:cdr="http://schemas.openxmlformats.org/drawingml/2006/chartDrawing">
    <cdr:from>
      <cdr:x>0.48376</cdr:x>
      <cdr:y>0.93167</cdr:y>
    </cdr:from>
    <cdr:to>
      <cdr:x>0.53138</cdr:x>
      <cdr:y>0.97797</cdr:y>
    </cdr:to>
    <cdr:sp macro="" textlink="">
      <cdr:nvSpPr>
        <cdr:cNvPr id="3" name="TextBox 2">
          <a:extLst xmlns:a="http://schemas.openxmlformats.org/drawingml/2006/main">
            <a:ext uri="{FF2B5EF4-FFF2-40B4-BE49-F238E27FC236}">
              <a16:creationId xmlns:a16="http://schemas.microsoft.com/office/drawing/2014/main" id="{04543C5F-B825-13F4-2456-622DC5BE620D}"/>
            </a:ext>
          </a:extLst>
        </cdr:cNvPr>
        <cdr:cNvSpPr txBox="1"/>
      </cdr:nvSpPr>
      <cdr:spPr>
        <a:xfrm xmlns:a="http://schemas.openxmlformats.org/drawingml/2006/main">
          <a:off x="5965433" y="4390669"/>
          <a:ext cx="587253" cy="218206"/>
        </a:xfrm>
        <a:prstGeom xmlns:a="http://schemas.openxmlformats.org/drawingml/2006/main" prst="rect">
          <a:avLst/>
        </a:prstGeom>
        <a:solidFill xmlns:a="http://schemas.openxmlformats.org/drawingml/2006/main">
          <a:schemeClr val="tx1">
            <a:lumMod val="60000"/>
            <a:lumOff val="40000"/>
          </a:schemeClr>
        </a:solidFill>
        <a:ln xmlns:a="http://schemas.openxmlformats.org/drawingml/2006/main">
          <a:solidFill>
            <a:schemeClr val="tx1">
              <a:lumMod val="60000"/>
              <a:lumOff val="40000"/>
            </a:schemeClr>
          </a:solidFill>
        </a:ln>
      </cdr:spPr>
      <cdr:txBody>
        <a:bodyPr xmlns:a="http://schemas.openxmlformats.org/drawingml/2006/main" vertOverflow="clip" wrap="square" rtlCol="0"/>
        <a:lstStyle xmlns:a="http://schemas.openxmlformats.org/drawingml/2006/main"/>
        <a:p xmlns:a="http://schemas.openxmlformats.org/drawingml/2006/main">
          <a:r>
            <a:rPr lang="el-GR" sz="700" dirty="0">
              <a:solidFill>
                <a:schemeClr val="bg1"/>
              </a:solidFill>
            </a:rPr>
            <a:t>Επιθυμίες</a:t>
          </a:r>
          <a:endParaRPr lang="en-US" sz="7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142" name="Google Shape;14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1" name="Google Shape;1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Source: https://www.youtube.com/watch?v=CU4l_rs50Kk</a:t>
            </a:r>
            <a:endParaRPr/>
          </a:p>
        </p:txBody>
      </p:sp>
      <p:sp>
        <p:nvSpPr>
          <p:cNvPr id="167" name="Google Shape;1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175" name="Google Shape;17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1" name="Google Shape;1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16</a:t>
            </a:fld>
            <a:endParaRPr/>
          </a:p>
        </p:txBody>
      </p:sp>
    </p:spTree>
    <p:extLst>
      <p:ext uri="{BB962C8B-B14F-4D97-AF65-F5344CB8AC3E}">
        <p14:creationId xmlns:p14="http://schemas.microsoft.com/office/powerpoint/2010/main" val="4131222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1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268" name="Google Shape;26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a:t>
            </a:fld>
            <a:endParaRPr/>
          </a:p>
        </p:txBody>
      </p:sp>
    </p:spTree>
    <p:extLst>
      <p:ext uri="{BB962C8B-B14F-4D97-AF65-F5344CB8AC3E}">
        <p14:creationId xmlns:p14="http://schemas.microsoft.com/office/powerpoint/2010/main" val="1834819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202" name="Google Shape;20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3" name="Google Shape;21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85" name="Google Shape;8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62" name="Google Shape;6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otes Placeholder">
            <a:extLst>
              <a:ext uri="{FF2B5EF4-FFF2-40B4-BE49-F238E27FC236}">
                <a16:creationId xmlns:a16="http://schemas.microsoft.com/office/drawing/2014/main" id="{CF9A1018-CD69-5BF1-7F0A-54041A2BDE8F}"/>
              </a:ext>
            </a:extLst>
          </p:cNvP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a:p>
            <a:pPr marL="0" lvl="0" indent="0" algn="l" rtl="0">
              <a:spcBef>
                <a:spcPts val="0"/>
              </a:spcBef>
              <a:spcAft>
                <a:spcPts val="0"/>
              </a:spcAft>
              <a:buNone/>
            </a:pPr>
            <a:endParaRPr/>
          </a:p>
          <a:p>
            <a:pPr marL="0" lvl="0" indent="0" algn="l" rtl="0">
              <a:spcBef>
                <a:spcPts val="0"/>
              </a:spcBef>
              <a:spcAft>
                <a:spcPts val="0"/>
              </a:spcAft>
              <a:buNone/>
            </a:pPr>
            <a:r>
              <a:rPr lang="en-IE"/>
              <a:t> </a:t>
            </a:r>
            <a:endParaRPr/>
          </a:p>
        </p:txBody>
      </p:sp>
      <p:sp>
        <p:nvSpPr>
          <p:cNvPr id="102" name="Google Shape;10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134" name="Google Shape;13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11"/>
        <p:cNvGrpSpPr/>
        <p:nvPr/>
      </p:nvGrpSpPr>
      <p:grpSpPr>
        <a:xfrm>
          <a:off x="0" y="0"/>
          <a:ext cx="0" cy="0"/>
          <a:chOff x="0" y="0"/>
          <a:chExt cx="0" cy="0"/>
        </a:xfrm>
      </p:grpSpPr>
      <p:sp>
        <p:nvSpPr>
          <p:cNvPr id="12" name="Google Shape;12;p25"/>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b="0" i="0" u="none" strike="noStrike" cap="none">
              <a:solidFill>
                <a:schemeClr val="lt1"/>
              </a:solidFill>
              <a:latin typeface="Calibri"/>
              <a:ea typeface="Calibri"/>
              <a:cs typeface="Calibri"/>
              <a:sym typeface="Calibri"/>
            </a:endParaRPr>
          </a:p>
        </p:txBody>
      </p:sp>
      <p:sp>
        <p:nvSpPr>
          <p:cNvPr id="13" name="Google Shape;13;p25"/>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 name="Google Shape;14;p25"/>
          <p:cNvGrpSpPr/>
          <p:nvPr/>
        </p:nvGrpSpPr>
        <p:grpSpPr>
          <a:xfrm>
            <a:off x="309367" y="6493935"/>
            <a:ext cx="6399441" cy="923330"/>
            <a:chOff x="309367" y="6493935"/>
            <a:chExt cx="6399441" cy="923330"/>
          </a:xfrm>
        </p:grpSpPr>
        <p:sp>
          <p:nvSpPr>
            <p:cNvPr id="15" name="Google Shape;15;p25"/>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b="0" i="0" u="none" strike="noStrike" cap="none">
                <a:solidFill>
                  <a:schemeClr val="dk1"/>
                </a:solidFill>
                <a:latin typeface="Calibri"/>
                <a:ea typeface="Calibri"/>
                <a:cs typeface="Calibri"/>
                <a:sym typeface="Calibri"/>
              </a:endParaRPr>
            </a:p>
          </p:txBody>
        </p:sp>
        <p:pic>
          <p:nvPicPr>
            <p:cNvPr id="16" name="Google Shape;16;p25"/>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17" name="Google Shape;17;p25"/>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18" name="Google Shape;18;p25"/>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1"/>
        <p:cNvGrpSpPr/>
        <p:nvPr/>
      </p:nvGrpSpPr>
      <p:grpSpPr>
        <a:xfrm>
          <a:off x="0" y="0"/>
          <a:ext cx="0" cy="0"/>
          <a:chOff x="0" y="0"/>
          <a:chExt cx="0" cy="0"/>
        </a:xfrm>
      </p:grpSpPr>
      <p:sp>
        <p:nvSpPr>
          <p:cNvPr id="22" name="Google Shape;22;p26"/>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7"/>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7"/>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8"/>
        <p:cNvGrpSpPr/>
        <p:nvPr/>
      </p:nvGrpSpPr>
      <p:grpSpPr>
        <a:xfrm>
          <a:off x="0" y="0"/>
          <a:ext cx="0" cy="0"/>
          <a:chOff x="0" y="0"/>
          <a:chExt cx="0" cy="0"/>
        </a:xfrm>
      </p:grpSpPr>
      <p:sp>
        <p:nvSpPr>
          <p:cNvPr id="29" name="Google Shape;29;p28"/>
          <p:cNvSpPr txBox="1">
            <a:spLocks noGrp="1"/>
          </p:cNvSpPr>
          <p:nvPr>
            <p:ph type="body" idx="1"/>
          </p:nvPr>
        </p:nvSpPr>
        <p:spPr>
          <a:xfrm>
            <a:off x="500064"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0" name="Google Shape;30;p28"/>
          <p:cNvSpPr txBox="1">
            <a:spLocks noGrp="1"/>
          </p:cNvSpPr>
          <p:nvPr>
            <p:ph type="body" idx="2"/>
          </p:nvPr>
        </p:nvSpPr>
        <p:spPr>
          <a:xfrm>
            <a:off x="6789183"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1" name="Google Shape;31;p2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2"/>
        <p:cNvGrpSpPr/>
        <p:nvPr/>
      </p:nvGrpSpPr>
      <p:grpSpPr>
        <a:xfrm>
          <a:off x="0" y="0"/>
          <a:ext cx="0" cy="0"/>
          <a:chOff x="0" y="0"/>
          <a:chExt cx="0" cy="0"/>
        </a:xfrm>
      </p:grpSpPr>
      <p:sp>
        <p:nvSpPr>
          <p:cNvPr id="33" name="Google Shape;33;p29"/>
          <p:cNvSpPr txBox="1">
            <a:spLocks noGrp="1"/>
          </p:cNvSpPr>
          <p:nvPr>
            <p:ph type="body" idx="1"/>
          </p:nvPr>
        </p:nvSpPr>
        <p:spPr>
          <a:xfrm>
            <a:off x="500064"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4" name="Google Shape;34;p29"/>
          <p:cNvSpPr txBox="1">
            <a:spLocks noGrp="1"/>
          </p:cNvSpPr>
          <p:nvPr>
            <p:ph type="body" idx="2"/>
          </p:nvPr>
        </p:nvSpPr>
        <p:spPr>
          <a:xfrm>
            <a:off x="6789183"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29"/>
          <p:cNvSpPr txBox="1">
            <a:spLocks noGrp="1"/>
          </p:cNvSpPr>
          <p:nvPr>
            <p:ph type="body" idx="3"/>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6" name="Google Shape;36;p2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37"/>
        <p:cNvGrpSpPr/>
        <p:nvPr/>
      </p:nvGrpSpPr>
      <p:grpSpPr>
        <a:xfrm>
          <a:off x="0" y="0"/>
          <a:ext cx="0" cy="0"/>
          <a:chOff x="0" y="0"/>
          <a:chExt cx="0" cy="0"/>
        </a:xfrm>
      </p:grpSpPr>
      <p:sp>
        <p:nvSpPr>
          <p:cNvPr id="38" name="Google Shape;38;p24"/>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a:solidFill>
                <a:schemeClr val="lt1"/>
              </a:solidFill>
              <a:latin typeface="Calibri"/>
              <a:ea typeface="Calibri"/>
              <a:cs typeface="Calibri"/>
              <a:sym typeface="Calibri"/>
            </a:endParaRPr>
          </a:p>
        </p:txBody>
      </p:sp>
      <p:sp>
        <p:nvSpPr>
          <p:cNvPr id="39" name="Google Shape;39;p24"/>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0" name="Google Shape;40;p24"/>
          <p:cNvGrpSpPr/>
          <p:nvPr/>
        </p:nvGrpSpPr>
        <p:grpSpPr>
          <a:xfrm>
            <a:off x="309367" y="6493935"/>
            <a:ext cx="6399441" cy="923330"/>
            <a:chOff x="309367" y="6493935"/>
            <a:chExt cx="6399441" cy="923330"/>
          </a:xfrm>
        </p:grpSpPr>
        <p:sp>
          <p:nvSpPr>
            <p:cNvPr id="41" name="Google Shape;41;p24"/>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a:solidFill>
                  <a:schemeClr val="dk1"/>
                </a:solidFill>
                <a:latin typeface="Calibri"/>
                <a:ea typeface="Calibri"/>
                <a:cs typeface="Calibri"/>
                <a:sym typeface="Calibri"/>
              </a:endParaRPr>
            </a:p>
          </p:txBody>
        </p:sp>
        <p:pic>
          <p:nvPicPr>
            <p:cNvPr id="42" name="Google Shape;42;p24"/>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43" name="Google Shape;43;p24"/>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44" name="Google Shape;44;p24"/>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E46DD765-6773-D669-731C-4697E014F490}"/>
              </a:ext>
            </a:extLst>
          </p:cNvPr>
          <p:cNvSpPr>
            <a:spLocks noGrp="1"/>
          </p:cNvSpPr>
          <p:nvPr>
            <p:ph type="ftr" sz="quarter" idx="10"/>
          </p:nvPr>
        </p:nvSpPr>
        <p:spPr/>
        <p:txBody>
          <a:bodyPr/>
          <a:lstStyle>
            <a:lvl1pPr>
              <a:defRPr/>
            </a:lvl1pPr>
          </a:lstStyle>
          <a:p>
            <a:pPr>
              <a:defRPr/>
            </a:pPr>
            <a:endParaRPr/>
          </a:p>
        </p:txBody>
      </p:sp>
      <p:sp>
        <p:nvSpPr>
          <p:cNvPr id="3" name="Holder 5">
            <a:extLst>
              <a:ext uri="{FF2B5EF4-FFF2-40B4-BE49-F238E27FC236}">
                <a16:creationId xmlns:a16="http://schemas.microsoft.com/office/drawing/2014/main" id="{286AE220-73D2-2243-8507-EF217390597D}"/>
              </a:ext>
            </a:extLst>
          </p:cNvPr>
          <p:cNvSpPr>
            <a:spLocks noGrp="1"/>
          </p:cNvSpPr>
          <p:nvPr>
            <p:ph type="dt" sz="half" idx="11"/>
          </p:nvPr>
        </p:nvSpPr>
        <p:spPr/>
        <p:txBody>
          <a:bodyPr/>
          <a:lstStyle>
            <a:lvl1pPr>
              <a:defRPr/>
            </a:lvl1pPr>
          </a:lstStyle>
          <a:p>
            <a:pPr>
              <a:defRPr/>
            </a:pPr>
            <a:fld id="{D054ADA6-8CD4-4E61-83D5-C1DCD13049B0}" type="datetimeFigureOut">
              <a:rPr lang="en-US"/>
              <a:pPr>
                <a:defRPr/>
              </a:pPr>
              <a:t>9/2/2022</a:t>
            </a:fld>
            <a:endParaRPr lang="en-US"/>
          </a:p>
        </p:txBody>
      </p:sp>
      <p:sp>
        <p:nvSpPr>
          <p:cNvPr id="4" name="Holder 6">
            <a:extLst>
              <a:ext uri="{FF2B5EF4-FFF2-40B4-BE49-F238E27FC236}">
                <a16:creationId xmlns:a16="http://schemas.microsoft.com/office/drawing/2014/main" id="{0269503D-C94F-BB0C-5E81-7ACACFFDE290}"/>
              </a:ext>
            </a:extLst>
          </p:cNvPr>
          <p:cNvSpPr>
            <a:spLocks noGrp="1"/>
          </p:cNvSpPr>
          <p:nvPr>
            <p:ph type="sldNum" sz="quarter" idx="12"/>
          </p:nvPr>
        </p:nvSpPr>
        <p:spPr/>
        <p:txBody>
          <a:bodyPr/>
          <a:lstStyle>
            <a:lvl1pPr>
              <a:defRPr/>
            </a:lvl1pPr>
          </a:lstStyle>
          <a:p>
            <a:pPr>
              <a:defRPr/>
            </a:pPr>
            <a:fld id="{7AE1F299-5E52-4ACE-BB4D-AF75B8C8EB86}" type="slidenum">
              <a:rPr lang="en-US" altLang="en-US"/>
              <a:pPr>
                <a:defRPr/>
              </a:pPr>
              <a:t>‹#›</a:t>
            </a:fld>
            <a:endParaRPr lang="en-US" altLang="en-US"/>
          </a:p>
        </p:txBody>
      </p:sp>
    </p:spTree>
    <p:extLst>
      <p:ext uri="{BB962C8B-B14F-4D97-AF65-F5344CB8AC3E}">
        <p14:creationId xmlns:p14="http://schemas.microsoft.com/office/powerpoint/2010/main" val="39775683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H-8yrzd8yc"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thebalance.com/the-50-30-20-rule-of-thumb-453922" TargetMode="External"/><Relationship Id="rId3" Type="http://schemas.openxmlformats.org/officeDocument/2006/relationships/hyperlink" Target="https://www.youtube.com/watch?v=3Ew9453gvJ8" TargetMode="External"/><Relationship Id="rId7" Type="http://schemas.openxmlformats.org/officeDocument/2006/relationships/hyperlink" Target="https://www.struggletodaystrengthtomorrow.com/financial-buffer/"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dss.gov.au/sites/default/files/documents/09_2012/op41.pdf" TargetMode="External"/><Relationship Id="rId5" Type="http://schemas.openxmlformats.org/officeDocument/2006/relationships/hyperlink" Target="https://www.simplefp.co.uk/the-hierarchy-of-financial-needs/" TargetMode="External"/><Relationship Id="rId4" Type="http://schemas.openxmlformats.org/officeDocument/2006/relationships/hyperlink" Target="https://www.youtube.com/watch?v=QyuU4wFIz3o&amp;t=9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6OAqNtueu0U"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311150" y="2955925"/>
            <a:ext cx="7766050" cy="1060450"/>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2800"/>
              <a:buFont typeface="Open Sans"/>
              <a:buNone/>
            </a:pPr>
            <a:r>
              <a:rPr lang="el-GR">
                <a:latin typeface="Calibri" panose="020F0502020204030204" pitchFamily="34" charset="0"/>
                <a:cs typeface="Calibri" panose="020F0502020204030204" pitchFamily="34" charset="0"/>
              </a:rPr>
              <a:t>IO3: Εκπαίδευση Γονέων στον Οικονομικό Αλφαβητισμό </a:t>
            </a:r>
          </a:p>
        </p:txBody>
      </p:sp>
      <p:sp>
        <p:nvSpPr>
          <p:cNvPr id="51" name="Google Shape;51;p1"/>
          <p:cNvSpPr txBox="1"/>
          <p:nvPr/>
        </p:nvSpPr>
        <p:spPr>
          <a:xfrm>
            <a:off x="311150" y="4016374"/>
            <a:ext cx="6107071" cy="145452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accent2"/>
              </a:buClr>
              <a:buSzPts val="2400"/>
              <a:buFont typeface="Arial"/>
              <a:buNone/>
            </a:pPr>
            <a:r>
              <a:rPr lang="el-GR" sz="2800" b="1" i="0" u="none" strike="noStrike" cap="none" dirty="0">
                <a:solidFill>
                  <a:srgbClr val="097D74"/>
                </a:solidFill>
                <a:latin typeface="Calibri" panose="020F0502020204030204" pitchFamily="34" charset="0"/>
                <a:ea typeface="Open Sans"/>
                <a:cs typeface="Calibri" panose="020F0502020204030204" pitchFamily="34" charset="0"/>
                <a:sym typeface="Open Sans"/>
              </a:rPr>
              <a:t>Εκπαιδευτική Ενότητα 5: Διαχείριση των χρημάτων κατά τη διάρκεια κρίσιμων περιόδων της ζωής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a:spLocks noGrp="1"/>
          </p:cNvSpPr>
          <p:nvPr>
            <p:ph type="body" idx="1"/>
          </p:nvPr>
        </p:nvSpPr>
        <p:spPr>
          <a:xfrm>
            <a:off x="500063" y="2340243"/>
            <a:ext cx="12329999" cy="4773575"/>
          </a:xfrm>
          <a:prstGeom prst="rect">
            <a:avLst/>
          </a:prstGeom>
          <a:noFill/>
          <a:ln>
            <a:noFill/>
          </a:ln>
        </p:spPr>
        <p:txBody>
          <a:bodyPr spcFirstLastPara="1" wrap="square" lIns="72000" tIns="45700" rIns="72000" bIns="45700" anchor="t" anchorCtr="0">
            <a:noAutofit/>
          </a:bodyPr>
          <a:lstStyle/>
          <a:p>
            <a:pPr marL="342900" lvl="0" indent="-342900" algn="l" rtl="0">
              <a:lnSpc>
                <a:spcPct val="100000"/>
              </a:lnSpc>
              <a:spcBef>
                <a:spcPts val="0"/>
              </a:spcBef>
              <a:spcAft>
                <a:spcPts val="0"/>
              </a:spcAft>
              <a:buSzPts val="2100"/>
              <a:buFont typeface="Arial"/>
              <a:buChar char="•"/>
            </a:pPr>
            <a:r>
              <a:rPr lang="el-GR" sz="2400" dirty="0"/>
              <a:t>Κάθε άνθρωπος έχει διαφορετικές οικονομικές προτεραιότητες και στόχους. </a:t>
            </a:r>
          </a:p>
          <a:p>
            <a:pPr marL="342900" lvl="0" indent="-342900" algn="l" rtl="0">
              <a:lnSpc>
                <a:spcPct val="100000"/>
              </a:lnSpc>
              <a:spcBef>
                <a:spcPts val="600"/>
              </a:spcBef>
              <a:spcAft>
                <a:spcPts val="0"/>
              </a:spcAft>
              <a:buSzPts val="2100"/>
              <a:buFont typeface="Arial"/>
              <a:buChar char="•"/>
            </a:pPr>
            <a:r>
              <a:rPr lang="el-GR" sz="2400" dirty="0"/>
              <a:t>Κάποια άτομα μπορεί να μειώσουν τη σπατάλη τροφίμων για να εξοικονομήσουν χρήματα, ενώ άλλα μπορεί να φορέσουν ένα επιπλέον πουλόβερ το χειμώνα. </a:t>
            </a:r>
          </a:p>
          <a:p>
            <a:pPr marL="342900" lvl="0" indent="-342900" algn="l" rtl="0">
              <a:lnSpc>
                <a:spcPct val="100000"/>
              </a:lnSpc>
              <a:spcBef>
                <a:spcPts val="600"/>
              </a:spcBef>
              <a:spcAft>
                <a:spcPts val="0"/>
              </a:spcAft>
              <a:buSzPts val="2100"/>
              <a:buFont typeface="Arial"/>
              <a:buChar char="•"/>
            </a:pPr>
            <a:r>
              <a:rPr lang="el-GR" sz="2400" dirty="0"/>
              <a:t>Για να σας βοηθήσουμε να ορίσετε οικονομικές προτεραιότητες, σας συνιστούμε να ακολουθήσετε τα εξής 3 βήματα:</a:t>
            </a:r>
          </a:p>
          <a:p>
            <a:pPr marL="1092991" lvl="1" indent="-342900" rtl="0">
              <a:lnSpc>
                <a:spcPct val="100000"/>
              </a:lnSpc>
              <a:spcBef>
                <a:spcPts val="600"/>
              </a:spcBef>
              <a:spcAft>
                <a:spcPts val="0"/>
              </a:spcAft>
              <a:buSzPts val="2100"/>
              <a:buChar char="•"/>
            </a:pPr>
            <a:r>
              <a:rPr lang="el-GR" sz="2400" dirty="0"/>
              <a:t>Ρωτήστε τον εαυτό σας - Τι είναι σημαντικό για εσάς; </a:t>
            </a:r>
          </a:p>
          <a:p>
            <a:pPr marL="1092991" lvl="1" indent="-342900" rtl="0">
              <a:lnSpc>
                <a:spcPct val="100000"/>
              </a:lnSpc>
              <a:spcBef>
                <a:spcPts val="600"/>
              </a:spcBef>
              <a:spcAft>
                <a:spcPts val="0"/>
              </a:spcAft>
              <a:buSzPts val="2100"/>
              <a:buChar char="•"/>
            </a:pPr>
            <a:r>
              <a:rPr lang="el-GR" sz="2400" dirty="0"/>
              <a:t>Ορίστε ΕΞΥΠΝΟΥΣ στόχους που θα σας βοηθήσουν να επιτύχετε τους οικονομικούς σας στόχους. </a:t>
            </a:r>
          </a:p>
          <a:p>
            <a:pPr marL="1092991" lvl="1" indent="-342900" rtl="0">
              <a:lnSpc>
                <a:spcPct val="100000"/>
              </a:lnSpc>
              <a:spcBef>
                <a:spcPts val="600"/>
              </a:spcBef>
              <a:spcAft>
                <a:spcPts val="0"/>
              </a:spcAft>
              <a:buSzPts val="2100"/>
              <a:buChar char="•"/>
            </a:pPr>
            <a:r>
              <a:rPr lang="el-GR" sz="2400" dirty="0"/>
              <a:t>Επανεξετάστε τη λίστα σας μετά από μερικές εβδομάδες και δείτε αν έχετε επιτύχει τους στόχους σας. </a:t>
            </a:r>
          </a:p>
          <a:p>
            <a:pPr marL="1092991" lvl="1" indent="-203962" algn="l" rtl="0">
              <a:lnSpc>
                <a:spcPct val="100000"/>
              </a:lnSpc>
              <a:spcBef>
                <a:spcPts val="600"/>
              </a:spcBef>
              <a:spcAft>
                <a:spcPts val="0"/>
              </a:spcAft>
              <a:buSzPts val="2188"/>
              <a:buNone/>
            </a:pPr>
            <a:endParaRPr sz="2400" dirty="0">
              <a:highlight>
                <a:srgbClr val="FFFF00"/>
              </a:highlight>
            </a:endParaRPr>
          </a:p>
          <a:p>
            <a:pPr marL="750091" lvl="1" indent="0" algn="l" rtl="0">
              <a:lnSpc>
                <a:spcPct val="100000"/>
              </a:lnSpc>
              <a:spcBef>
                <a:spcPts val="600"/>
              </a:spcBef>
              <a:spcAft>
                <a:spcPts val="0"/>
              </a:spcAft>
              <a:buSzPts val="2188"/>
              <a:buNone/>
            </a:pPr>
            <a:endParaRPr dirty="0">
              <a:highlight>
                <a:srgbClr val="FFFF00"/>
              </a:highlight>
            </a:endParaRPr>
          </a:p>
        </p:txBody>
      </p:sp>
      <p:sp>
        <p:nvSpPr>
          <p:cNvPr id="137" name="Google Shape;137;p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Διαχείριση των χρημάτων κατά τη διάρκεια κρίσιμων περιόδων της ζωής</a:t>
            </a:r>
          </a:p>
        </p:txBody>
      </p:sp>
      <p:sp>
        <p:nvSpPr>
          <p:cNvPr id="138" name="Google Shape;138;p8"/>
          <p:cNvSpPr txBox="1">
            <a:spLocks noGrp="1"/>
          </p:cNvSpPr>
          <p:nvPr>
            <p:ph type="body" idx="2"/>
          </p:nvPr>
        </p:nvSpPr>
        <p:spPr>
          <a:xfrm>
            <a:off x="500064" y="1143444"/>
            <a:ext cx="12331541" cy="72000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Δραστηριότητα M5.4</a:t>
            </a:r>
          </a:p>
          <a:p>
            <a:pPr marL="0" lvl="0" indent="0" algn="just" rtl="0">
              <a:lnSpc>
                <a:spcPct val="90000"/>
              </a:lnSpc>
              <a:spcBef>
                <a:spcPts val="0"/>
              </a:spcBef>
              <a:spcAft>
                <a:spcPts val="0"/>
              </a:spcAft>
              <a:buClr>
                <a:schemeClr val="lt2"/>
              </a:buClr>
              <a:buSzPts val="2400"/>
              <a:buNone/>
            </a:pPr>
            <a:r>
              <a:rPr lang="el-GR" i="0"/>
              <a:t>Ποιες είναι οι οικονομικές σας προτεραιότητες;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a:spLocks noGrp="1"/>
          </p:cNvSpPr>
          <p:nvPr>
            <p:ph type="body" idx="1"/>
          </p:nvPr>
        </p:nvSpPr>
        <p:spPr>
          <a:xfrm>
            <a:off x="500063" y="1984375"/>
            <a:ext cx="12329999" cy="5129444"/>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88"/>
              <a:buNone/>
            </a:pPr>
            <a:endParaRPr/>
          </a:p>
          <a:p>
            <a:pPr marL="1092991" lvl="1" indent="-203962" algn="l" rtl="0">
              <a:lnSpc>
                <a:spcPct val="100000"/>
              </a:lnSpc>
              <a:spcBef>
                <a:spcPts val="600"/>
              </a:spcBef>
              <a:spcAft>
                <a:spcPts val="0"/>
              </a:spcAft>
              <a:buSzPts val="2188"/>
              <a:buNone/>
            </a:pPr>
            <a:endParaRPr>
              <a:highlight>
                <a:srgbClr val="FFFF00"/>
              </a:highlight>
            </a:endParaRPr>
          </a:p>
          <a:p>
            <a:pPr marL="750091" lvl="1" indent="0" algn="l" rtl="0">
              <a:lnSpc>
                <a:spcPct val="100000"/>
              </a:lnSpc>
              <a:spcBef>
                <a:spcPts val="600"/>
              </a:spcBef>
              <a:spcAft>
                <a:spcPts val="0"/>
              </a:spcAft>
              <a:buSzPts val="2188"/>
              <a:buNone/>
            </a:pPr>
            <a:endParaRPr>
              <a:highlight>
                <a:srgbClr val="FFFF00"/>
              </a:highlight>
            </a:endParaRPr>
          </a:p>
        </p:txBody>
      </p:sp>
      <p:sp>
        <p:nvSpPr>
          <p:cNvPr id="145" name="Google Shape;145;p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Διαχείριση των χρημάτων κατά τη διάρκεια κρίσιμων περιόδων της ζωής</a:t>
            </a:r>
          </a:p>
        </p:txBody>
      </p:sp>
      <p:sp>
        <p:nvSpPr>
          <p:cNvPr id="146" name="Google Shape;146;p9"/>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Οι ΕΞΥΠΝΟΙ στόχοι είναι ένα εργαλείο  </a:t>
            </a:r>
          </a:p>
        </p:txBody>
      </p:sp>
      <p:grpSp>
        <p:nvGrpSpPr>
          <p:cNvPr id="147" name="Google Shape;147;p9"/>
          <p:cNvGrpSpPr/>
          <p:nvPr/>
        </p:nvGrpSpPr>
        <p:grpSpPr>
          <a:xfrm>
            <a:off x="2905254" y="1984375"/>
            <a:ext cx="8145037" cy="4699760"/>
            <a:chOff x="2405191" y="0"/>
            <a:chExt cx="8145037" cy="4699760"/>
          </a:xfrm>
        </p:grpSpPr>
        <p:sp>
          <p:nvSpPr>
            <p:cNvPr id="148" name="Google Shape;148;p9"/>
            <p:cNvSpPr/>
            <p:nvPr/>
          </p:nvSpPr>
          <p:spPr>
            <a:xfrm>
              <a:off x="2405191" y="0"/>
              <a:ext cx="7519616" cy="4699760"/>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FCE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145873" y="3494741"/>
              <a:ext cx="172951" cy="172951"/>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232349" y="3581217"/>
              <a:ext cx="985069" cy="11185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txBox="1"/>
            <p:nvPr/>
          </p:nvSpPr>
          <p:spPr>
            <a:xfrm>
              <a:off x="3254090" y="3581217"/>
              <a:ext cx="1042840" cy="1118542"/>
            </a:xfrm>
            <a:prstGeom prst="rect">
              <a:avLst/>
            </a:prstGeom>
            <a:noFill/>
            <a:ln>
              <a:noFill/>
            </a:ln>
          </p:spPr>
          <p:txBody>
            <a:bodyPr spcFirstLastPara="1" wrap="square" lIns="91625"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l-GR" sz="2400" dirty="0">
                  <a:solidFill>
                    <a:schemeClr val="dk1"/>
                  </a:solidFill>
                  <a:latin typeface="Calibri"/>
                  <a:ea typeface="Calibri"/>
                  <a:cs typeface="Calibri"/>
                  <a:sym typeface="Calibri"/>
                </a:rPr>
                <a:t>Συγκεκριμένοι </a:t>
              </a:r>
            </a:p>
            <a:p>
              <a:pPr marL="114300" marR="0" lvl="1" indent="-114300" algn="l" rtl="0">
                <a:lnSpc>
                  <a:spcPct val="90000"/>
                </a:lnSpc>
                <a:spcBef>
                  <a:spcPts val="630"/>
                </a:spcBef>
                <a:spcAft>
                  <a:spcPts val="0"/>
                </a:spcAft>
                <a:buClr>
                  <a:schemeClr val="dk1"/>
                </a:buClr>
                <a:buSzPts val="1400"/>
                <a:buFont typeface="Calibri"/>
                <a:buChar char="•"/>
              </a:pPr>
              <a:r>
                <a:rPr lang="el-GR" sz="1800" b="0" i="0" u="none" strike="noStrike" cap="none" dirty="0">
                  <a:solidFill>
                    <a:schemeClr val="dk1"/>
                  </a:solidFill>
                  <a:latin typeface="Calibri"/>
                  <a:ea typeface="Calibri"/>
                  <a:cs typeface="Calibri"/>
                  <a:sym typeface="Calibri"/>
                </a:rPr>
                <a:t>Ποιος; </a:t>
              </a:r>
            </a:p>
            <a:p>
              <a:pPr marL="114300" marR="0" lvl="1" indent="-114300" algn="l" rtl="0">
                <a:lnSpc>
                  <a:spcPct val="90000"/>
                </a:lnSpc>
                <a:spcBef>
                  <a:spcPts val="210"/>
                </a:spcBef>
                <a:spcAft>
                  <a:spcPts val="0"/>
                </a:spcAft>
                <a:buClr>
                  <a:schemeClr val="dk1"/>
                </a:buClr>
                <a:buSzPts val="1400"/>
                <a:buFont typeface="Calibri"/>
                <a:buChar char="•"/>
              </a:pPr>
              <a:r>
                <a:rPr lang="el-GR" sz="1800" b="0" i="0" u="none" strike="noStrike" cap="none" dirty="0">
                  <a:solidFill>
                    <a:schemeClr val="dk1"/>
                  </a:solidFill>
                  <a:latin typeface="Calibri"/>
                  <a:ea typeface="Calibri"/>
                  <a:cs typeface="Calibri"/>
                  <a:sym typeface="Calibri"/>
                </a:rPr>
                <a:t>Τι;  </a:t>
              </a:r>
            </a:p>
          </p:txBody>
        </p:sp>
        <p:sp>
          <p:nvSpPr>
            <p:cNvPr id="152" name="Google Shape;152;p9"/>
            <p:cNvSpPr/>
            <p:nvPr/>
          </p:nvSpPr>
          <p:spPr>
            <a:xfrm>
              <a:off x="4082065" y="2595207"/>
              <a:ext cx="270706" cy="270706"/>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4217418" y="2730560"/>
              <a:ext cx="1248256" cy="19691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txBox="1"/>
            <p:nvPr/>
          </p:nvSpPr>
          <p:spPr>
            <a:xfrm>
              <a:off x="4137906" y="2730560"/>
              <a:ext cx="1676874" cy="1969199"/>
            </a:xfrm>
            <a:prstGeom prst="rect">
              <a:avLst/>
            </a:prstGeom>
            <a:noFill/>
            <a:ln>
              <a:noFill/>
            </a:ln>
          </p:spPr>
          <p:txBody>
            <a:bodyPr spcFirstLastPara="1" wrap="square" lIns="143425"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l-GR" sz="2400">
                  <a:solidFill>
                    <a:schemeClr val="dk1"/>
                  </a:solidFill>
                  <a:latin typeface="Calibri"/>
                  <a:ea typeface="Calibri"/>
                  <a:cs typeface="Calibri"/>
                  <a:sym typeface="Calibri"/>
                </a:rPr>
                <a:t>Μετρήσιμοι </a:t>
              </a:r>
            </a:p>
            <a:p>
              <a:pPr marL="114300" marR="0" lvl="1" indent="-114300" algn="l" rtl="0">
                <a:lnSpc>
                  <a:spcPct val="90000"/>
                </a:lnSpc>
                <a:spcBef>
                  <a:spcPts val="630"/>
                </a:spcBef>
                <a:spcAft>
                  <a:spcPts val="0"/>
                </a:spcAft>
                <a:buClr>
                  <a:schemeClr val="dk1"/>
                </a:buClr>
                <a:buSzPts val="1400"/>
                <a:buFont typeface="Calibri"/>
                <a:buChar char="•"/>
              </a:pPr>
              <a:r>
                <a:rPr lang="el-GR" sz="1800" b="0" i="0" u="none" strike="noStrike" cap="none">
                  <a:solidFill>
                    <a:schemeClr val="dk1"/>
                  </a:solidFill>
                  <a:latin typeface="Calibri"/>
                  <a:ea typeface="Calibri"/>
                  <a:cs typeface="Calibri"/>
                  <a:sym typeface="Calibri"/>
                </a:rPr>
                <a:t>Πόσο; </a:t>
              </a:r>
            </a:p>
            <a:p>
              <a:pPr marL="114300" marR="0" lvl="1" indent="-114300" algn="l" rtl="0">
                <a:lnSpc>
                  <a:spcPct val="90000"/>
                </a:lnSpc>
                <a:spcBef>
                  <a:spcPts val="210"/>
                </a:spcBef>
                <a:spcAft>
                  <a:spcPts val="0"/>
                </a:spcAft>
                <a:buClr>
                  <a:schemeClr val="dk1"/>
                </a:buClr>
                <a:buSzPts val="1400"/>
                <a:buFont typeface="Calibri"/>
                <a:buChar char="•"/>
              </a:pPr>
              <a:r>
                <a:rPr lang="el-GR" sz="1800" b="0" i="0" u="none" strike="noStrike" cap="none">
                  <a:solidFill>
                    <a:schemeClr val="dk1"/>
                  </a:solidFill>
                  <a:latin typeface="Calibri"/>
                  <a:ea typeface="Calibri"/>
                  <a:cs typeface="Calibri"/>
                  <a:sym typeface="Calibri"/>
                </a:rPr>
                <a:t>Πόσο συχνά;  </a:t>
              </a:r>
            </a:p>
          </p:txBody>
        </p:sp>
        <p:sp>
          <p:nvSpPr>
            <p:cNvPr id="155" name="Google Shape;155;p9"/>
            <p:cNvSpPr/>
            <p:nvPr/>
          </p:nvSpPr>
          <p:spPr>
            <a:xfrm>
              <a:off x="5285204" y="1878024"/>
              <a:ext cx="360941" cy="360941"/>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5465675" y="2058494"/>
              <a:ext cx="1451285" cy="26412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txBox="1"/>
            <p:nvPr/>
          </p:nvSpPr>
          <p:spPr>
            <a:xfrm>
              <a:off x="5565065" y="1978982"/>
              <a:ext cx="1503922" cy="2641265"/>
            </a:xfrm>
            <a:prstGeom prst="rect">
              <a:avLst/>
            </a:prstGeom>
            <a:noFill/>
            <a:ln>
              <a:noFill/>
            </a:ln>
          </p:spPr>
          <p:txBody>
            <a:bodyPr spcFirstLastPara="1" wrap="square" lIns="191250"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l-GR" sz="2400">
                  <a:solidFill>
                    <a:schemeClr val="dk1"/>
                  </a:solidFill>
                  <a:latin typeface="Calibri"/>
                  <a:ea typeface="Calibri"/>
                  <a:cs typeface="Calibri"/>
                  <a:sym typeface="Calibri"/>
                </a:rPr>
                <a:t>Εφικτοί</a:t>
              </a:r>
            </a:p>
            <a:p>
              <a:pPr marL="114300" marR="0" lvl="1" indent="-114300" algn="l" rtl="0">
                <a:lnSpc>
                  <a:spcPct val="90000"/>
                </a:lnSpc>
                <a:spcBef>
                  <a:spcPts val="630"/>
                </a:spcBef>
                <a:spcAft>
                  <a:spcPts val="0"/>
                </a:spcAft>
                <a:buClr>
                  <a:schemeClr val="dk1"/>
                </a:buClr>
                <a:buSzPts val="1400"/>
                <a:buFont typeface="Calibri"/>
                <a:buChar char="•"/>
              </a:pPr>
              <a:r>
                <a:rPr lang="el-GR" sz="1800" b="0" i="0" u="none" strike="noStrike" cap="none">
                  <a:solidFill>
                    <a:schemeClr val="dk1"/>
                  </a:solidFill>
                  <a:latin typeface="Calibri"/>
                  <a:ea typeface="Calibri"/>
                  <a:cs typeface="Calibri"/>
                  <a:sym typeface="Calibri"/>
                </a:rPr>
                <a:t>Θέστε στόχους που είναι εφικτοί  </a:t>
              </a:r>
            </a:p>
          </p:txBody>
        </p:sp>
        <p:sp>
          <p:nvSpPr>
            <p:cNvPr id="158" name="Google Shape;158;p9"/>
            <p:cNvSpPr/>
            <p:nvPr/>
          </p:nvSpPr>
          <p:spPr>
            <a:xfrm>
              <a:off x="6683853" y="1317812"/>
              <a:ext cx="466216" cy="466216"/>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6916961" y="1550920"/>
              <a:ext cx="1503923" cy="31488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txBox="1"/>
            <p:nvPr/>
          </p:nvSpPr>
          <p:spPr>
            <a:xfrm>
              <a:off x="6916961" y="1550920"/>
              <a:ext cx="1655949" cy="3148839"/>
            </a:xfrm>
            <a:prstGeom prst="rect">
              <a:avLst/>
            </a:prstGeom>
            <a:noFill/>
            <a:ln>
              <a:noFill/>
            </a:ln>
          </p:spPr>
          <p:txBody>
            <a:bodyPr spcFirstLastPara="1" wrap="square" lIns="247025"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l-GR" sz="2400">
                  <a:solidFill>
                    <a:schemeClr val="dk1"/>
                  </a:solidFill>
                  <a:latin typeface="Calibri"/>
                  <a:ea typeface="Calibri"/>
                  <a:cs typeface="Calibri"/>
                  <a:sym typeface="Calibri"/>
                </a:rPr>
                <a:t>Σχετικοί</a:t>
              </a:r>
            </a:p>
            <a:p>
              <a:pPr marL="114300" marR="0" lvl="1" indent="-114300" algn="l" rtl="0">
                <a:lnSpc>
                  <a:spcPct val="90000"/>
                </a:lnSpc>
                <a:spcBef>
                  <a:spcPts val="630"/>
                </a:spcBef>
                <a:spcAft>
                  <a:spcPts val="0"/>
                </a:spcAft>
                <a:buClr>
                  <a:schemeClr val="dk1"/>
                </a:buClr>
                <a:buSzPts val="1400"/>
                <a:buFont typeface="Calibri"/>
                <a:buChar char="•"/>
              </a:pPr>
              <a:r>
                <a:rPr lang="el-GR" sz="1800" b="0" i="0" u="none" strike="noStrike" cap="none">
                  <a:solidFill>
                    <a:schemeClr val="dk1"/>
                  </a:solidFill>
                  <a:latin typeface="Calibri"/>
                  <a:ea typeface="Calibri"/>
                  <a:cs typeface="Calibri"/>
                  <a:sym typeface="Calibri"/>
                </a:rPr>
                <a:t>Είναι αυτοί οι στόχοι σημαντικοί σε σχέση με τους άλλους στόχους σας; </a:t>
              </a:r>
            </a:p>
          </p:txBody>
        </p:sp>
        <p:sp>
          <p:nvSpPr>
            <p:cNvPr id="161" name="Google Shape;161;p9"/>
            <p:cNvSpPr/>
            <p:nvPr/>
          </p:nvSpPr>
          <p:spPr>
            <a:xfrm>
              <a:off x="8123859" y="943711"/>
              <a:ext cx="594049" cy="594049"/>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8420884" y="1240736"/>
              <a:ext cx="1503923" cy="34590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txBox="1"/>
            <p:nvPr/>
          </p:nvSpPr>
          <p:spPr>
            <a:xfrm>
              <a:off x="8420883" y="1240736"/>
              <a:ext cx="2129345" cy="3459023"/>
            </a:xfrm>
            <a:prstGeom prst="rect">
              <a:avLst/>
            </a:prstGeom>
            <a:noFill/>
            <a:ln>
              <a:noFill/>
            </a:ln>
          </p:spPr>
          <p:txBody>
            <a:bodyPr spcFirstLastPara="1" wrap="square" lIns="314775"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l-GR" sz="2400" dirty="0">
                  <a:solidFill>
                    <a:schemeClr val="dk1"/>
                  </a:solidFill>
                  <a:latin typeface="Calibri"/>
                  <a:ea typeface="Calibri"/>
                  <a:cs typeface="Calibri"/>
                  <a:sym typeface="Calibri"/>
                </a:rPr>
                <a:t>Δεσμευμένοι χρονικά</a:t>
              </a:r>
            </a:p>
            <a:p>
              <a:pPr marL="114300" marR="0" lvl="1" indent="-114300" algn="l" rtl="0">
                <a:lnSpc>
                  <a:spcPct val="90000"/>
                </a:lnSpc>
                <a:spcBef>
                  <a:spcPts val="630"/>
                </a:spcBef>
                <a:spcAft>
                  <a:spcPts val="0"/>
                </a:spcAft>
                <a:buClr>
                  <a:schemeClr val="dk1"/>
                </a:buClr>
                <a:buSzPts val="1400"/>
                <a:buFont typeface="Calibri"/>
                <a:buChar char="•"/>
              </a:pPr>
              <a:r>
                <a:rPr lang="el-GR" sz="1800" b="0" i="0" u="none" strike="noStrike" cap="none" dirty="0">
                  <a:solidFill>
                    <a:schemeClr val="dk1"/>
                  </a:solidFill>
                  <a:latin typeface="Calibri"/>
                  <a:ea typeface="Calibri"/>
                  <a:cs typeface="Calibri"/>
                  <a:sym typeface="Calibri"/>
                </a:rPr>
                <a:t>Ποιο είναι το χρονοδιάγραμμά σας;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13"/>
          <p:cNvSpPr txBox="1">
            <a:spLocks noGrp="1"/>
          </p:cNvSpPr>
          <p:nvPr>
            <p:ph type="title"/>
          </p:nvPr>
        </p:nvSpPr>
        <p:spPr>
          <a:xfrm>
            <a:off x="500063" y="391881"/>
            <a:ext cx="8472723" cy="720000"/>
          </a:xfrm>
          <a:prstGeom prst="rect">
            <a:avLst/>
          </a:prstGeom>
          <a:noFill/>
          <a:ln>
            <a:noFill/>
          </a:ln>
        </p:spPr>
        <p:txBody>
          <a:bodyPr spcFirstLastPara="1" wrap="square" lIns="72000" tIns="45700" rIns="72000" bIns="45700" anchor="ctr" anchorCtr="0">
            <a:normAutofit fontScale="90000"/>
          </a:bodyPr>
          <a:lstStyle/>
          <a:p>
            <a:pPr marL="0" lvl="0" indent="0" rtl="0">
              <a:lnSpc>
                <a:spcPct val="90000"/>
              </a:lnSpc>
              <a:spcBef>
                <a:spcPts val="0"/>
              </a:spcBef>
              <a:spcAft>
                <a:spcPts val="0"/>
              </a:spcAft>
              <a:buClr>
                <a:schemeClr val="accent2"/>
              </a:buClr>
              <a:buSzPts val="2800"/>
              <a:buFont typeface="Calibri"/>
              <a:buNone/>
            </a:pPr>
            <a:r>
              <a:rPr lang="el-GR"/>
              <a:t>Διαχείριση των χρημάτων κατά τη διάρκεια κρίσιμων περιόδων της ζωής </a:t>
            </a:r>
          </a:p>
        </p:txBody>
      </p:sp>
      <p:sp>
        <p:nvSpPr>
          <p:cNvPr id="3" name="Text Placeholder 2">
            <a:extLst>
              <a:ext uri="{FF2B5EF4-FFF2-40B4-BE49-F238E27FC236}">
                <a16:creationId xmlns:a16="http://schemas.microsoft.com/office/drawing/2014/main" id="{49881960-033C-8481-169D-8AC4D7416CE0}"/>
              </a:ext>
            </a:extLst>
          </p:cNvPr>
          <p:cNvSpPr>
            <a:spLocks noGrp="1"/>
          </p:cNvSpPr>
          <p:nvPr>
            <p:ph type="body" idx="2"/>
          </p:nvPr>
        </p:nvSpPr>
        <p:spPr>
          <a:xfrm>
            <a:off x="866274" y="2312534"/>
            <a:ext cx="5358063" cy="2880632"/>
          </a:xfrm>
        </p:spPr>
        <p:txBody>
          <a:bodyPr/>
          <a:lstStyle/>
          <a:p>
            <a:pPr algn="l"/>
            <a:r>
              <a:rPr lang="el-GR" sz="4000" i="0"/>
              <a:t>Διάλειμμα για Τσάι και Καφέ</a:t>
            </a:r>
          </a:p>
        </p:txBody>
      </p:sp>
      <p:pic>
        <p:nvPicPr>
          <p:cNvPr id="10" name="Google Shape;321;p34" descr="Drink, Coffee, Tea, Beverage, Hot Drink, Hot Beverage">
            <a:extLst>
              <a:ext uri="{FF2B5EF4-FFF2-40B4-BE49-F238E27FC236}">
                <a16:creationId xmlns:a16="http://schemas.microsoft.com/office/drawing/2014/main" id="{B9CA1DBE-840B-4F6A-82E6-98BF3D454042}"/>
              </a:ext>
            </a:extLst>
          </p:cNvPr>
          <p:cNvPicPr preferRelativeResize="0"/>
          <p:nvPr/>
        </p:nvPicPr>
        <p:blipFill rotWithShape="1">
          <a:blip r:embed="rId3">
            <a:alphaModFix/>
          </a:blip>
          <a:srcRect/>
          <a:stretch/>
        </p:blipFill>
        <p:spPr>
          <a:xfrm>
            <a:off x="6667500" y="2583543"/>
            <a:ext cx="5358063" cy="36094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Διαχείριση των χρημάτων κατά τη διάρκεια κρίσιμων περιόδων της ζωής</a:t>
            </a:r>
          </a:p>
        </p:txBody>
      </p:sp>
      <p:sp>
        <p:nvSpPr>
          <p:cNvPr id="171" name="Google Shape;171;p10"/>
          <p:cNvSpPr txBox="1">
            <a:spLocks noGrp="1"/>
          </p:cNvSpPr>
          <p:nvPr>
            <p:ph type="body" idx="2"/>
          </p:nvPr>
        </p:nvSpPr>
        <p:spPr>
          <a:xfrm>
            <a:off x="500959" y="1117202"/>
            <a:ext cx="12331541" cy="1193431"/>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l-GR" i="0">
                <a:solidFill>
                  <a:schemeClr val="bg1"/>
                </a:solidFill>
              </a:rPr>
              <a:t>Δραστηριότητα M5.5</a:t>
            </a:r>
          </a:p>
          <a:p>
            <a:pPr marL="0" lvl="0" indent="0" algn="just" rtl="0">
              <a:lnSpc>
                <a:spcPct val="90000"/>
              </a:lnSpc>
              <a:spcBef>
                <a:spcPts val="0"/>
              </a:spcBef>
              <a:spcAft>
                <a:spcPts val="0"/>
              </a:spcAft>
              <a:buClr>
                <a:schemeClr val="lt2"/>
              </a:buClr>
              <a:buSzPts val="2400"/>
              <a:buNone/>
            </a:pPr>
            <a:r>
              <a:rPr lang="el-GR" i="0"/>
              <a:t>Προσωπικός προϋπολογισμός επιβίωσης             </a:t>
            </a:r>
            <a:r>
              <a:rPr lang="el-GR" i="0" u="sng"/>
              <a:t>Η σημασία του προϋπολογισμού - βίντεο</a:t>
            </a:r>
          </a:p>
        </p:txBody>
      </p:sp>
      <p:sp>
        <p:nvSpPr>
          <p:cNvPr id="7" name="TextBox 6">
            <a:extLst>
              <a:ext uri="{FF2B5EF4-FFF2-40B4-BE49-F238E27FC236}">
                <a16:creationId xmlns:a16="http://schemas.microsoft.com/office/drawing/2014/main" id="{D9408F07-CC8A-6322-2FA1-6ABA881DDD57}"/>
              </a:ext>
            </a:extLst>
          </p:cNvPr>
          <p:cNvSpPr txBox="1"/>
          <p:nvPr/>
        </p:nvSpPr>
        <p:spPr>
          <a:xfrm>
            <a:off x="3333749" y="3598962"/>
            <a:ext cx="6824041" cy="2154436"/>
          </a:xfrm>
          <a:prstGeom prst="rect">
            <a:avLst/>
          </a:prstGeom>
          <a:noFill/>
        </p:spPr>
        <p:txBody>
          <a:bodyPr wrap="square">
            <a:spAutoFit/>
          </a:bodyPr>
          <a:lstStyle/>
          <a:p>
            <a:r>
              <a:rPr lang="el-GR" sz="2400" dirty="0">
                <a:hlinkClick r:id="rId3"/>
              </a:rPr>
              <a:t>https://www.youtube.com/watch?v=dH-8yrzd8yc</a:t>
            </a:r>
          </a:p>
          <a:p>
            <a:endParaRPr lang="en-GB" sz="2400" dirty="0"/>
          </a:p>
          <a:p>
            <a:r>
              <a:rPr lang="el-GR" sz="2400" dirty="0">
                <a:latin typeface="Calibri" panose="020F0502020204030204" pitchFamily="34" charset="0"/>
                <a:cs typeface="Calibri" panose="020F0502020204030204" pitchFamily="34" charset="0"/>
              </a:rPr>
              <a:t>Παρακολουθήστε το βίντεο και εντοπίστε και μοιραστείτε 3 πράγματα που βρήκατε ενδιαφέροντα σε αυτό.</a:t>
            </a:r>
          </a:p>
          <a:p>
            <a:endParaRPr lang="en-GB" dirty="0"/>
          </a:p>
        </p:txBody>
      </p:sp>
      <p:sp>
        <p:nvSpPr>
          <p:cNvPr id="5" name="Text Placeholder 4">
            <a:extLst>
              <a:ext uri="{FF2B5EF4-FFF2-40B4-BE49-F238E27FC236}">
                <a16:creationId xmlns:a16="http://schemas.microsoft.com/office/drawing/2014/main" id="{187E2307-118D-9C97-D3E2-C083C5D0EF24}"/>
              </a:ext>
            </a:extLst>
          </p:cNvPr>
          <p:cNvSpPr>
            <a:spLocks noGrp="1"/>
          </p:cNvSpPr>
          <p:nvPr>
            <p:ph type="body" idx="1"/>
          </p:nvPr>
        </p:nvSpPr>
        <p:spPr>
          <a:xfrm>
            <a:off x="660400" y="2884178"/>
            <a:ext cx="11900568" cy="3360968"/>
          </a:xfrm>
        </p:spPr>
        <p:txBody>
          <a:bodyPr/>
          <a:lstStyle/>
          <a:p>
            <a:r>
              <a:rPr lang="el-GR"/>
              <a:t>Βίντεο:</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body" idx="1"/>
          </p:nvPr>
        </p:nvSpPr>
        <p:spPr>
          <a:xfrm>
            <a:off x="499169" y="2510724"/>
            <a:ext cx="12332297" cy="4994975"/>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00"/>
              <a:buNone/>
            </a:pPr>
            <a:r>
              <a:rPr lang="el-GR" sz="2000" dirty="0"/>
              <a:t>Ο </a:t>
            </a:r>
            <a:r>
              <a:rPr lang="el-GR" sz="2000" dirty="0" err="1"/>
              <a:t>Paul</a:t>
            </a:r>
            <a:r>
              <a:rPr lang="el-GR" sz="2000" dirty="0"/>
              <a:t> δουλεύει ως νοσοκόμος σε ένα τοπικό νοσοκομείο. </a:t>
            </a:r>
            <a:r>
              <a:rPr lang="el-GR" sz="2000" b="1" u="sng" dirty="0"/>
              <a:t>Πληρώνεται μηνιαία</a:t>
            </a:r>
            <a:r>
              <a:rPr lang="el-GR" sz="2000" dirty="0"/>
              <a:t> και βγάζει 1100 ευρώ τον μήνα σε αμοιβές και παροχές.  Η οικογένεια του </a:t>
            </a:r>
            <a:r>
              <a:rPr lang="el-GR" sz="2000" dirty="0" err="1"/>
              <a:t>Paul</a:t>
            </a:r>
            <a:r>
              <a:rPr lang="el-GR" sz="2000" dirty="0"/>
              <a:t> πληρώνει τους παρακάτω λογαριασμούς:</a:t>
            </a:r>
          </a:p>
          <a:p>
            <a:pPr marL="342900" lvl="0" indent="-342900" algn="just" rtl="0">
              <a:lnSpc>
                <a:spcPct val="100000"/>
              </a:lnSpc>
              <a:spcBef>
                <a:spcPts val="600"/>
              </a:spcBef>
              <a:spcAft>
                <a:spcPts val="0"/>
              </a:spcAft>
              <a:buSzPts val="2100"/>
              <a:buFont typeface="Arial"/>
              <a:buChar char="•"/>
            </a:pPr>
            <a:r>
              <a:rPr lang="el-GR" sz="2000" dirty="0"/>
              <a:t>Συνδρομητική τηλεόραση = 10 ευρώ το μήνα. </a:t>
            </a:r>
          </a:p>
          <a:p>
            <a:pPr marL="342900" lvl="0" indent="-342900" algn="just" rtl="0">
              <a:lnSpc>
                <a:spcPct val="100000"/>
              </a:lnSpc>
              <a:spcBef>
                <a:spcPts val="600"/>
              </a:spcBef>
              <a:spcAft>
                <a:spcPts val="0"/>
              </a:spcAft>
              <a:buSzPts val="2100"/>
              <a:buFont typeface="Arial"/>
              <a:buChar char="•"/>
            </a:pPr>
            <a:r>
              <a:rPr lang="el-GR" sz="2000" dirty="0"/>
              <a:t>Ενοίκιο = 450 ευρώ το μήνα. </a:t>
            </a:r>
          </a:p>
          <a:p>
            <a:pPr marL="342900" lvl="0" indent="-342900" algn="just" rtl="0">
              <a:lnSpc>
                <a:spcPct val="100000"/>
              </a:lnSpc>
              <a:spcBef>
                <a:spcPts val="600"/>
              </a:spcBef>
              <a:spcAft>
                <a:spcPts val="0"/>
              </a:spcAft>
              <a:buSzPts val="2100"/>
              <a:buFont typeface="Arial"/>
              <a:buChar char="•"/>
            </a:pPr>
            <a:r>
              <a:rPr lang="el-GR" sz="2000" dirty="0"/>
              <a:t>Ρεύμα = 100 ευρώ το μήνα. </a:t>
            </a:r>
          </a:p>
          <a:p>
            <a:pPr marL="342900" lvl="0" indent="-342900" algn="just" rtl="0">
              <a:lnSpc>
                <a:spcPct val="100000"/>
              </a:lnSpc>
              <a:spcBef>
                <a:spcPts val="600"/>
              </a:spcBef>
              <a:spcAft>
                <a:spcPts val="0"/>
              </a:spcAft>
              <a:buSzPts val="2100"/>
              <a:buFont typeface="Arial"/>
              <a:buChar char="•"/>
            </a:pPr>
            <a:r>
              <a:rPr lang="el-GR" sz="2000" dirty="0"/>
              <a:t>Αυτοκίνητο (συμπεριλαμβανομένου του δανείου αυτοκινήτου και των καυσίμων) = 100 ευρώ το μήνα. </a:t>
            </a:r>
          </a:p>
          <a:p>
            <a:pPr marL="342900" lvl="0" indent="-342900" algn="just" rtl="0">
              <a:lnSpc>
                <a:spcPct val="100000"/>
              </a:lnSpc>
              <a:spcBef>
                <a:spcPts val="600"/>
              </a:spcBef>
              <a:spcAft>
                <a:spcPts val="0"/>
              </a:spcAft>
              <a:buSzPts val="2100"/>
              <a:buFont typeface="Arial"/>
              <a:buChar char="•"/>
            </a:pPr>
            <a:r>
              <a:rPr lang="el-GR" sz="2000" dirty="0"/>
              <a:t>Λογαριασμός τηλεφώνου = 50 ευρώ το μήνα. </a:t>
            </a:r>
          </a:p>
          <a:p>
            <a:pPr marL="342900" lvl="0" indent="-342900" algn="just" rtl="0">
              <a:lnSpc>
                <a:spcPct val="100000"/>
              </a:lnSpc>
              <a:spcBef>
                <a:spcPts val="600"/>
              </a:spcBef>
              <a:spcAft>
                <a:spcPts val="0"/>
              </a:spcAft>
              <a:buSzPts val="2100"/>
              <a:buFont typeface="Arial"/>
              <a:buChar char="•"/>
            </a:pPr>
            <a:r>
              <a:rPr lang="el-GR" sz="2000" dirty="0"/>
              <a:t>Internet = 20 ευρώ το μήνα. </a:t>
            </a:r>
          </a:p>
          <a:p>
            <a:pPr marL="342900" lvl="0" indent="-342900" algn="just" rtl="0">
              <a:lnSpc>
                <a:spcPct val="100000"/>
              </a:lnSpc>
              <a:spcBef>
                <a:spcPts val="600"/>
              </a:spcBef>
              <a:spcAft>
                <a:spcPts val="0"/>
              </a:spcAft>
              <a:buSzPts val="2100"/>
              <a:buFont typeface="Arial"/>
              <a:buChar char="•"/>
            </a:pPr>
            <a:r>
              <a:rPr lang="el-GR" sz="2000" dirty="0" err="1"/>
              <a:t>Αποταμιέυσεις</a:t>
            </a:r>
            <a:r>
              <a:rPr lang="el-GR" sz="2000" dirty="0"/>
              <a:t> = 15 ευρώ το μήνα. </a:t>
            </a:r>
          </a:p>
          <a:p>
            <a:pPr marL="0" lvl="0" indent="0" algn="ctr" rtl="0">
              <a:lnSpc>
                <a:spcPct val="100000"/>
              </a:lnSpc>
              <a:spcBef>
                <a:spcPts val="600"/>
              </a:spcBef>
              <a:spcAft>
                <a:spcPts val="0"/>
              </a:spcAft>
              <a:buClr>
                <a:schemeClr val="accent4"/>
              </a:buClr>
              <a:buSzPts val="2100"/>
              <a:buNone/>
            </a:pPr>
            <a:r>
              <a:rPr lang="el-GR" sz="2000" dirty="0">
                <a:solidFill>
                  <a:schemeClr val="accent3"/>
                </a:solidFill>
              </a:rPr>
              <a:t>Ο </a:t>
            </a:r>
            <a:r>
              <a:rPr lang="el-GR" sz="2000" dirty="0" err="1">
                <a:solidFill>
                  <a:schemeClr val="accent3"/>
                </a:solidFill>
              </a:rPr>
              <a:t>Paul</a:t>
            </a:r>
            <a:r>
              <a:rPr lang="el-GR" sz="2000" dirty="0">
                <a:solidFill>
                  <a:schemeClr val="accent3"/>
                </a:solidFill>
              </a:rPr>
              <a:t> χρησιμοποιεί τα χρήματα που το μένουν για να αγοράσει τρόφιμα και ρουχισμό. Δημιουργήστε ένα </a:t>
            </a:r>
            <a:r>
              <a:rPr lang="el-GR" sz="2000" b="1" u="sng" dirty="0">
                <a:solidFill>
                  <a:schemeClr val="accent3"/>
                </a:solidFill>
              </a:rPr>
              <a:t>εβδομαδιαίο</a:t>
            </a:r>
            <a:r>
              <a:rPr lang="el-GR" sz="2000" dirty="0">
                <a:solidFill>
                  <a:schemeClr val="accent3"/>
                </a:solidFill>
              </a:rPr>
              <a:t> προϋπολογισμό για την οικογένειά του και προσδιορίστε το διαθέσιμο εισόδημα που του απομένει.  Ποιες θα ήταν οι πιθανές προτεραιότητες της οικογένειάς του;</a:t>
            </a:r>
          </a:p>
        </p:txBody>
      </p:sp>
      <p:sp>
        <p:nvSpPr>
          <p:cNvPr id="178" name="Google Shape;178;p11"/>
          <p:cNvSpPr txBox="1">
            <a:spLocks noGrp="1"/>
          </p:cNvSpPr>
          <p:nvPr>
            <p:ph type="title"/>
          </p:nvPr>
        </p:nvSpPr>
        <p:spPr>
          <a:xfrm>
            <a:off x="501466" y="413246"/>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Διαχείριση των χρημάτων κατά τη διάρκεια κρίσιμων περιόδων της ζωής</a:t>
            </a:r>
          </a:p>
        </p:txBody>
      </p:sp>
      <p:sp>
        <p:nvSpPr>
          <p:cNvPr id="179" name="Google Shape;179;p11"/>
          <p:cNvSpPr txBox="1">
            <a:spLocks noGrp="1"/>
          </p:cNvSpPr>
          <p:nvPr>
            <p:ph type="body" idx="2"/>
          </p:nvPr>
        </p:nvSpPr>
        <p:spPr>
          <a:xfrm>
            <a:off x="500064" y="1152160"/>
            <a:ext cx="12331541" cy="885828"/>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l-GR" i="0" dirty="0"/>
              <a:t>Δραστηριότητα M5.6</a:t>
            </a:r>
          </a:p>
          <a:p>
            <a:pPr marL="0" lvl="0" indent="0" algn="just" rtl="0">
              <a:lnSpc>
                <a:spcPct val="90000"/>
              </a:lnSpc>
              <a:spcBef>
                <a:spcPts val="0"/>
              </a:spcBef>
              <a:spcAft>
                <a:spcPts val="0"/>
              </a:spcAft>
              <a:buClr>
                <a:schemeClr val="lt2"/>
              </a:buClr>
              <a:buSzPts val="2400"/>
              <a:buNone/>
            </a:pPr>
            <a:r>
              <a:rPr lang="el-GR" i="0" dirty="0"/>
              <a:t>Υπολογισμός προσωπικού προϋπολογισμού</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aphicFrame>
        <p:nvGraphicFramePr>
          <p:cNvPr id="185" name="Google Shape;185;p12"/>
          <p:cNvGraphicFramePr/>
          <p:nvPr>
            <p:extLst>
              <p:ext uri="{D42A27DB-BD31-4B8C-83A1-F6EECF244321}">
                <p14:modId xmlns:p14="http://schemas.microsoft.com/office/powerpoint/2010/main" val="4162676586"/>
              </p:ext>
            </p:extLst>
          </p:nvPr>
        </p:nvGraphicFramePr>
        <p:xfrm>
          <a:off x="498521" y="1467592"/>
          <a:ext cx="12330000" cy="5783641"/>
        </p:xfrm>
        <a:graphic>
          <a:graphicData uri="http://schemas.openxmlformats.org/drawingml/2006/table">
            <a:tbl>
              <a:tblPr firstRow="1" bandRow="1">
                <a:noFill/>
                <a:tableStyleId>{86EB57A1-F5E4-4330-A820-B162EB056F16}</a:tableStyleId>
              </a:tblPr>
              <a:tblGrid>
                <a:gridCol w="3082500">
                  <a:extLst>
                    <a:ext uri="{9D8B030D-6E8A-4147-A177-3AD203B41FA5}">
                      <a16:colId xmlns:a16="http://schemas.microsoft.com/office/drawing/2014/main" val="20000"/>
                    </a:ext>
                  </a:extLst>
                </a:gridCol>
                <a:gridCol w="3082500">
                  <a:extLst>
                    <a:ext uri="{9D8B030D-6E8A-4147-A177-3AD203B41FA5}">
                      <a16:colId xmlns:a16="http://schemas.microsoft.com/office/drawing/2014/main" val="20001"/>
                    </a:ext>
                  </a:extLst>
                </a:gridCol>
                <a:gridCol w="3082500">
                  <a:extLst>
                    <a:ext uri="{9D8B030D-6E8A-4147-A177-3AD203B41FA5}">
                      <a16:colId xmlns:a16="http://schemas.microsoft.com/office/drawing/2014/main" val="20002"/>
                    </a:ext>
                  </a:extLst>
                </a:gridCol>
                <a:gridCol w="3082500">
                  <a:extLst>
                    <a:ext uri="{9D8B030D-6E8A-4147-A177-3AD203B41FA5}">
                      <a16:colId xmlns:a16="http://schemas.microsoft.com/office/drawing/2014/main" val="20003"/>
                    </a:ext>
                  </a:extLst>
                </a:gridCol>
              </a:tblGrid>
              <a:tr h="411134">
                <a:tc gridSpan="2">
                  <a:txBody>
                    <a:bodyPr/>
                    <a:lstStyle/>
                    <a:p>
                      <a:pPr marL="0" marR="0" lvl="0" indent="0" algn="l" rtl="0">
                        <a:spcBef>
                          <a:spcPts val="0"/>
                        </a:spcBef>
                        <a:spcAft>
                          <a:spcPts val="0"/>
                        </a:spcAft>
                        <a:buNone/>
                      </a:pPr>
                      <a:r>
                        <a:rPr lang="el-GR" sz="1969" u="none" strike="noStrike" cap="none"/>
                        <a:t>Εισόδημα </a:t>
                      </a:r>
                    </a:p>
                  </a:txBody>
                  <a:tcPr marL="91450" marR="91450" marT="45725" marB="45725"/>
                </a:tc>
                <a:tc hMerge="1">
                  <a:txBody>
                    <a:bodyPr/>
                    <a:lstStyle/>
                    <a:p>
                      <a:endParaRPr lang="en-US"/>
                    </a:p>
                  </a:txBody>
                  <a:tcPr/>
                </a:tc>
                <a:tc gridSpan="2">
                  <a:txBody>
                    <a:bodyPr/>
                    <a:lstStyle/>
                    <a:p>
                      <a:pPr marL="0" marR="0" lvl="0" indent="0" algn="l" rtl="0">
                        <a:spcBef>
                          <a:spcPts val="0"/>
                        </a:spcBef>
                        <a:spcAft>
                          <a:spcPts val="0"/>
                        </a:spcAft>
                        <a:buNone/>
                      </a:pPr>
                      <a:r>
                        <a:rPr lang="el-GR" sz="1969"/>
                        <a:t>Δαπάνες </a:t>
                      </a: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411134">
                <a:tc>
                  <a:txBody>
                    <a:bodyPr/>
                    <a:lstStyle/>
                    <a:p>
                      <a:pPr marL="0" marR="0" lvl="0" indent="0" algn="l" rtl="0">
                        <a:spcBef>
                          <a:spcPts val="0"/>
                        </a:spcBef>
                        <a:spcAft>
                          <a:spcPts val="0"/>
                        </a:spcAft>
                        <a:buNone/>
                      </a:pPr>
                      <a:r>
                        <a:rPr lang="el-GR" sz="1969"/>
                        <a:t>Αμοιβές </a:t>
                      </a:r>
                    </a:p>
                  </a:txBody>
                  <a:tcPr marL="91450" marR="91450" marT="45725" marB="45725"/>
                </a:tc>
                <a:tc>
                  <a:txBody>
                    <a:bodyPr/>
                    <a:lstStyle/>
                    <a:p>
                      <a:pPr marL="0" marR="0" lvl="0" indent="0" algn="l" rtl="0">
                        <a:spcBef>
                          <a:spcPts val="0"/>
                        </a:spcBef>
                        <a:spcAft>
                          <a:spcPts val="0"/>
                        </a:spcAft>
                        <a:buNone/>
                      </a:pPr>
                      <a:r>
                        <a:rPr lang="el-GR" sz="1969"/>
                        <a:t>1100 </a:t>
                      </a:r>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l-GR" sz="1969"/>
                        <a:t>Συνδρομητική τηλεόραση</a:t>
                      </a:r>
                    </a:p>
                  </a:txBody>
                  <a:tcPr marL="91450" marR="91450" marT="45725" marB="45725"/>
                </a:tc>
                <a:tc>
                  <a:txBody>
                    <a:bodyPr/>
                    <a:lstStyle/>
                    <a:p>
                      <a:pPr marL="0" marR="0" lvl="0" indent="0" algn="l" rtl="0">
                        <a:spcBef>
                          <a:spcPts val="0"/>
                        </a:spcBef>
                        <a:spcAft>
                          <a:spcPts val="0"/>
                        </a:spcAft>
                        <a:buNone/>
                      </a:pPr>
                      <a:r>
                        <a:rPr lang="el-GR" sz="1969"/>
                        <a:t> 10 </a:t>
                      </a:r>
                    </a:p>
                  </a:txBody>
                  <a:tcPr marL="91450" marR="91450" marT="45725" marB="45725"/>
                </a:tc>
                <a:extLst>
                  <a:ext uri="{0D108BD9-81ED-4DB2-BD59-A6C34878D82A}">
                    <a16:rowId xmlns:a16="http://schemas.microsoft.com/office/drawing/2014/main" val="10001"/>
                  </a:ext>
                </a:extLst>
              </a:tr>
              <a:tr h="72624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l-GR" sz="1969"/>
                        <a:t>Ενοίκιο</a:t>
                      </a:r>
                    </a:p>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r>
                        <a:rPr lang="el-GR" sz="1969"/>
                        <a:t>450 </a:t>
                      </a:r>
                    </a:p>
                  </a:txBody>
                  <a:tcPr marL="91450" marR="91450" marT="45725" marB="45725"/>
                </a:tc>
                <a:extLst>
                  <a:ext uri="{0D108BD9-81ED-4DB2-BD59-A6C34878D82A}">
                    <a16:rowId xmlns:a16="http://schemas.microsoft.com/office/drawing/2014/main" val="10002"/>
                  </a:ext>
                </a:extLst>
              </a:tr>
              <a:tr h="41113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l-GR" sz="1969"/>
                        <a:t>Ρεύμα </a:t>
                      </a:r>
                    </a:p>
                  </a:txBody>
                  <a:tcPr marL="91450" marR="91450" marT="45725" marB="45725"/>
                </a:tc>
                <a:tc>
                  <a:txBody>
                    <a:bodyPr/>
                    <a:lstStyle/>
                    <a:p>
                      <a:pPr marL="0" marR="0" lvl="0" indent="0" algn="l" rtl="0">
                        <a:spcBef>
                          <a:spcPts val="0"/>
                        </a:spcBef>
                        <a:spcAft>
                          <a:spcPts val="0"/>
                        </a:spcAft>
                        <a:buNone/>
                      </a:pPr>
                      <a:r>
                        <a:rPr lang="el-GR" sz="1969"/>
                        <a:t>100 </a:t>
                      </a:r>
                    </a:p>
                  </a:txBody>
                  <a:tcPr marL="91450" marR="91450" marT="45725" marB="45725"/>
                </a:tc>
                <a:extLst>
                  <a:ext uri="{0D108BD9-81ED-4DB2-BD59-A6C34878D82A}">
                    <a16:rowId xmlns:a16="http://schemas.microsoft.com/office/drawing/2014/main" val="10003"/>
                  </a:ext>
                </a:extLst>
              </a:tr>
              <a:tr h="1041379">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l-GR" sz="1969" dirty="0"/>
                        <a:t>Αυτοκίνητο (συν δάνειο αυτοκινήτου και καύσιμα)  </a:t>
                      </a:r>
                    </a:p>
                    <a:p>
                      <a:pPr marL="0" marR="0" lvl="0" indent="0" algn="l" rtl="0">
                        <a:spcBef>
                          <a:spcPts val="0"/>
                        </a:spcBef>
                        <a:spcAft>
                          <a:spcPts val="0"/>
                        </a:spcAft>
                        <a:buNone/>
                      </a:pPr>
                      <a:endParaRPr sz="1969" dirty="0"/>
                    </a:p>
                  </a:txBody>
                  <a:tcPr marL="91450" marR="91450" marT="45725" marB="45725"/>
                </a:tc>
                <a:tc>
                  <a:txBody>
                    <a:bodyPr/>
                    <a:lstStyle/>
                    <a:p>
                      <a:pPr marL="0" marR="0" lvl="0" indent="0" algn="l" rtl="0">
                        <a:spcBef>
                          <a:spcPts val="0"/>
                        </a:spcBef>
                        <a:spcAft>
                          <a:spcPts val="0"/>
                        </a:spcAft>
                        <a:buNone/>
                      </a:pPr>
                      <a:r>
                        <a:rPr lang="el-GR" sz="1969"/>
                        <a:t>100 </a:t>
                      </a:r>
                    </a:p>
                  </a:txBody>
                  <a:tcPr marL="91450" marR="91450" marT="45725" marB="45725"/>
                </a:tc>
                <a:extLst>
                  <a:ext uri="{0D108BD9-81ED-4DB2-BD59-A6C34878D82A}">
                    <a16:rowId xmlns:a16="http://schemas.microsoft.com/office/drawing/2014/main" val="10004"/>
                  </a:ext>
                </a:extLst>
              </a:tr>
              <a:tr h="72624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l-GR" sz="1969"/>
                        <a:t>Λογαριασμός τηλεφώνου  </a:t>
                      </a:r>
                    </a:p>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r>
                        <a:rPr lang="el-GR" sz="1969"/>
                        <a:t>50 </a:t>
                      </a:r>
                    </a:p>
                  </a:txBody>
                  <a:tcPr marL="91450" marR="91450" marT="45725" marB="45725"/>
                </a:tc>
                <a:extLst>
                  <a:ext uri="{0D108BD9-81ED-4DB2-BD59-A6C34878D82A}">
                    <a16:rowId xmlns:a16="http://schemas.microsoft.com/office/drawing/2014/main" val="10005"/>
                  </a:ext>
                </a:extLst>
              </a:tr>
              <a:tr h="41113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l-GR" sz="1969"/>
                        <a:t>Internet </a:t>
                      </a:r>
                    </a:p>
                  </a:txBody>
                  <a:tcPr marL="91450" marR="91450" marT="45725" marB="45725"/>
                </a:tc>
                <a:tc>
                  <a:txBody>
                    <a:bodyPr/>
                    <a:lstStyle/>
                    <a:p>
                      <a:pPr marL="0" marR="0" lvl="0" indent="0" algn="l" rtl="0">
                        <a:spcBef>
                          <a:spcPts val="0"/>
                        </a:spcBef>
                        <a:spcAft>
                          <a:spcPts val="0"/>
                        </a:spcAft>
                        <a:buNone/>
                      </a:pPr>
                      <a:r>
                        <a:rPr lang="el-GR" sz="1969"/>
                        <a:t>20 </a:t>
                      </a:r>
                    </a:p>
                  </a:txBody>
                  <a:tcPr marL="91450" marR="91450" marT="45725" marB="45725"/>
                </a:tc>
                <a:extLst>
                  <a:ext uri="{0D108BD9-81ED-4DB2-BD59-A6C34878D82A}">
                    <a16:rowId xmlns:a16="http://schemas.microsoft.com/office/drawing/2014/main" val="10006"/>
                  </a:ext>
                </a:extLst>
              </a:tr>
              <a:tr h="41113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lnSpc>
                          <a:spcPct val="100000"/>
                        </a:lnSpc>
                        <a:spcBef>
                          <a:spcPts val="0"/>
                        </a:spcBef>
                        <a:spcAft>
                          <a:spcPts val="0"/>
                        </a:spcAft>
                        <a:buClr>
                          <a:schemeClr val="dk1"/>
                        </a:buClr>
                        <a:buSzPts val="1969"/>
                        <a:buFont typeface="Calibri"/>
                        <a:buNone/>
                      </a:pPr>
                      <a:r>
                        <a:rPr lang="el-GR" sz="1969"/>
                        <a:t>Αποταμίευση </a:t>
                      </a:r>
                    </a:p>
                  </a:txBody>
                  <a:tcPr marL="91450" marR="91450" marT="45725" marB="45725"/>
                </a:tc>
                <a:tc>
                  <a:txBody>
                    <a:bodyPr/>
                    <a:lstStyle/>
                    <a:p>
                      <a:pPr marL="0" marR="0" lvl="0" indent="0" algn="l" rtl="0">
                        <a:spcBef>
                          <a:spcPts val="0"/>
                        </a:spcBef>
                        <a:spcAft>
                          <a:spcPts val="0"/>
                        </a:spcAft>
                        <a:buNone/>
                      </a:pPr>
                      <a:r>
                        <a:rPr lang="el-GR" sz="1969"/>
                        <a:t>15 </a:t>
                      </a:r>
                    </a:p>
                  </a:txBody>
                  <a:tcPr marL="91450" marR="91450" marT="45725" marB="45725"/>
                </a:tc>
                <a:extLst>
                  <a:ext uri="{0D108BD9-81ED-4DB2-BD59-A6C34878D82A}">
                    <a16:rowId xmlns:a16="http://schemas.microsoft.com/office/drawing/2014/main" val="10007"/>
                  </a:ext>
                </a:extLst>
              </a:tr>
              <a:tr h="411134">
                <a:tc>
                  <a:txBody>
                    <a:bodyPr/>
                    <a:lstStyle/>
                    <a:p>
                      <a:pPr marL="0" marR="0" lvl="0" indent="0" algn="l" rtl="0">
                        <a:spcBef>
                          <a:spcPts val="0"/>
                        </a:spcBef>
                        <a:spcAft>
                          <a:spcPts val="0"/>
                        </a:spcAft>
                        <a:buNone/>
                      </a:pPr>
                      <a:r>
                        <a:rPr lang="el-GR" sz="1969"/>
                        <a:t>Σύνολο εσόδων </a:t>
                      </a:r>
                    </a:p>
                  </a:txBody>
                  <a:tcPr marL="91450" marR="91450" marT="45725" marB="45725"/>
                </a:tc>
                <a:tc>
                  <a:txBody>
                    <a:bodyPr/>
                    <a:lstStyle/>
                    <a:p>
                      <a:pPr marL="0" marR="0" lvl="0" indent="0" algn="l" rtl="0">
                        <a:spcBef>
                          <a:spcPts val="0"/>
                        </a:spcBef>
                        <a:spcAft>
                          <a:spcPts val="0"/>
                        </a:spcAft>
                        <a:buNone/>
                      </a:pPr>
                      <a:r>
                        <a:rPr lang="el-GR" sz="1969"/>
                        <a:t>1100 </a:t>
                      </a:r>
                    </a:p>
                  </a:txBody>
                  <a:tcPr marL="91450" marR="91450" marT="45725" marB="45725"/>
                </a:tc>
                <a:tc>
                  <a:txBody>
                    <a:bodyPr/>
                    <a:lstStyle/>
                    <a:p>
                      <a:pPr marL="0" marR="0" lvl="0" indent="0" algn="l" rtl="0">
                        <a:lnSpc>
                          <a:spcPct val="100000"/>
                        </a:lnSpc>
                        <a:spcBef>
                          <a:spcPts val="0"/>
                        </a:spcBef>
                        <a:spcAft>
                          <a:spcPts val="0"/>
                        </a:spcAft>
                        <a:buClr>
                          <a:schemeClr val="dk1"/>
                        </a:buClr>
                        <a:buSzPts val="1969"/>
                        <a:buFont typeface="Calibri"/>
                        <a:buNone/>
                      </a:pPr>
                      <a:r>
                        <a:rPr lang="el-GR" sz="1969"/>
                        <a:t>Σύνολο δαπανών </a:t>
                      </a:r>
                    </a:p>
                  </a:txBody>
                  <a:tcPr marL="91450" marR="91450" marT="45725" marB="45725"/>
                </a:tc>
                <a:tc>
                  <a:txBody>
                    <a:bodyPr/>
                    <a:lstStyle/>
                    <a:p>
                      <a:pPr marL="0" marR="0" lvl="0" indent="0" algn="l" rtl="0">
                        <a:spcBef>
                          <a:spcPts val="0"/>
                        </a:spcBef>
                        <a:spcAft>
                          <a:spcPts val="0"/>
                        </a:spcAft>
                        <a:buNone/>
                      </a:pPr>
                      <a:r>
                        <a:rPr lang="el-GR" sz="1800"/>
                        <a:t>745</a:t>
                      </a:r>
                    </a:p>
                  </a:txBody>
                  <a:tcPr marL="91450" marR="91450" marT="45725" marB="45725"/>
                </a:tc>
                <a:extLst>
                  <a:ext uri="{0D108BD9-81ED-4DB2-BD59-A6C34878D82A}">
                    <a16:rowId xmlns:a16="http://schemas.microsoft.com/office/drawing/2014/main" val="10008"/>
                  </a:ext>
                </a:extLst>
              </a:tr>
              <a:tr h="529187">
                <a:tc>
                  <a:txBody>
                    <a:bodyPr/>
                    <a:lstStyle/>
                    <a:p>
                      <a:pPr marL="0" marR="0" lvl="0" indent="0" algn="l" rtl="0">
                        <a:spcBef>
                          <a:spcPts val="0"/>
                        </a:spcBef>
                        <a:spcAft>
                          <a:spcPts val="0"/>
                        </a:spcAft>
                        <a:buNone/>
                      </a:pPr>
                      <a:r>
                        <a:rPr lang="el-GR" sz="1600"/>
                        <a:t>Χρήματα που μένουν μετά την πληρωμή των λογαριασμών = έσοδα μείον έξοδα</a:t>
                      </a:r>
                    </a:p>
                  </a:txBody>
                  <a:tcPr marL="91450" marR="91450" marT="45725" marB="45725"/>
                </a:tc>
                <a:tc gridSpan="3">
                  <a:txBody>
                    <a:bodyPr/>
                    <a:lstStyle/>
                    <a:p>
                      <a:pPr marL="0" marR="0" lvl="0" indent="0" algn="l" rtl="0">
                        <a:spcBef>
                          <a:spcPts val="0"/>
                        </a:spcBef>
                        <a:spcAft>
                          <a:spcPts val="0"/>
                        </a:spcAft>
                        <a:buNone/>
                      </a:pPr>
                      <a:r>
                        <a:rPr lang="el-GR" sz="1600" dirty="0"/>
                        <a:t>1100-745 = 355,     355 δια 5 (εβδομάδες του μήνα) = 71 λίρες/ευρώ ανά εβδομάδα</a:t>
                      </a: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186" name="Google Shape;186;p12"/>
          <p:cNvSpPr txBox="1">
            <a:spLocks noGrp="1"/>
          </p:cNvSpPr>
          <p:nvPr>
            <p:ph type="title"/>
          </p:nvPr>
        </p:nvSpPr>
        <p:spPr>
          <a:xfrm>
            <a:off x="498521" y="0"/>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dirty="0"/>
              <a:t>Διαχείριση των χρημάτων κατά τη διάρκεια κρίσιμων περιόδων της ζωής</a:t>
            </a:r>
          </a:p>
        </p:txBody>
      </p:sp>
      <p:sp>
        <p:nvSpPr>
          <p:cNvPr id="187" name="Google Shape;187;p12"/>
          <p:cNvSpPr txBox="1">
            <a:spLocks noGrp="1"/>
          </p:cNvSpPr>
          <p:nvPr>
            <p:ph type="body" idx="2"/>
          </p:nvPr>
        </p:nvSpPr>
        <p:spPr>
          <a:xfrm>
            <a:off x="498521" y="688831"/>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dirty="0"/>
              <a:t>Ο μηνιαίος προϋπολογισμός επιβίωσης του </a:t>
            </a:r>
            <a:r>
              <a:rPr lang="el-GR" i="0" dirty="0" err="1"/>
              <a:t>Paul</a:t>
            </a:r>
            <a:r>
              <a:rPr lang="el-GR" i="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body" idx="1"/>
          </p:nvPr>
        </p:nvSpPr>
        <p:spPr>
          <a:xfrm>
            <a:off x="500064" y="1984375"/>
            <a:ext cx="6927103" cy="5324658"/>
          </a:xfrm>
          <a:prstGeom prst="rect">
            <a:avLst/>
          </a:prstGeom>
          <a:noFill/>
          <a:ln>
            <a:noFill/>
          </a:ln>
        </p:spPr>
        <p:txBody>
          <a:bodyPr spcFirstLastPara="1" wrap="square" lIns="72000" tIns="45700" rIns="72000" bIns="45700" anchor="t" anchorCtr="0">
            <a:noAutofit/>
          </a:bodyPr>
          <a:lstStyle/>
          <a:p>
            <a:pPr marL="342900" lvl="0" indent="-342900" algn="l" rtl="0">
              <a:lnSpc>
                <a:spcPct val="100000"/>
              </a:lnSpc>
              <a:spcBef>
                <a:spcPts val="0"/>
              </a:spcBef>
              <a:spcAft>
                <a:spcPts val="0"/>
              </a:spcAft>
              <a:buSzPts val="2100"/>
              <a:buFont typeface="Arial"/>
              <a:buChar char="•"/>
            </a:pPr>
            <a:r>
              <a:rPr lang="el-GR" sz="2000" dirty="0"/>
              <a:t>Φανταστείτε να χάσετε τη δουλειά σας ή την πηγή εισοδήματός σας το πρωί, για πόσο χρονικό διάστημα θα μπορούσατε να επιβιώσετε χωρίς να χρειαστεί να δανειστείτε χρήματα; </a:t>
            </a:r>
          </a:p>
          <a:p>
            <a:pPr marL="342900" lvl="0" indent="-203962" algn="l" rtl="0">
              <a:lnSpc>
                <a:spcPct val="100000"/>
              </a:lnSpc>
              <a:spcBef>
                <a:spcPts val="600"/>
              </a:spcBef>
              <a:spcAft>
                <a:spcPts val="0"/>
              </a:spcAft>
              <a:buSzPts val="2188"/>
              <a:buFont typeface="Arial"/>
              <a:buNone/>
            </a:pPr>
            <a:endParaRPr sz="2000" dirty="0"/>
          </a:p>
          <a:p>
            <a:pPr marL="342900" lvl="0" indent="-342900" algn="l" rtl="0">
              <a:lnSpc>
                <a:spcPct val="100000"/>
              </a:lnSpc>
              <a:spcBef>
                <a:spcPts val="600"/>
              </a:spcBef>
              <a:spcAft>
                <a:spcPts val="0"/>
              </a:spcAft>
              <a:buSzPts val="2100"/>
              <a:buFont typeface="Arial"/>
              <a:buChar char="•"/>
            </a:pPr>
            <a:r>
              <a:rPr lang="el-GR" sz="2000" dirty="0"/>
              <a:t>Το οικονομικό απόθεμα ασφαλείας είναι ένα χρηματικό ποσό στο οποίο μπορείτε να έχετε άμεση πρόσβαση, συχνά με τη μορφή αποταμιεύσεων. </a:t>
            </a:r>
          </a:p>
          <a:p>
            <a:pPr marL="342900" lvl="0" indent="-203962" algn="l" rtl="0">
              <a:lnSpc>
                <a:spcPct val="100000"/>
              </a:lnSpc>
              <a:spcBef>
                <a:spcPts val="600"/>
              </a:spcBef>
              <a:spcAft>
                <a:spcPts val="0"/>
              </a:spcAft>
              <a:buSzPts val="2188"/>
              <a:buFont typeface="Arial"/>
              <a:buNone/>
            </a:pPr>
            <a:endParaRPr sz="2000" dirty="0"/>
          </a:p>
          <a:p>
            <a:pPr marL="342900" lvl="0" indent="-342900" algn="l" rtl="0">
              <a:lnSpc>
                <a:spcPct val="100000"/>
              </a:lnSpc>
              <a:spcBef>
                <a:spcPts val="600"/>
              </a:spcBef>
              <a:spcAft>
                <a:spcPts val="0"/>
              </a:spcAft>
              <a:buSzPts val="2100"/>
              <a:buFont typeface="Arial"/>
              <a:buChar char="•"/>
            </a:pPr>
            <a:r>
              <a:rPr lang="el-GR" sz="2000" dirty="0"/>
              <a:t>Συνιστάται να έχετε τουλάχιστον 3 μηνιαίους μισθούς σας ως οικονομικό απόθεμα ασφαλείας. </a:t>
            </a:r>
          </a:p>
          <a:p>
            <a:pPr marL="342900" lvl="0" indent="-203962" algn="l" rtl="0">
              <a:lnSpc>
                <a:spcPct val="100000"/>
              </a:lnSpc>
              <a:spcBef>
                <a:spcPts val="600"/>
              </a:spcBef>
              <a:spcAft>
                <a:spcPts val="0"/>
              </a:spcAft>
              <a:buSzPts val="2188"/>
              <a:buFont typeface="Arial"/>
              <a:buNone/>
            </a:pPr>
            <a:endParaRPr sz="2000" dirty="0"/>
          </a:p>
          <a:p>
            <a:pPr marL="342900" lvl="0" indent="-342900" algn="l" rtl="0">
              <a:lnSpc>
                <a:spcPct val="100000"/>
              </a:lnSpc>
              <a:spcBef>
                <a:spcPts val="600"/>
              </a:spcBef>
              <a:spcAft>
                <a:spcPts val="0"/>
              </a:spcAft>
              <a:buSzPts val="2100"/>
              <a:buFont typeface="Arial"/>
              <a:buChar char="•"/>
            </a:pPr>
            <a:r>
              <a:rPr lang="el-GR" sz="2000" dirty="0"/>
              <a:t>Χωρίς ένα οικονομικό απόθεμα ασφαλείας, εάν χάσετε τη δουλειά σας ή αντιμετωπίσετε απροσδόκητους λογαριασμούς, μπορεί να μην είστε σε θέση να επιβιώσετε άνετα.</a:t>
            </a:r>
          </a:p>
          <a:p>
            <a:pPr marL="0" lvl="0" indent="0" algn="just" rtl="0">
              <a:lnSpc>
                <a:spcPct val="100000"/>
              </a:lnSpc>
              <a:spcBef>
                <a:spcPts val="600"/>
              </a:spcBef>
              <a:spcAft>
                <a:spcPts val="0"/>
              </a:spcAft>
              <a:buClr>
                <a:schemeClr val="accent4"/>
              </a:buClr>
              <a:buSzPts val="2188"/>
              <a:buNone/>
            </a:pPr>
            <a:endParaRPr dirty="0">
              <a:highlight>
                <a:srgbClr val="FFFF00"/>
              </a:highlight>
            </a:endParaRPr>
          </a:p>
        </p:txBody>
      </p:sp>
      <p:sp>
        <p:nvSpPr>
          <p:cNvPr id="194" name="Google Shape;194;p13"/>
          <p:cNvSpPr txBox="1">
            <a:spLocks noGrp="1"/>
          </p:cNvSpPr>
          <p:nvPr>
            <p:ph type="title"/>
          </p:nvPr>
        </p:nvSpPr>
        <p:spPr>
          <a:xfrm>
            <a:off x="1860884" y="391881"/>
            <a:ext cx="9721515"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ts val="2800"/>
              <a:buFont typeface="Calibri"/>
              <a:buNone/>
            </a:pPr>
            <a:r>
              <a:rPr lang="el-GR"/>
              <a:t>Διαχείριση των χρημάτων κατά τη διάρκεια κρίσιμων περιόδων της ζωής</a:t>
            </a:r>
          </a:p>
        </p:txBody>
      </p:sp>
      <p:sp>
        <p:nvSpPr>
          <p:cNvPr id="195" name="Google Shape;195;p13"/>
          <p:cNvSpPr txBox="1">
            <a:spLocks noGrp="1"/>
          </p:cNvSpPr>
          <p:nvPr>
            <p:ph type="body" idx="2"/>
          </p:nvPr>
        </p:nvSpPr>
        <p:spPr>
          <a:xfrm>
            <a:off x="500063" y="1245689"/>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Μη ύπαρξη οικονομικού αποθέματος ασφαλείας</a:t>
            </a:r>
          </a:p>
        </p:txBody>
      </p:sp>
      <p:pic>
        <p:nvPicPr>
          <p:cNvPr id="196" name="Google Shape;196;p13" descr="Close with solid fill"/>
          <p:cNvPicPr preferRelativeResize="0"/>
          <p:nvPr/>
        </p:nvPicPr>
        <p:blipFill rotWithShape="1">
          <a:blip r:embed="rId3">
            <a:alphaModFix/>
          </a:blip>
          <a:srcRect/>
          <a:stretch/>
        </p:blipFill>
        <p:spPr>
          <a:xfrm>
            <a:off x="11917066" y="120942"/>
            <a:ext cx="914400" cy="914400"/>
          </a:xfrm>
          <a:prstGeom prst="rect">
            <a:avLst/>
          </a:prstGeom>
          <a:noFill/>
          <a:ln>
            <a:noFill/>
          </a:ln>
        </p:spPr>
      </p:pic>
      <p:pic>
        <p:nvPicPr>
          <p:cNvPr id="197" name="Google Shape;197;p13" descr="Close with solid fill"/>
          <p:cNvPicPr preferRelativeResize="0"/>
          <p:nvPr/>
        </p:nvPicPr>
        <p:blipFill rotWithShape="1">
          <a:blip r:embed="rId3">
            <a:alphaModFix/>
          </a:blip>
          <a:srcRect/>
          <a:stretch/>
        </p:blipFill>
        <p:spPr>
          <a:xfrm>
            <a:off x="500063" y="196667"/>
            <a:ext cx="914400" cy="914400"/>
          </a:xfrm>
          <a:prstGeom prst="rect">
            <a:avLst/>
          </a:prstGeom>
          <a:noFill/>
          <a:ln>
            <a:noFill/>
          </a:ln>
        </p:spPr>
      </p:pic>
      <p:pic>
        <p:nvPicPr>
          <p:cNvPr id="198" name="Google Shape;198;p13"/>
          <p:cNvPicPr preferRelativeResize="0"/>
          <p:nvPr/>
        </p:nvPicPr>
        <p:blipFill rotWithShape="1">
          <a:blip r:embed="rId4">
            <a:alphaModFix/>
          </a:blip>
          <a:srcRect/>
          <a:stretch/>
        </p:blipFill>
        <p:spPr>
          <a:xfrm>
            <a:off x="7596426" y="2313991"/>
            <a:ext cx="5235040" cy="3491883"/>
          </a:xfrm>
          <a:prstGeom prst="rect">
            <a:avLst/>
          </a:prstGeom>
          <a:noFill/>
          <a:ln>
            <a:noFill/>
          </a:ln>
        </p:spPr>
      </p:pic>
    </p:spTree>
    <p:extLst>
      <p:ext uri="{BB962C8B-B14F-4D97-AF65-F5344CB8AC3E}">
        <p14:creationId xmlns:p14="http://schemas.microsoft.com/office/powerpoint/2010/main" val="1625791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6"/>
          <p:cNvSpPr txBox="1">
            <a:spLocks noGrp="1"/>
          </p:cNvSpPr>
          <p:nvPr>
            <p:ph type="body" idx="1"/>
          </p:nvPr>
        </p:nvSpPr>
        <p:spPr>
          <a:xfrm>
            <a:off x="621405" y="1914634"/>
            <a:ext cx="12090400" cy="4798908"/>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1600"/>
              <a:buNone/>
            </a:pPr>
            <a:r>
              <a:rPr lang="el-GR" sz="2400" dirty="0"/>
              <a:t>Ακολουθούν 2 στρατηγικές:</a:t>
            </a:r>
          </a:p>
          <a:p>
            <a:pPr marL="0" lvl="0" indent="0" algn="just" rtl="0">
              <a:lnSpc>
                <a:spcPct val="100000"/>
              </a:lnSpc>
              <a:spcBef>
                <a:spcPts val="0"/>
              </a:spcBef>
              <a:spcAft>
                <a:spcPts val="0"/>
              </a:spcAft>
              <a:buClr>
                <a:schemeClr val="accent4"/>
              </a:buClr>
              <a:buSzPts val="1600"/>
              <a:buNone/>
            </a:pPr>
            <a:endParaRPr sz="2400" dirty="0"/>
          </a:p>
          <a:p>
            <a:pPr marL="342900" lvl="0" indent="-342900" algn="just" rtl="0">
              <a:lnSpc>
                <a:spcPct val="100000"/>
              </a:lnSpc>
              <a:spcBef>
                <a:spcPts val="600"/>
              </a:spcBef>
              <a:spcAft>
                <a:spcPts val="0"/>
              </a:spcAft>
              <a:buSzPts val="1600"/>
              <a:buFont typeface="Arial"/>
              <a:buChar char="•"/>
            </a:pPr>
            <a:r>
              <a:rPr lang="el-GR" sz="2400" dirty="0"/>
              <a:t>Ο κανόνας 80/20:  </a:t>
            </a:r>
          </a:p>
          <a:p>
            <a:pPr marL="1092991" lvl="1" indent="-342900" algn="l" rtl="0">
              <a:lnSpc>
                <a:spcPct val="100000"/>
              </a:lnSpc>
              <a:spcBef>
                <a:spcPts val="600"/>
              </a:spcBef>
              <a:spcAft>
                <a:spcPts val="0"/>
              </a:spcAft>
              <a:buSzPts val="1600"/>
              <a:buChar char="•"/>
            </a:pPr>
            <a:r>
              <a:rPr lang="el-GR" sz="2400" dirty="0"/>
              <a:t>Όταν λαμβάνετε το εισόδημά σας βάλτε το 80% για δαπάνες και χρησιμοποιήστε το 20% για αποταμίευση </a:t>
            </a:r>
          </a:p>
          <a:p>
            <a:pPr marL="342900" lvl="0" indent="-342900" algn="just" rtl="0">
              <a:lnSpc>
                <a:spcPct val="100000"/>
              </a:lnSpc>
              <a:spcBef>
                <a:spcPts val="600"/>
              </a:spcBef>
              <a:spcAft>
                <a:spcPts val="0"/>
              </a:spcAft>
              <a:buSzPts val="1600"/>
              <a:buFont typeface="Arial"/>
              <a:buChar char="•"/>
            </a:pPr>
            <a:endParaRPr lang="en-GB" sz="2400" dirty="0"/>
          </a:p>
          <a:p>
            <a:pPr marL="342900" lvl="0" indent="-342900" algn="just" rtl="0">
              <a:lnSpc>
                <a:spcPct val="100000"/>
              </a:lnSpc>
              <a:spcBef>
                <a:spcPts val="600"/>
              </a:spcBef>
              <a:spcAft>
                <a:spcPts val="0"/>
              </a:spcAft>
              <a:buSzPts val="1600"/>
              <a:buFont typeface="Arial"/>
              <a:buChar char="•"/>
            </a:pPr>
            <a:r>
              <a:rPr lang="el-GR" sz="2400" dirty="0"/>
              <a:t>Ο κανόνας 50 / 30 / 20 που μπορείτε να χρησιμοποιήσετε αν έχετε ένα χρέος να αποπληρώσετε: </a:t>
            </a:r>
          </a:p>
          <a:p>
            <a:pPr marL="1092991" lvl="1" indent="-342900" algn="l" rtl="0">
              <a:lnSpc>
                <a:spcPct val="100000"/>
              </a:lnSpc>
              <a:spcBef>
                <a:spcPts val="600"/>
              </a:spcBef>
              <a:spcAft>
                <a:spcPts val="0"/>
              </a:spcAft>
              <a:buSzPts val="1600"/>
              <a:buChar char="•"/>
            </a:pPr>
            <a:r>
              <a:rPr lang="el-GR" sz="2400" dirty="0"/>
              <a:t>Όταν λαμβάνετε το εισόδημά σας βάλτε το 70% για δαπάνες, το 20% για το χρέος σας και χρησιμοποιήστε το 10% για αποταμίευση</a:t>
            </a:r>
          </a:p>
          <a:p>
            <a:pPr marL="1092991" lvl="1" indent="-342900" algn="l" rtl="0">
              <a:lnSpc>
                <a:spcPct val="100000"/>
              </a:lnSpc>
              <a:spcBef>
                <a:spcPts val="600"/>
              </a:spcBef>
              <a:spcAft>
                <a:spcPts val="0"/>
              </a:spcAft>
              <a:buSzPts val="1600"/>
              <a:buChar char="•"/>
            </a:pPr>
            <a:endParaRPr lang="en-IE" sz="2400" dirty="0"/>
          </a:p>
          <a:p>
            <a:pPr marL="750091" lvl="1" indent="0">
              <a:buSzPts val="1600"/>
              <a:buNone/>
            </a:pPr>
            <a:r>
              <a:rPr lang="el-GR" sz="2400" dirty="0"/>
              <a:t>Επινοήστε σε ομάδες ένα παιχνίδι που θα μπορούσατε να παίξετε με ένα παιδί χρησιμοποιώντας αυτές τις ιδέες</a:t>
            </a:r>
          </a:p>
        </p:txBody>
      </p:sp>
      <p:sp>
        <p:nvSpPr>
          <p:cNvPr id="227" name="Google Shape;227;p16"/>
          <p:cNvSpPr txBox="1">
            <a:spLocks noGrp="1"/>
          </p:cNvSpPr>
          <p:nvPr>
            <p:ph type="title"/>
          </p:nvPr>
        </p:nvSpPr>
        <p:spPr>
          <a:xfrm>
            <a:off x="501605" y="72158"/>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dirty="0"/>
              <a:t>Διαχείριση των χρημάτων κατά τη διάρκεια κρίσιμων περιόδων της ζωής</a:t>
            </a:r>
          </a:p>
        </p:txBody>
      </p:sp>
      <p:sp>
        <p:nvSpPr>
          <p:cNvPr id="228" name="Google Shape;228;p16"/>
          <p:cNvSpPr txBox="1">
            <a:spLocks noGrp="1"/>
          </p:cNvSpPr>
          <p:nvPr>
            <p:ph type="body" idx="2"/>
          </p:nvPr>
        </p:nvSpPr>
        <p:spPr>
          <a:xfrm>
            <a:off x="501605" y="792158"/>
            <a:ext cx="12331541" cy="949357"/>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l-GR" i="0"/>
              <a:t>Δραστηριότητα M5.7</a:t>
            </a:r>
          </a:p>
          <a:p>
            <a:pPr marL="0" lvl="0" indent="0" algn="just" rtl="0">
              <a:lnSpc>
                <a:spcPct val="90000"/>
              </a:lnSpc>
              <a:spcBef>
                <a:spcPts val="0"/>
              </a:spcBef>
              <a:spcAft>
                <a:spcPts val="0"/>
              </a:spcAft>
              <a:buClr>
                <a:schemeClr val="lt2"/>
              </a:buClr>
              <a:buSzPts val="2400"/>
              <a:buNone/>
            </a:pPr>
            <a:r>
              <a:rPr lang="el-GR" i="0"/>
              <a:t>Στρατηγικές για προσωπική επιβίωση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Διαχείριση των χρημάτων κατά τη διάρκεια κρίσιμων περιόδων της ζωής</a:t>
            </a:r>
          </a:p>
        </p:txBody>
      </p:sp>
      <p:sp>
        <p:nvSpPr>
          <p:cNvPr id="243" name="Google Shape;243;p18"/>
          <p:cNvSpPr txBox="1">
            <a:spLocks noGrp="1"/>
          </p:cNvSpPr>
          <p:nvPr>
            <p:ph type="body" idx="2"/>
          </p:nvPr>
        </p:nvSpPr>
        <p:spPr>
          <a:xfrm>
            <a:off x="500063" y="965376"/>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Η "Ιεραρχία των οικονομικών αναγκών» </a:t>
            </a:r>
          </a:p>
        </p:txBody>
      </p:sp>
      <p:grpSp>
        <p:nvGrpSpPr>
          <p:cNvPr id="244" name="Google Shape;244;p18"/>
          <p:cNvGrpSpPr/>
          <p:nvPr/>
        </p:nvGrpSpPr>
        <p:grpSpPr>
          <a:xfrm>
            <a:off x="176462" y="1568265"/>
            <a:ext cx="12994105" cy="5545322"/>
            <a:chOff x="0" y="0"/>
            <a:chExt cx="12331700" cy="5129212"/>
          </a:xfrm>
        </p:grpSpPr>
        <p:sp>
          <p:nvSpPr>
            <p:cNvPr id="245" name="Google Shape;245;p18"/>
            <p:cNvSpPr/>
            <p:nvPr/>
          </p:nvSpPr>
          <p:spPr>
            <a:xfrm rot="10800000">
              <a:off x="4192778" y="0"/>
              <a:ext cx="8138922" cy="1025842"/>
            </a:xfrm>
            <a:custGeom>
              <a:avLst/>
              <a:gdLst/>
              <a:ahLst/>
              <a:cxnLst/>
              <a:rect l="l" t="t" r="r" b="b"/>
              <a:pathLst>
                <a:path w="120000" h="120000" extrusionOk="0">
                  <a:moveTo>
                    <a:pt x="0" y="120000"/>
                  </a:moveTo>
                  <a:lnTo>
                    <a:pt x="0" y="0"/>
                  </a:lnTo>
                  <a:lnTo>
                    <a:pt x="107636"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txBox="1"/>
            <p:nvPr/>
          </p:nvSpPr>
          <p:spPr>
            <a:xfrm>
              <a:off x="5031333" y="0"/>
              <a:ext cx="7300366" cy="1025842"/>
            </a:xfrm>
            <a:prstGeom prst="rect">
              <a:avLst/>
            </a:prstGeom>
            <a:noFill/>
            <a:ln>
              <a:noFill/>
            </a:ln>
          </p:spPr>
          <p:txBody>
            <a:bodyPr spcFirstLastPara="1" wrap="square" lIns="247650" tIns="247650" rIns="247650" bIns="247650" anchor="ctr"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l-GR" sz="1400" b="0" i="0" u="none" strike="noStrike" cap="none">
                  <a:solidFill>
                    <a:schemeClr val="dk1"/>
                  </a:solidFill>
                  <a:latin typeface="Calibri"/>
                  <a:ea typeface="Calibri"/>
                  <a:cs typeface="Calibri"/>
                  <a:sym typeface="Calibri"/>
                </a:rPr>
                <a:t>Δυστυχώς, θα έρθει η στιγμή που θα πρέπει να σκεφτούμε τη μεταβίβαση των περιουσιακών μας στοιχείων στους αγαπημένους μας όταν πεθάνουμε.</a:t>
              </a:r>
            </a:p>
            <a:p>
              <a:pPr marL="114300" marR="0" lvl="1" indent="-114300" algn="l" rtl="0">
                <a:lnSpc>
                  <a:spcPct val="90000"/>
                </a:lnSpc>
                <a:spcBef>
                  <a:spcPts val="210"/>
                </a:spcBef>
                <a:spcAft>
                  <a:spcPts val="0"/>
                </a:spcAft>
                <a:buClr>
                  <a:schemeClr val="dk1"/>
                </a:buClr>
                <a:buSzPts val="1400"/>
                <a:buFont typeface="Calibri"/>
                <a:buChar char="•"/>
              </a:pPr>
              <a:r>
                <a:rPr lang="el-GR" sz="1400" b="0" i="0" u="none" strike="noStrike" cap="none">
                  <a:solidFill>
                    <a:schemeClr val="dk1"/>
                  </a:solidFill>
                  <a:latin typeface="Calibri"/>
                  <a:ea typeface="Calibri"/>
                  <a:cs typeface="Calibri"/>
                  <a:sym typeface="Calibri"/>
                </a:rPr>
                <a:t>Η δημιουργία διαθήκης ή καταπιστεύματος θα βοηθήσει σε αυτό το τελικό στάδιο του οικονομικού σχεδιασμού. </a:t>
              </a:r>
            </a:p>
          </p:txBody>
        </p:sp>
        <p:sp>
          <p:nvSpPr>
            <p:cNvPr id="247" name="Google Shape;247;p18"/>
            <p:cNvSpPr/>
            <p:nvPr/>
          </p:nvSpPr>
          <p:spPr>
            <a:xfrm>
              <a:off x="3354222" y="0"/>
              <a:ext cx="1677111"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txBox="1"/>
            <p:nvPr/>
          </p:nvSpPr>
          <p:spPr>
            <a:xfrm>
              <a:off x="3438077" y="384882"/>
              <a:ext cx="1425545" cy="102584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l-GR" sz="1800" dirty="0">
                  <a:solidFill>
                    <a:schemeClr val="lt1"/>
                  </a:solidFill>
                  <a:latin typeface="Calibri"/>
                  <a:ea typeface="Calibri"/>
                  <a:cs typeface="Calibri"/>
                  <a:sym typeface="Calibri"/>
                </a:rPr>
                <a:t>(5</a:t>
              </a:r>
              <a:r>
                <a:rPr lang="el-GR" sz="1600" dirty="0">
                  <a:solidFill>
                    <a:schemeClr val="lt1"/>
                  </a:solidFill>
                  <a:latin typeface="Calibri"/>
                  <a:ea typeface="Calibri"/>
                  <a:cs typeface="Calibri"/>
                  <a:sym typeface="Calibri"/>
                </a:rPr>
                <a:t>) Κληρονομιά </a:t>
              </a:r>
            </a:p>
          </p:txBody>
        </p:sp>
        <p:sp>
          <p:nvSpPr>
            <p:cNvPr id="249" name="Google Shape;249;p18"/>
            <p:cNvSpPr/>
            <p:nvPr/>
          </p:nvSpPr>
          <p:spPr>
            <a:xfrm rot="10800000">
              <a:off x="5031334" y="1025842"/>
              <a:ext cx="7300366" cy="1025842"/>
            </a:xfrm>
            <a:custGeom>
              <a:avLst/>
              <a:gdLst/>
              <a:ahLst/>
              <a:cxnLst/>
              <a:rect l="l" t="t" r="r" b="b"/>
              <a:pathLst>
                <a:path w="120000" h="120000" extrusionOk="0">
                  <a:moveTo>
                    <a:pt x="0" y="120000"/>
                  </a:moveTo>
                  <a:lnTo>
                    <a:pt x="0" y="0"/>
                  </a:lnTo>
                  <a:lnTo>
                    <a:pt x="106216"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txBox="1"/>
            <p:nvPr/>
          </p:nvSpPr>
          <p:spPr>
            <a:xfrm>
              <a:off x="5869889" y="1025842"/>
              <a:ext cx="6461810" cy="1025842"/>
            </a:xfrm>
            <a:prstGeom prst="rect">
              <a:avLst/>
            </a:prstGeom>
            <a:noFill/>
            <a:ln>
              <a:noFill/>
            </a:ln>
          </p:spPr>
          <p:txBody>
            <a:bodyPr spcFirstLastPara="1" wrap="square" lIns="247650" tIns="247650" rIns="247650" bIns="247650" anchor="ctr"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l-GR" sz="1400" b="0" i="0" u="none" strike="noStrike" cap="none">
                  <a:solidFill>
                    <a:schemeClr val="dk1"/>
                  </a:solidFill>
                  <a:latin typeface="Calibri"/>
                  <a:ea typeface="Calibri"/>
                  <a:cs typeface="Calibri"/>
                  <a:sym typeface="Calibri"/>
                </a:rPr>
                <a:t>Σε αυτό το στάδιο, έχετε καταφέρει να δημιουργήσετε ένα μικρό "κομπόδεμα" για τον εαυτό σας. </a:t>
              </a:r>
            </a:p>
            <a:p>
              <a:pPr marL="114300" marR="0" lvl="1" indent="-114300" algn="l" rtl="0">
                <a:lnSpc>
                  <a:spcPct val="90000"/>
                </a:lnSpc>
                <a:spcBef>
                  <a:spcPts val="210"/>
                </a:spcBef>
                <a:spcAft>
                  <a:spcPts val="0"/>
                </a:spcAft>
                <a:buClr>
                  <a:schemeClr val="dk1"/>
                </a:buClr>
                <a:buSzPts val="1400"/>
                <a:buFont typeface="Calibri"/>
                <a:buChar char="•"/>
              </a:pPr>
              <a:r>
                <a:rPr lang="el-GR" sz="1400" b="0" i="0" u="none" strike="noStrike" cap="none">
                  <a:solidFill>
                    <a:schemeClr val="dk1"/>
                  </a:solidFill>
                  <a:latin typeface="Calibri"/>
                  <a:ea typeface="Calibri"/>
                  <a:cs typeface="Calibri"/>
                  <a:sym typeface="Calibri"/>
                </a:rPr>
                <a:t>Μπορείτε να σκεφτείτε την αποταμίευση για τη συνταξιοδότηση ή για την εκπαίδευση των παιδιών σας. </a:t>
              </a:r>
              <a:r>
                <a:rPr lang="el-GR" sz="1100" b="0" i="0" u="none" strike="noStrike" cap="none">
                  <a:solidFill>
                    <a:schemeClr val="dk1"/>
                  </a:solidFill>
                  <a:latin typeface="Calibri"/>
                  <a:ea typeface="Calibri"/>
                  <a:cs typeface="Calibri"/>
                  <a:sym typeface="Calibri"/>
                </a:rPr>
                <a:t> </a:t>
              </a:r>
            </a:p>
          </p:txBody>
        </p:sp>
        <p:sp>
          <p:nvSpPr>
            <p:cNvPr id="251" name="Google Shape;251;p18"/>
            <p:cNvSpPr/>
            <p:nvPr/>
          </p:nvSpPr>
          <p:spPr>
            <a:xfrm>
              <a:off x="2515666" y="1025842"/>
              <a:ext cx="3354222"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txBox="1"/>
            <p:nvPr/>
          </p:nvSpPr>
          <p:spPr>
            <a:xfrm>
              <a:off x="3102655" y="1025842"/>
              <a:ext cx="2180244" cy="102584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l-GR" sz="1800">
                  <a:solidFill>
                    <a:schemeClr val="lt1"/>
                  </a:solidFill>
                  <a:latin typeface="Calibri"/>
                  <a:ea typeface="Calibri"/>
                  <a:cs typeface="Calibri"/>
                  <a:sym typeface="Calibri"/>
                </a:rPr>
                <a:t>(4) Οικονομική ελευθερία</a:t>
              </a:r>
            </a:p>
          </p:txBody>
        </p:sp>
        <p:sp>
          <p:nvSpPr>
            <p:cNvPr id="253" name="Google Shape;253;p18"/>
            <p:cNvSpPr/>
            <p:nvPr/>
          </p:nvSpPr>
          <p:spPr>
            <a:xfrm rot="10800000">
              <a:off x="5869889" y="2051685"/>
              <a:ext cx="6461810" cy="1025842"/>
            </a:xfrm>
            <a:custGeom>
              <a:avLst/>
              <a:gdLst/>
              <a:ahLst/>
              <a:cxnLst/>
              <a:rect l="l" t="t" r="r" b="b"/>
              <a:pathLst>
                <a:path w="120000" h="120000" extrusionOk="0">
                  <a:moveTo>
                    <a:pt x="0" y="120000"/>
                  </a:moveTo>
                  <a:lnTo>
                    <a:pt x="0" y="0"/>
                  </a:lnTo>
                  <a:lnTo>
                    <a:pt x="104428"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txBox="1"/>
            <p:nvPr/>
          </p:nvSpPr>
          <p:spPr>
            <a:xfrm>
              <a:off x="6708444" y="2051685"/>
              <a:ext cx="5623255" cy="1025842"/>
            </a:xfrm>
            <a:prstGeom prst="rect">
              <a:avLst/>
            </a:prstGeom>
            <a:noFill/>
            <a:ln>
              <a:noFill/>
            </a:ln>
          </p:spPr>
          <p:txBody>
            <a:bodyPr spcFirstLastPara="1" wrap="square" lIns="247650" tIns="247650" rIns="247650" bIns="247650" anchor="ctr"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l-GR" sz="1400" b="0" i="0" u="none" strike="noStrike" cap="none">
                  <a:solidFill>
                    <a:schemeClr val="dk1"/>
                  </a:solidFill>
                  <a:latin typeface="Calibri"/>
                  <a:ea typeface="Calibri"/>
                  <a:cs typeface="Calibri"/>
                  <a:sym typeface="Calibri"/>
                </a:rPr>
                <a:t>Τώρα που έχετε εξοφλήσει όλους τους λογαριασμούς σας και έχετε αποταμιεύσει κάποια χρήματα για έκτακτες ανάγκες, μπορείτε να αρχίσετε να σκέφτεστε τη συσσώρευση των χρημάτων σας. </a:t>
              </a:r>
            </a:p>
            <a:p>
              <a:pPr marL="114300" marR="0" lvl="1" indent="-114300" algn="l" rtl="0">
                <a:lnSpc>
                  <a:spcPct val="90000"/>
                </a:lnSpc>
                <a:spcBef>
                  <a:spcPts val="210"/>
                </a:spcBef>
                <a:spcAft>
                  <a:spcPts val="0"/>
                </a:spcAft>
                <a:buClr>
                  <a:schemeClr val="dk1"/>
                </a:buClr>
                <a:buSzPts val="1400"/>
                <a:buFont typeface="Calibri"/>
                <a:buChar char="•"/>
              </a:pPr>
              <a:r>
                <a:rPr lang="el-GR" sz="1400" b="0" i="0" u="none" strike="noStrike" cap="none">
                  <a:solidFill>
                    <a:schemeClr val="dk1"/>
                  </a:solidFill>
                  <a:latin typeface="Calibri"/>
                  <a:ea typeface="Calibri"/>
                  <a:cs typeface="Calibri"/>
                  <a:sym typeface="Calibri"/>
                </a:rPr>
                <a:t>Μπορείτε να επενδύσετε σε ομόλογα, μετοχές, συντάξεις ή να αποπληρώσετε τα δάνειά σας.</a:t>
              </a:r>
            </a:p>
          </p:txBody>
        </p:sp>
        <p:sp>
          <p:nvSpPr>
            <p:cNvPr id="255" name="Google Shape;255;p18"/>
            <p:cNvSpPr/>
            <p:nvPr/>
          </p:nvSpPr>
          <p:spPr>
            <a:xfrm>
              <a:off x="1677111" y="2051685"/>
              <a:ext cx="5031333"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txBox="1"/>
            <p:nvPr/>
          </p:nvSpPr>
          <p:spPr>
            <a:xfrm>
              <a:off x="2515665" y="2051685"/>
              <a:ext cx="3270366" cy="102584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l-GR" sz="1800">
                  <a:solidFill>
                    <a:schemeClr val="lt1"/>
                  </a:solidFill>
                  <a:latin typeface="Calibri"/>
                  <a:ea typeface="Calibri"/>
                  <a:cs typeface="Calibri"/>
                  <a:sym typeface="Calibri"/>
                </a:rPr>
                <a:t>(3) Συσσώρευση πλούτου </a:t>
              </a:r>
            </a:p>
          </p:txBody>
        </p:sp>
        <p:sp>
          <p:nvSpPr>
            <p:cNvPr id="257" name="Google Shape;257;p18"/>
            <p:cNvSpPr/>
            <p:nvPr/>
          </p:nvSpPr>
          <p:spPr>
            <a:xfrm rot="10800000">
              <a:off x="6708444" y="3077527"/>
              <a:ext cx="5623255" cy="1025842"/>
            </a:xfrm>
            <a:custGeom>
              <a:avLst/>
              <a:gdLst/>
              <a:ahLst/>
              <a:cxnLst/>
              <a:rect l="l" t="t" r="r" b="b"/>
              <a:pathLst>
                <a:path w="120000" h="120000" extrusionOk="0">
                  <a:moveTo>
                    <a:pt x="0" y="120000"/>
                  </a:moveTo>
                  <a:lnTo>
                    <a:pt x="0" y="0"/>
                  </a:lnTo>
                  <a:lnTo>
                    <a:pt x="102105"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txBox="1"/>
            <p:nvPr/>
          </p:nvSpPr>
          <p:spPr>
            <a:xfrm>
              <a:off x="7547000" y="3077527"/>
              <a:ext cx="4784699" cy="1025842"/>
            </a:xfrm>
            <a:prstGeom prst="rect">
              <a:avLst/>
            </a:prstGeom>
            <a:noFill/>
            <a:ln>
              <a:noFill/>
            </a:ln>
          </p:spPr>
          <p:txBody>
            <a:bodyPr spcFirstLastPara="1" wrap="square" lIns="247650" tIns="247650" rIns="247650" bIns="247650" anchor="ctr"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l-GR" sz="1400" b="0" i="0" u="none" strike="noStrike" cap="none">
                  <a:solidFill>
                    <a:schemeClr val="dk1"/>
                  </a:solidFill>
                  <a:latin typeface="Calibri"/>
                  <a:ea typeface="Calibri"/>
                  <a:cs typeface="Calibri"/>
                  <a:sym typeface="Calibri"/>
                </a:rPr>
                <a:t>Μόλις καταφέρετε να επιβιώσετε, θα πρέπει να έχετε κάποια χρήματα για έκτακτες ανάγκες.  </a:t>
              </a:r>
            </a:p>
            <a:p>
              <a:pPr marL="114300" marR="0" lvl="1" indent="-114300" algn="l" rtl="0">
                <a:lnSpc>
                  <a:spcPct val="90000"/>
                </a:lnSpc>
                <a:spcBef>
                  <a:spcPts val="210"/>
                </a:spcBef>
                <a:spcAft>
                  <a:spcPts val="0"/>
                </a:spcAft>
                <a:buClr>
                  <a:schemeClr val="dk1"/>
                </a:buClr>
                <a:buSzPts val="1400"/>
                <a:buFont typeface="Calibri"/>
                <a:buChar char="•"/>
              </a:pPr>
              <a:r>
                <a:rPr lang="el-GR" sz="1400" b="0" i="0" u="none" strike="noStrike" cap="none">
                  <a:solidFill>
                    <a:schemeClr val="dk1"/>
                  </a:solidFill>
                  <a:latin typeface="Calibri"/>
                  <a:ea typeface="Calibri"/>
                  <a:cs typeface="Calibri"/>
                  <a:sym typeface="Calibri"/>
                </a:rPr>
                <a:t>Προτείνεται να έχετε στη διάθεσή σας αποταμιεύσεις τουλάχιστον 3 μηνών. </a:t>
              </a:r>
            </a:p>
          </p:txBody>
        </p:sp>
        <p:sp>
          <p:nvSpPr>
            <p:cNvPr id="259" name="Google Shape;259;p18"/>
            <p:cNvSpPr/>
            <p:nvPr/>
          </p:nvSpPr>
          <p:spPr>
            <a:xfrm>
              <a:off x="838555" y="3077527"/>
              <a:ext cx="6708444"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txBox="1"/>
            <p:nvPr/>
          </p:nvSpPr>
          <p:spPr>
            <a:xfrm>
              <a:off x="2012533" y="3077527"/>
              <a:ext cx="4360489" cy="102584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l-GR" sz="1800">
                  <a:solidFill>
                    <a:schemeClr val="lt1"/>
                  </a:solidFill>
                  <a:latin typeface="Calibri"/>
                  <a:ea typeface="Calibri"/>
                  <a:cs typeface="Calibri"/>
                  <a:sym typeface="Calibri"/>
                </a:rPr>
                <a:t>(2) Οικονομική ασφάλεια</a:t>
              </a:r>
            </a:p>
          </p:txBody>
        </p:sp>
        <p:sp>
          <p:nvSpPr>
            <p:cNvPr id="261" name="Google Shape;261;p18"/>
            <p:cNvSpPr/>
            <p:nvPr/>
          </p:nvSpPr>
          <p:spPr>
            <a:xfrm rot="10800000">
              <a:off x="7547000" y="4103370"/>
              <a:ext cx="4784699" cy="1025842"/>
            </a:xfrm>
            <a:custGeom>
              <a:avLst/>
              <a:gdLst/>
              <a:ahLst/>
              <a:cxnLst/>
              <a:rect l="l" t="t" r="r" b="b"/>
              <a:pathLst>
                <a:path w="120000" h="120000" extrusionOk="0">
                  <a:moveTo>
                    <a:pt x="0" y="120000"/>
                  </a:moveTo>
                  <a:lnTo>
                    <a:pt x="0" y="0"/>
                  </a:lnTo>
                  <a:lnTo>
                    <a:pt x="98969"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txBox="1"/>
            <p:nvPr/>
          </p:nvSpPr>
          <p:spPr>
            <a:xfrm>
              <a:off x="8385556" y="4103370"/>
              <a:ext cx="3946144" cy="1025842"/>
            </a:xfrm>
            <a:prstGeom prst="rect">
              <a:avLst/>
            </a:prstGeom>
            <a:noFill/>
            <a:ln>
              <a:noFill/>
            </a:ln>
          </p:spPr>
          <p:txBody>
            <a:bodyPr spcFirstLastPara="1" wrap="square" lIns="247650" tIns="247650" rIns="247650" bIns="247650" anchor="ctr"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l-GR" sz="1400" b="0" i="0" u="none" strike="noStrike" cap="none">
                  <a:solidFill>
                    <a:schemeClr val="dk1"/>
                  </a:solidFill>
                  <a:latin typeface="Calibri"/>
                  <a:ea typeface="Calibri"/>
                  <a:cs typeface="Calibri"/>
                  <a:sym typeface="Calibri"/>
                </a:rPr>
                <a:t>Αυτές είναι οι βασικές ανάγκες της ζωής μας, τις οποίες όλοι πρέπει να πληρώνουμε. </a:t>
              </a:r>
            </a:p>
            <a:p>
              <a:pPr marL="114300" marR="0" lvl="1" indent="-114300" algn="l" rtl="0">
                <a:lnSpc>
                  <a:spcPct val="90000"/>
                </a:lnSpc>
                <a:spcBef>
                  <a:spcPts val="210"/>
                </a:spcBef>
                <a:spcAft>
                  <a:spcPts val="0"/>
                </a:spcAft>
                <a:buClr>
                  <a:schemeClr val="dk1"/>
                </a:buClr>
                <a:buSzPts val="1400"/>
                <a:buFont typeface="Calibri"/>
                <a:buChar char="•"/>
              </a:pPr>
              <a:r>
                <a:rPr lang="el-GR" sz="1400" b="0" i="0" u="none" strike="noStrike" cap="none">
                  <a:solidFill>
                    <a:schemeClr val="dk1"/>
                  </a:solidFill>
                  <a:latin typeface="Calibri"/>
                  <a:ea typeface="Calibri"/>
                  <a:cs typeface="Calibri"/>
                  <a:sym typeface="Calibri"/>
                </a:rPr>
                <a:t>Μερικά από τα πιο σημαντικά στοιχεία περιλαμβάνουν: τροφή, στέγη, μεταφορές, το κόστος ζωής. </a:t>
              </a:r>
            </a:p>
          </p:txBody>
        </p:sp>
        <p:sp>
          <p:nvSpPr>
            <p:cNvPr id="263" name="Google Shape;263;p18"/>
            <p:cNvSpPr/>
            <p:nvPr/>
          </p:nvSpPr>
          <p:spPr>
            <a:xfrm>
              <a:off x="0" y="4103370"/>
              <a:ext cx="8385555"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8"/>
            <p:cNvSpPr txBox="1"/>
            <p:nvPr/>
          </p:nvSpPr>
          <p:spPr>
            <a:xfrm>
              <a:off x="1467472" y="4103370"/>
              <a:ext cx="5450611" cy="102584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l-GR" sz="1800">
                  <a:solidFill>
                    <a:schemeClr val="lt1"/>
                  </a:solidFill>
                  <a:latin typeface="Calibri"/>
                  <a:ea typeface="Calibri"/>
                  <a:cs typeface="Calibri"/>
                  <a:sym typeface="Calibri"/>
                </a:rPr>
                <a:t>(1) Ταμειακή ροή και βασικές ανάγκες</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9"/>
          <p:cNvSpPr txBox="1">
            <a:spLocks noGrp="1"/>
          </p:cNvSpPr>
          <p:nvPr>
            <p:ph type="body" idx="1"/>
          </p:nvPr>
        </p:nvSpPr>
        <p:spPr>
          <a:xfrm>
            <a:off x="176462" y="2075543"/>
            <a:ext cx="10475495" cy="5159445"/>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Clr>
                <a:schemeClr val="accent4"/>
              </a:buClr>
              <a:buSzPts val="2100"/>
              <a:buNone/>
            </a:pPr>
            <a:r>
              <a:rPr lang="el-GR" sz="2800" dirty="0"/>
              <a:t>       </a:t>
            </a:r>
            <a:r>
              <a:rPr lang="el-GR" sz="2400" dirty="0"/>
              <a:t>Ακολουθούν κάποιες Κορυφαίες Συμβουλές που θα σας βοηθήσουν ! </a:t>
            </a:r>
          </a:p>
          <a:p>
            <a:pPr marL="0" lvl="0" indent="0" algn="l" rtl="0">
              <a:lnSpc>
                <a:spcPct val="100000"/>
              </a:lnSpc>
              <a:spcBef>
                <a:spcPts val="0"/>
              </a:spcBef>
              <a:spcAft>
                <a:spcPts val="0"/>
              </a:spcAft>
              <a:buClr>
                <a:schemeClr val="accent4"/>
              </a:buClr>
              <a:buSzPts val="2100"/>
              <a:buNone/>
            </a:pPr>
            <a:endParaRPr sz="2400" dirty="0"/>
          </a:p>
          <a:p>
            <a:pPr marL="1092991" lvl="1" indent="-342900" rtl="0">
              <a:lnSpc>
                <a:spcPct val="100000"/>
              </a:lnSpc>
              <a:spcBef>
                <a:spcPts val="600"/>
              </a:spcBef>
              <a:spcAft>
                <a:spcPts val="0"/>
              </a:spcAft>
              <a:buSzPts val="2100"/>
              <a:buChar char="•"/>
            </a:pPr>
            <a:r>
              <a:rPr lang="el-GR" sz="2400" dirty="0"/>
              <a:t>Όπως ακριβώς μπορείτε να βελτιώσετε τη σωματική σας ευεξία με τον αθλητισμό, έτσι μπορείτε να βελτιώσετε την ικανότητά σας να διαχειρίζεστε τα χρήματα κατά τη διάρκεια κρίσιμων περιόδων της ζωής. </a:t>
            </a:r>
          </a:p>
          <a:p>
            <a:pPr marL="1092991" lvl="1" indent="-342900" rtl="0">
              <a:lnSpc>
                <a:spcPct val="100000"/>
              </a:lnSpc>
              <a:spcBef>
                <a:spcPts val="600"/>
              </a:spcBef>
              <a:spcAft>
                <a:spcPts val="0"/>
              </a:spcAft>
              <a:buSzPts val="2100"/>
              <a:buChar char="•"/>
            </a:pPr>
            <a:r>
              <a:rPr lang="el-GR" sz="2400" dirty="0"/>
              <a:t>Η πρόσβαση σε υποστηρίξεις που είναι διαθέσιμες στη χώρα σας, μέσω Οργανισμών Ενημέρωσης Πολιτών, του τραπεζικού σας </a:t>
            </a:r>
            <a:r>
              <a:rPr lang="el-GR" sz="2400" dirty="0" err="1"/>
              <a:t>παρόχου</a:t>
            </a:r>
            <a:r>
              <a:rPr lang="el-GR" sz="2400" dirty="0"/>
              <a:t> ή ακόμη και σε διαδικτυακές πληροφορίες μπορεί να σας βοηθήσει να βρείτε οικονομική ευημερία. </a:t>
            </a:r>
          </a:p>
          <a:p>
            <a:pPr marL="750091" lvl="1" indent="0" rtl="0">
              <a:lnSpc>
                <a:spcPct val="100000"/>
              </a:lnSpc>
              <a:spcBef>
                <a:spcPts val="600"/>
              </a:spcBef>
              <a:spcAft>
                <a:spcPts val="0"/>
              </a:spcAft>
              <a:buSzPts val="2100"/>
              <a:buNone/>
            </a:pPr>
            <a:endParaRPr lang="en-IE" sz="2400" b="1" dirty="0"/>
          </a:p>
          <a:p>
            <a:pPr marL="750091" lvl="1" indent="0" rtl="0">
              <a:lnSpc>
                <a:spcPct val="100000"/>
              </a:lnSpc>
              <a:spcBef>
                <a:spcPts val="600"/>
              </a:spcBef>
              <a:spcAft>
                <a:spcPts val="0"/>
              </a:spcAft>
              <a:buSzPts val="2100"/>
              <a:buNone/>
            </a:pPr>
            <a:r>
              <a:rPr lang="el-GR" sz="2400" b="1" dirty="0"/>
              <a:t>Ποιες είναι οι υποστηρίξεις που ήδη γνωρίζετε;</a:t>
            </a:r>
          </a:p>
          <a:p>
            <a:pPr marL="0" lvl="0" indent="0" algn="just" rtl="0">
              <a:lnSpc>
                <a:spcPct val="100000"/>
              </a:lnSpc>
              <a:spcBef>
                <a:spcPts val="600"/>
              </a:spcBef>
              <a:spcAft>
                <a:spcPts val="0"/>
              </a:spcAft>
              <a:buClr>
                <a:schemeClr val="accent4"/>
              </a:buClr>
              <a:buSzPts val="2188"/>
              <a:buNone/>
            </a:pPr>
            <a:endParaRPr sz="2400" dirty="0"/>
          </a:p>
          <a:p>
            <a:pPr marL="0" lvl="0" indent="0" algn="just" rtl="0">
              <a:lnSpc>
                <a:spcPct val="100000"/>
              </a:lnSpc>
              <a:spcBef>
                <a:spcPts val="600"/>
              </a:spcBef>
              <a:spcAft>
                <a:spcPts val="0"/>
              </a:spcAft>
              <a:buClr>
                <a:schemeClr val="accent4"/>
              </a:buClr>
              <a:buSzPts val="2100"/>
              <a:buNone/>
            </a:pPr>
            <a:r>
              <a:rPr lang="el-GR" sz="2400" dirty="0"/>
              <a:t> </a:t>
            </a:r>
          </a:p>
          <a:p>
            <a:pPr marL="0" lvl="0" indent="0" algn="just" rtl="0">
              <a:lnSpc>
                <a:spcPct val="100000"/>
              </a:lnSpc>
              <a:spcBef>
                <a:spcPts val="600"/>
              </a:spcBef>
              <a:spcAft>
                <a:spcPts val="0"/>
              </a:spcAft>
              <a:buClr>
                <a:schemeClr val="accent4"/>
              </a:buClr>
              <a:buSzPts val="2188"/>
              <a:buNone/>
            </a:pPr>
            <a:endParaRPr sz="2400" dirty="0"/>
          </a:p>
          <a:p>
            <a:pPr marL="0" lvl="0" indent="0" algn="just" rtl="0">
              <a:lnSpc>
                <a:spcPct val="100000"/>
              </a:lnSpc>
              <a:spcBef>
                <a:spcPts val="600"/>
              </a:spcBef>
              <a:spcAft>
                <a:spcPts val="0"/>
              </a:spcAft>
              <a:buClr>
                <a:schemeClr val="accent4"/>
              </a:buClr>
              <a:buSzPts val="2188"/>
              <a:buNone/>
            </a:pPr>
            <a:endParaRPr sz="2400" dirty="0"/>
          </a:p>
          <a:p>
            <a:pPr marL="0" lvl="0" indent="0" algn="just" rtl="0">
              <a:lnSpc>
                <a:spcPct val="100000"/>
              </a:lnSpc>
              <a:spcBef>
                <a:spcPts val="600"/>
              </a:spcBef>
              <a:spcAft>
                <a:spcPts val="0"/>
              </a:spcAft>
              <a:buClr>
                <a:schemeClr val="accent4"/>
              </a:buClr>
              <a:buSzPts val="2188"/>
              <a:buNone/>
            </a:pPr>
            <a:endParaRPr sz="2400" dirty="0"/>
          </a:p>
          <a:p>
            <a:pPr marL="0" lvl="0" indent="0" algn="just" rtl="0">
              <a:lnSpc>
                <a:spcPct val="100000"/>
              </a:lnSpc>
              <a:spcBef>
                <a:spcPts val="600"/>
              </a:spcBef>
              <a:spcAft>
                <a:spcPts val="0"/>
              </a:spcAft>
              <a:buClr>
                <a:schemeClr val="accent4"/>
              </a:buClr>
              <a:buSzPts val="2188"/>
              <a:buNone/>
            </a:pPr>
            <a:endParaRPr dirty="0"/>
          </a:p>
        </p:txBody>
      </p:sp>
      <p:sp>
        <p:nvSpPr>
          <p:cNvPr id="271" name="Google Shape;271;p1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Διαχείριση των χρημάτων κατά τη διάρκεια κρίσιμων περιόδων της ζωής</a:t>
            </a:r>
          </a:p>
        </p:txBody>
      </p:sp>
      <p:sp>
        <p:nvSpPr>
          <p:cNvPr id="272" name="Google Shape;272;p19"/>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Κορυφαίες Συμβουλές </a:t>
            </a:r>
          </a:p>
        </p:txBody>
      </p:sp>
      <p:pic>
        <p:nvPicPr>
          <p:cNvPr id="273" name="Google Shape;273;p19" descr="Alarm clock outline"/>
          <p:cNvPicPr preferRelativeResize="0"/>
          <p:nvPr/>
        </p:nvPicPr>
        <p:blipFill rotWithShape="1">
          <a:blip r:embed="rId3">
            <a:alphaModFix/>
          </a:blip>
          <a:srcRect/>
          <a:stretch/>
        </p:blipFill>
        <p:spPr>
          <a:xfrm>
            <a:off x="10424049" y="1863443"/>
            <a:ext cx="2407556" cy="24075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body" idx="1"/>
          </p:nvPr>
        </p:nvSpPr>
        <p:spPr>
          <a:xfrm>
            <a:off x="614795" y="2181727"/>
            <a:ext cx="12331541" cy="4539915"/>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Clr>
                <a:schemeClr val="dk2"/>
              </a:buClr>
              <a:buSzPts val="2100"/>
              <a:buNone/>
            </a:pPr>
            <a:r>
              <a:rPr lang="el-GR" sz="2800" b="1" dirty="0"/>
              <a:t>Μετά την ολοκλήρωση αυτής της ενότητας, οι γονείς και οι φροντιστές θα είναι σε θέση να:</a:t>
            </a:r>
          </a:p>
          <a:p>
            <a:pPr marL="0" lvl="0" indent="0" algn="l" rtl="0">
              <a:lnSpc>
                <a:spcPct val="100000"/>
              </a:lnSpc>
              <a:spcBef>
                <a:spcPts val="0"/>
              </a:spcBef>
              <a:spcAft>
                <a:spcPts val="0"/>
              </a:spcAft>
              <a:buClr>
                <a:schemeClr val="dk2"/>
              </a:buClr>
              <a:buSzPts val="2100"/>
              <a:buNone/>
            </a:pPr>
            <a:endParaRPr sz="2800" b="1" dirty="0"/>
          </a:p>
          <a:p>
            <a:pPr marL="342900" lvl="0" indent="-342900" algn="l" rtl="0">
              <a:lnSpc>
                <a:spcPct val="100000"/>
              </a:lnSpc>
              <a:spcBef>
                <a:spcPts val="600"/>
              </a:spcBef>
              <a:spcAft>
                <a:spcPts val="0"/>
              </a:spcAft>
              <a:buClr>
                <a:schemeClr val="dk2"/>
              </a:buClr>
              <a:buSzPts val="2100"/>
              <a:buFont typeface="Arial"/>
              <a:buChar char="•"/>
            </a:pPr>
            <a:r>
              <a:rPr lang="el-GR" sz="2800" dirty="0"/>
              <a:t>αναγνωρίζουν τις κρίσιμες περιόδους ζωής για τις οικογένειες</a:t>
            </a:r>
          </a:p>
          <a:p>
            <a:pPr marL="342900" lvl="0" indent="-342900" algn="l" rtl="0">
              <a:lnSpc>
                <a:spcPct val="100000"/>
              </a:lnSpc>
              <a:spcBef>
                <a:spcPts val="600"/>
              </a:spcBef>
              <a:spcAft>
                <a:spcPts val="0"/>
              </a:spcAft>
              <a:buClr>
                <a:schemeClr val="dk2"/>
              </a:buClr>
              <a:buSzPts val="2100"/>
              <a:buFont typeface="Arial"/>
              <a:buChar char="•"/>
            </a:pPr>
            <a:endParaRPr sz="2800" dirty="0"/>
          </a:p>
          <a:p>
            <a:pPr marL="342900" lvl="0" indent="-342900" algn="l" rtl="0">
              <a:lnSpc>
                <a:spcPct val="100000"/>
              </a:lnSpc>
              <a:spcBef>
                <a:spcPts val="600"/>
              </a:spcBef>
              <a:spcAft>
                <a:spcPts val="0"/>
              </a:spcAft>
              <a:buClr>
                <a:schemeClr val="dk2"/>
              </a:buClr>
              <a:buSzPts val="2100"/>
              <a:buFont typeface="Arial"/>
              <a:buChar char="•"/>
            </a:pPr>
            <a:r>
              <a:rPr lang="el-GR" sz="2800" dirty="0"/>
              <a:t>αντιμετωπίζουν απρόβλεπτα γεγονότα και διαφορετικούς τύπους οικογενειακών αναγκών και δαπανών</a:t>
            </a:r>
          </a:p>
          <a:p>
            <a:pPr marL="0" lvl="0" indent="0" algn="l" rtl="0">
              <a:lnSpc>
                <a:spcPct val="100000"/>
              </a:lnSpc>
              <a:spcBef>
                <a:spcPts val="600"/>
              </a:spcBef>
              <a:spcAft>
                <a:spcPts val="0"/>
              </a:spcAft>
              <a:buClr>
                <a:schemeClr val="dk2"/>
              </a:buClr>
              <a:buSzPts val="2100"/>
            </a:pPr>
            <a:r>
              <a:rPr lang="el-GR" sz="2800" dirty="0"/>
              <a:t> </a:t>
            </a:r>
          </a:p>
          <a:p>
            <a:pPr marL="342900" lvl="0" indent="-342900" algn="l" rtl="0">
              <a:lnSpc>
                <a:spcPct val="100000"/>
              </a:lnSpc>
              <a:spcBef>
                <a:spcPts val="600"/>
              </a:spcBef>
              <a:spcAft>
                <a:spcPts val="0"/>
              </a:spcAft>
              <a:buClr>
                <a:schemeClr val="dk2"/>
              </a:buClr>
              <a:buSzPts val="2100"/>
              <a:buFont typeface="Arial"/>
              <a:buChar char="•"/>
            </a:pPr>
            <a:r>
              <a:rPr lang="el-GR" sz="2800" dirty="0"/>
              <a:t>σχεδιάζουν τις προσωπικές και οικογενειακές δαπάνες και αποταμιεύσεις </a:t>
            </a:r>
          </a:p>
        </p:txBody>
      </p:sp>
      <p:sp>
        <p:nvSpPr>
          <p:cNvPr id="58" name="Google Shape;58;p2"/>
          <p:cNvSpPr txBox="1">
            <a:spLocks noGrp="1"/>
          </p:cNvSpPr>
          <p:nvPr>
            <p:ph type="title"/>
          </p:nvPr>
        </p:nvSpPr>
        <p:spPr>
          <a:xfrm>
            <a:off x="502500" y="432159"/>
            <a:ext cx="12330000" cy="1172052"/>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Διαχείριση των χρημάτων κατά τη διάρκεια κρίσιμων περιόδων της ζωής                                                                                                                    Μαθησιακά Αποτελέσματα </a:t>
            </a:r>
          </a:p>
        </p:txBody>
      </p:sp>
    </p:spTree>
    <p:extLst>
      <p:ext uri="{BB962C8B-B14F-4D97-AF65-F5344CB8AC3E}">
        <p14:creationId xmlns:p14="http://schemas.microsoft.com/office/powerpoint/2010/main" val="2497937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1"/>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2800"/>
              <a:buFont typeface="Open Sans"/>
              <a:buNone/>
            </a:pPr>
            <a:r>
              <a:rPr lang="el-GR"/>
              <a:t>Σας ευχαριστούμε για την παρουσία σας. Για περισσότερες πηγές επισκεφθείτε την ιστοσελίδα Money Matters:</a:t>
            </a:r>
            <a:br>
              <a:rPr lang="el-GR"/>
            </a:br>
            <a:r>
              <a:rPr lang="el-GR"/>
              <a:t> </a:t>
            </a:r>
            <a:r>
              <a:rPr lang="el-GR" u="sng">
                <a:solidFill>
                  <a:schemeClr val="hlink"/>
                </a:solidFill>
                <a:hlinkClick r:id="rId3"/>
              </a:rPr>
              <a:t>https://moneymattersproject.eu/</a:t>
            </a:r>
            <a:r>
              <a:rPr lang="el-G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Clr>
                <a:schemeClr val="accent4"/>
              </a:buClr>
              <a:buSzPts val="1600"/>
              <a:buNone/>
            </a:pPr>
            <a:r>
              <a:rPr lang="el-GR" sz="1800" dirty="0"/>
              <a:t>Bank of </a:t>
            </a:r>
            <a:r>
              <a:rPr lang="el-GR" sz="1800" dirty="0" err="1"/>
              <a:t>Ireland</a:t>
            </a:r>
            <a:r>
              <a:rPr lang="el-GR" sz="1800" dirty="0"/>
              <a:t> (2020) </a:t>
            </a:r>
            <a:r>
              <a:rPr lang="el-GR" sz="1800" i="1" dirty="0" err="1"/>
              <a:t>Find</a:t>
            </a:r>
            <a:r>
              <a:rPr lang="el-GR" sz="1800" i="1" dirty="0"/>
              <a:t> </a:t>
            </a:r>
            <a:r>
              <a:rPr lang="el-GR" sz="1800" i="1" dirty="0" err="1"/>
              <a:t>financial</a:t>
            </a:r>
            <a:r>
              <a:rPr lang="el-GR" sz="1800" i="1" dirty="0"/>
              <a:t> </a:t>
            </a:r>
            <a:r>
              <a:rPr lang="el-GR" sz="1800" i="1" dirty="0" err="1"/>
              <a:t>wellbeing</a:t>
            </a:r>
            <a:r>
              <a:rPr lang="el-GR" sz="1800" i="1" dirty="0"/>
              <a:t> – </a:t>
            </a:r>
            <a:r>
              <a:rPr lang="el-GR" sz="1800" i="1" dirty="0" err="1"/>
              <a:t>Episode</a:t>
            </a:r>
            <a:r>
              <a:rPr lang="el-GR" sz="1800" i="1" dirty="0"/>
              <a:t> 1 – </a:t>
            </a:r>
            <a:r>
              <a:rPr lang="el-GR" sz="1800" i="1" dirty="0" err="1"/>
              <a:t>What</a:t>
            </a:r>
            <a:r>
              <a:rPr lang="el-GR" sz="1800" i="1" dirty="0"/>
              <a:t> </a:t>
            </a:r>
            <a:r>
              <a:rPr lang="el-GR" sz="1800" i="1" dirty="0" err="1"/>
              <a:t>is</a:t>
            </a:r>
            <a:r>
              <a:rPr lang="el-GR" sz="1800" i="1" dirty="0"/>
              <a:t> </a:t>
            </a:r>
            <a:r>
              <a:rPr lang="el-GR" sz="1800" i="1" dirty="0" err="1"/>
              <a:t>financial</a:t>
            </a:r>
            <a:r>
              <a:rPr lang="el-GR" sz="1800" i="1" dirty="0"/>
              <a:t> </a:t>
            </a:r>
            <a:r>
              <a:rPr lang="el-GR" sz="1800" i="1" dirty="0" err="1"/>
              <a:t>wellbeing</a:t>
            </a:r>
            <a:r>
              <a:rPr lang="el-GR" sz="1800" i="1" dirty="0"/>
              <a:t>? </a:t>
            </a:r>
            <a:r>
              <a:rPr lang="el-GR" sz="1800" dirty="0"/>
              <a:t>Διαθέσιμο στο σύνδεσμο: </a:t>
            </a:r>
            <a:r>
              <a:rPr lang="el-GR" sz="1800" u="sng" dirty="0">
                <a:solidFill>
                  <a:schemeClr val="hlink"/>
                </a:solidFill>
                <a:hlinkClick r:id="rId3"/>
              </a:rPr>
              <a:t>https://www.youtube.com/watch?v=3Ew9453gvJ8</a:t>
            </a:r>
            <a:r>
              <a:rPr lang="el-GR" sz="1800" dirty="0"/>
              <a:t> </a:t>
            </a:r>
          </a:p>
          <a:p>
            <a:pPr marL="0" lvl="0" indent="0" algn="l" rtl="0">
              <a:lnSpc>
                <a:spcPct val="100000"/>
              </a:lnSpc>
              <a:spcBef>
                <a:spcPts val="600"/>
              </a:spcBef>
              <a:spcAft>
                <a:spcPts val="0"/>
              </a:spcAft>
              <a:buClr>
                <a:schemeClr val="accent4"/>
              </a:buClr>
              <a:buSzPts val="1600"/>
              <a:buNone/>
            </a:pPr>
            <a:endParaRPr sz="1800" dirty="0"/>
          </a:p>
          <a:p>
            <a:pPr marL="0" lvl="0" indent="0" algn="l" rtl="0">
              <a:lnSpc>
                <a:spcPct val="100000"/>
              </a:lnSpc>
              <a:spcBef>
                <a:spcPts val="600"/>
              </a:spcBef>
              <a:spcAft>
                <a:spcPts val="0"/>
              </a:spcAft>
              <a:buClr>
                <a:schemeClr val="accent4"/>
              </a:buClr>
              <a:buSzPts val="1600"/>
              <a:buNone/>
            </a:pPr>
            <a:r>
              <a:rPr lang="el-GR" sz="1800" dirty="0" err="1"/>
              <a:t>Columbia</a:t>
            </a:r>
            <a:r>
              <a:rPr lang="el-GR" sz="1800" dirty="0"/>
              <a:t> </a:t>
            </a:r>
            <a:r>
              <a:rPr lang="el-GR" sz="1800" dirty="0" err="1"/>
              <a:t>College</a:t>
            </a:r>
            <a:r>
              <a:rPr lang="el-GR" sz="1800" dirty="0"/>
              <a:t> (2015) </a:t>
            </a:r>
            <a:r>
              <a:rPr lang="el-GR" sz="1800" i="1" dirty="0" err="1"/>
              <a:t>Needs</a:t>
            </a:r>
            <a:r>
              <a:rPr lang="el-GR" sz="1800" i="1" dirty="0"/>
              <a:t> </a:t>
            </a:r>
            <a:r>
              <a:rPr lang="el-GR" sz="1800" i="1" dirty="0" err="1"/>
              <a:t>vs</a:t>
            </a:r>
            <a:r>
              <a:rPr lang="el-GR" sz="1800" i="1" dirty="0"/>
              <a:t> </a:t>
            </a:r>
            <a:r>
              <a:rPr lang="el-GR" sz="1800" i="1" dirty="0" err="1"/>
              <a:t>Wants</a:t>
            </a:r>
            <a:r>
              <a:rPr lang="el-GR" sz="1800" i="1" dirty="0"/>
              <a:t> </a:t>
            </a:r>
            <a:r>
              <a:rPr lang="el-GR" sz="1800" dirty="0"/>
              <a:t>|</a:t>
            </a:r>
            <a:r>
              <a:rPr lang="el-GR" sz="1800" i="1" dirty="0" err="1"/>
              <a:t>Columbia</a:t>
            </a:r>
            <a:r>
              <a:rPr lang="el-GR" sz="1800" i="1" dirty="0"/>
              <a:t> </a:t>
            </a:r>
            <a:r>
              <a:rPr lang="el-GR" sz="1800" i="1" dirty="0" err="1"/>
              <a:t>College</a:t>
            </a:r>
            <a:r>
              <a:rPr lang="el-GR" sz="1800" i="1" dirty="0"/>
              <a:t>. </a:t>
            </a:r>
            <a:r>
              <a:rPr lang="el-GR" sz="1800" dirty="0"/>
              <a:t>Διαθέσιμο στο σύνδεσμο:   </a:t>
            </a:r>
            <a:r>
              <a:rPr lang="el-GR" sz="1800" u="sng" dirty="0">
                <a:solidFill>
                  <a:schemeClr val="hlink"/>
                </a:solidFill>
                <a:hlinkClick r:id="rId4"/>
              </a:rPr>
              <a:t>https://www.youtube.com/watch?v=QyuU4wFIz3o&amp;t=9s</a:t>
            </a:r>
            <a:r>
              <a:rPr lang="el-GR" sz="1800" dirty="0"/>
              <a:t> </a:t>
            </a:r>
          </a:p>
          <a:p>
            <a:pPr marL="0" lvl="0" indent="0" algn="l" rtl="0">
              <a:lnSpc>
                <a:spcPct val="100000"/>
              </a:lnSpc>
              <a:spcBef>
                <a:spcPts val="600"/>
              </a:spcBef>
              <a:spcAft>
                <a:spcPts val="0"/>
              </a:spcAft>
              <a:buClr>
                <a:schemeClr val="accent4"/>
              </a:buClr>
              <a:buSzPts val="1600"/>
              <a:buNone/>
            </a:pPr>
            <a:endParaRPr sz="1800" dirty="0"/>
          </a:p>
          <a:p>
            <a:pPr marL="0" lvl="0" indent="0" algn="l" rtl="0">
              <a:lnSpc>
                <a:spcPct val="100000"/>
              </a:lnSpc>
              <a:spcBef>
                <a:spcPts val="600"/>
              </a:spcBef>
              <a:spcAft>
                <a:spcPts val="0"/>
              </a:spcAft>
              <a:buClr>
                <a:schemeClr val="accent4"/>
              </a:buClr>
              <a:buSzPts val="1600"/>
              <a:buNone/>
            </a:pPr>
            <a:r>
              <a:rPr lang="el-GR" sz="1800" dirty="0" err="1"/>
              <a:t>Johnston</a:t>
            </a:r>
            <a:r>
              <a:rPr lang="el-GR" sz="1800" dirty="0"/>
              <a:t>, B. (2021) </a:t>
            </a:r>
            <a:r>
              <a:rPr lang="el-GR" sz="1800" i="1" dirty="0"/>
              <a:t>The </a:t>
            </a:r>
            <a:r>
              <a:rPr lang="el-GR" sz="1800" i="1" dirty="0" err="1"/>
              <a:t>hierarchy</a:t>
            </a:r>
            <a:r>
              <a:rPr lang="el-GR" sz="1800" i="1" dirty="0"/>
              <a:t> of </a:t>
            </a:r>
            <a:r>
              <a:rPr lang="el-GR" sz="1800" i="1" dirty="0" err="1"/>
              <a:t>financial</a:t>
            </a:r>
            <a:r>
              <a:rPr lang="el-GR" sz="1800" i="1" dirty="0"/>
              <a:t> </a:t>
            </a:r>
            <a:r>
              <a:rPr lang="el-GR" sz="1800" i="1" dirty="0" err="1"/>
              <a:t>needs</a:t>
            </a:r>
            <a:r>
              <a:rPr lang="el-GR" sz="1800" i="1" dirty="0"/>
              <a:t>. </a:t>
            </a:r>
            <a:r>
              <a:rPr lang="el-GR" sz="1800" dirty="0"/>
              <a:t>Διαθέσιμο στο σύνδεσμο:  </a:t>
            </a:r>
            <a:r>
              <a:rPr lang="el-GR" sz="1800" u="sng" dirty="0">
                <a:solidFill>
                  <a:schemeClr val="hlink"/>
                </a:solidFill>
                <a:hlinkClick r:id="rId5"/>
              </a:rPr>
              <a:t>https://www.simplefp.co.uk/the-hierarchy-of-financial-needs/</a:t>
            </a:r>
            <a:r>
              <a:rPr lang="el-GR" sz="1800" dirty="0"/>
              <a:t> </a:t>
            </a:r>
          </a:p>
          <a:p>
            <a:pPr marL="0" lvl="0" indent="0" algn="l" rtl="0">
              <a:lnSpc>
                <a:spcPct val="100000"/>
              </a:lnSpc>
              <a:spcBef>
                <a:spcPts val="600"/>
              </a:spcBef>
              <a:spcAft>
                <a:spcPts val="0"/>
              </a:spcAft>
              <a:buClr>
                <a:schemeClr val="accent4"/>
              </a:buClr>
              <a:buSzPts val="1600"/>
              <a:buNone/>
            </a:pPr>
            <a:endParaRPr sz="1800" dirty="0"/>
          </a:p>
          <a:p>
            <a:pPr marL="0" lvl="0" indent="0" algn="l" rtl="0">
              <a:lnSpc>
                <a:spcPct val="100000"/>
              </a:lnSpc>
              <a:spcBef>
                <a:spcPts val="600"/>
              </a:spcBef>
              <a:spcAft>
                <a:spcPts val="0"/>
              </a:spcAft>
              <a:buClr>
                <a:schemeClr val="accent4"/>
              </a:buClr>
              <a:buSzPts val="1600"/>
              <a:buNone/>
            </a:pPr>
            <a:r>
              <a:rPr lang="el-GR" sz="1800" dirty="0" err="1"/>
              <a:t>Ryan</a:t>
            </a:r>
            <a:r>
              <a:rPr lang="el-GR" sz="1800" dirty="0"/>
              <a:t>, C. (2012) </a:t>
            </a:r>
            <a:r>
              <a:rPr lang="el-GR" sz="1800" i="1" dirty="0" err="1"/>
              <a:t>Responses</a:t>
            </a:r>
            <a:r>
              <a:rPr lang="el-GR" sz="1800" i="1" dirty="0"/>
              <a:t> </a:t>
            </a:r>
            <a:r>
              <a:rPr lang="el-GR" sz="1800" i="1" dirty="0" err="1"/>
              <a:t>to</a:t>
            </a:r>
            <a:r>
              <a:rPr lang="el-GR" sz="1800" i="1" dirty="0"/>
              <a:t> </a:t>
            </a:r>
            <a:r>
              <a:rPr lang="el-GR" sz="1800" i="1" dirty="0" err="1"/>
              <a:t>financial</a:t>
            </a:r>
            <a:r>
              <a:rPr lang="el-GR" sz="1800" i="1" dirty="0"/>
              <a:t> </a:t>
            </a:r>
            <a:r>
              <a:rPr lang="el-GR" sz="1800" i="1" dirty="0" err="1"/>
              <a:t>stresses</a:t>
            </a:r>
            <a:r>
              <a:rPr lang="el-GR" sz="1800" i="1" dirty="0"/>
              <a:t> </a:t>
            </a:r>
            <a:r>
              <a:rPr lang="el-GR" sz="1800" i="1" dirty="0" err="1"/>
              <a:t>at</a:t>
            </a:r>
            <a:r>
              <a:rPr lang="el-GR" sz="1800" i="1" dirty="0"/>
              <a:t> </a:t>
            </a:r>
            <a:r>
              <a:rPr lang="el-GR" sz="1800" i="1" dirty="0" err="1"/>
              <a:t>life</a:t>
            </a:r>
            <a:r>
              <a:rPr lang="el-GR" sz="1800" i="1" dirty="0"/>
              <a:t> </a:t>
            </a:r>
            <a:r>
              <a:rPr lang="el-GR" sz="1800" i="1" dirty="0" err="1"/>
              <a:t>transition</a:t>
            </a:r>
            <a:r>
              <a:rPr lang="el-GR" sz="1800" i="1" dirty="0"/>
              <a:t> </a:t>
            </a:r>
            <a:r>
              <a:rPr lang="el-GR" sz="1800" i="1" dirty="0" err="1"/>
              <a:t>points</a:t>
            </a:r>
            <a:r>
              <a:rPr lang="el-GR" sz="1800" i="1" dirty="0"/>
              <a:t>. </a:t>
            </a:r>
            <a:r>
              <a:rPr lang="el-GR" sz="1800" dirty="0"/>
              <a:t>Διαθέσιμο στο σύνδεσμο:  </a:t>
            </a:r>
            <a:r>
              <a:rPr lang="el-GR" sz="1800" u="sng" dirty="0">
                <a:solidFill>
                  <a:schemeClr val="hlink"/>
                </a:solidFill>
                <a:hlinkClick r:id="rId6"/>
              </a:rPr>
              <a:t>https://www.dss.gov.au/sites/default/files/documents/09_2012/op41.pdf</a:t>
            </a:r>
            <a:r>
              <a:rPr lang="el-GR" sz="1800" dirty="0"/>
              <a:t> </a:t>
            </a:r>
          </a:p>
          <a:p>
            <a:pPr marL="0" lvl="0" indent="0" algn="l" rtl="0">
              <a:lnSpc>
                <a:spcPct val="100000"/>
              </a:lnSpc>
              <a:spcBef>
                <a:spcPts val="600"/>
              </a:spcBef>
              <a:spcAft>
                <a:spcPts val="0"/>
              </a:spcAft>
              <a:buClr>
                <a:schemeClr val="accent4"/>
              </a:buClr>
              <a:buSzPts val="1600"/>
              <a:buNone/>
            </a:pPr>
            <a:endParaRPr sz="1800" dirty="0"/>
          </a:p>
          <a:p>
            <a:pPr marL="0" lvl="0" indent="0" algn="l" rtl="0">
              <a:lnSpc>
                <a:spcPct val="100000"/>
              </a:lnSpc>
              <a:spcBef>
                <a:spcPts val="600"/>
              </a:spcBef>
              <a:spcAft>
                <a:spcPts val="0"/>
              </a:spcAft>
              <a:buClr>
                <a:schemeClr val="accent4"/>
              </a:buClr>
              <a:buSzPts val="1600"/>
              <a:buNone/>
            </a:pPr>
            <a:r>
              <a:rPr lang="el-GR" sz="1800" dirty="0" err="1"/>
              <a:t>Struggle</a:t>
            </a:r>
            <a:r>
              <a:rPr lang="el-GR" sz="1800" dirty="0"/>
              <a:t> </a:t>
            </a:r>
            <a:r>
              <a:rPr lang="el-GR" sz="1800" dirty="0" err="1"/>
              <a:t>Today</a:t>
            </a:r>
            <a:r>
              <a:rPr lang="el-GR" sz="1800" dirty="0"/>
              <a:t> </a:t>
            </a:r>
            <a:r>
              <a:rPr lang="el-GR" sz="1800" dirty="0" err="1"/>
              <a:t>Strength</a:t>
            </a:r>
            <a:r>
              <a:rPr lang="el-GR" sz="1800" dirty="0"/>
              <a:t> </a:t>
            </a:r>
            <a:r>
              <a:rPr lang="el-GR" sz="1800" dirty="0" err="1"/>
              <a:t>Tomorrow</a:t>
            </a:r>
            <a:r>
              <a:rPr lang="el-GR" sz="1800" dirty="0"/>
              <a:t> (</a:t>
            </a:r>
            <a:r>
              <a:rPr lang="el-GR" sz="1800" dirty="0" err="1"/>
              <a:t>n.d</a:t>
            </a:r>
            <a:r>
              <a:rPr lang="el-GR" sz="1800" dirty="0"/>
              <a:t>) </a:t>
            </a:r>
            <a:r>
              <a:rPr lang="el-GR" sz="1800" i="1" dirty="0" err="1"/>
              <a:t>Why</a:t>
            </a:r>
            <a:r>
              <a:rPr lang="el-GR" sz="1800" i="1" dirty="0"/>
              <a:t> </a:t>
            </a:r>
            <a:r>
              <a:rPr lang="el-GR" sz="1800" i="1" dirty="0" err="1"/>
              <a:t>you</a:t>
            </a:r>
            <a:r>
              <a:rPr lang="el-GR" sz="1800" i="1" dirty="0"/>
              <a:t> </a:t>
            </a:r>
            <a:r>
              <a:rPr lang="el-GR" sz="1800" i="1" dirty="0" err="1"/>
              <a:t>should</a:t>
            </a:r>
            <a:r>
              <a:rPr lang="el-GR" sz="1800" i="1" dirty="0"/>
              <a:t> </a:t>
            </a:r>
            <a:r>
              <a:rPr lang="el-GR" sz="1800" i="1" dirty="0" err="1"/>
              <a:t>keep</a:t>
            </a:r>
            <a:r>
              <a:rPr lang="el-GR" sz="1800" i="1" dirty="0"/>
              <a:t> a </a:t>
            </a:r>
            <a:r>
              <a:rPr lang="el-GR" sz="1800" i="1" dirty="0" err="1"/>
              <a:t>financial</a:t>
            </a:r>
            <a:r>
              <a:rPr lang="el-GR" sz="1800" i="1" dirty="0"/>
              <a:t> </a:t>
            </a:r>
            <a:r>
              <a:rPr lang="el-GR" sz="1800" i="1" dirty="0" err="1"/>
              <a:t>buffer</a:t>
            </a:r>
            <a:r>
              <a:rPr lang="el-GR" sz="1800" i="1" dirty="0"/>
              <a:t> in </a:t>
            </a:r>
            <a:r>
              <a:rPr lang="el-GR" sz="1800" i="1" dirty="0" err="1"/>
              <a:t>your</a:t>
            </a:r>
            <a:r>
              <a:rPr lang="el-GR" sz="1800" i="1" dirty="0"/>
              <a:t> </a:t>
            </a:r>
            <a:r>
              <a:rPr lang="el-GR" sz="1800" i="1" dirty="0" err="1"/>
              <a:t>bank</a:t>
            </a:r>
            <a:r>
              <a:rPr lang="el-GR" sz="1800" i="1" dirty="0"/>
              <a:t> </a:t>
            </a:r>
            <a:r>
              <a:rPr lang="el-GR" sz="1800" i="1" dirty="0" err="1"/>
              <a:t>account</a:t>
            </a:r>
            <a:r>
              <a:rPr lang="el-GR" sz="1800" i="1" dirty="0"/>
              <a:t>. </a:t>
            </a:r>
            <a:r>
              <a:rPr lang="el-GR" sz="1800" dirty="0"/>
              <a:t>Διαθέσιμο στο σύνδεσμο:  </a:t>
            </a:r>
            <a:r>
              <a:rPr lang="el-GR" sz="1800" u="sng" dirty="0">
                <a:solidFill>
                  <a:schemeClr val="hlink"/>
                </a:solidFill>
                <a:hlinkClick r:id="rId7"/>
              </a:rPr>
              <a:t>https://www.struggletodaystrengthtomorrow.com/financial-buffer/</a:t>
            </a:r>
            <a:r>
              <a:rPr lang="el-GR" sz="1800" dirty="0"/>
              <a:t> </a:t>
            </a:r>
          </a:p>
          <a:p>
            <a:pPr marL="0" lvl="0" indent="0" algn="l" rtl="0">
              <a:lnSpc>
                <a:spcPct val="100000"/>
              </a:lnSpc>
              <a:spcBef>
                <a:spcPts val="600"/>
              </a:spcBef>
              <a:spcAft>
                <a:spcPts val="0"/>
              </a:spcAft>
              <a:buClr>
                <a:schemeClr val="accent4"/>
              </a:buClr>
              <a:buSzPts val="1600"/>
              <a:buNone/>
            </a:pPr>
            <a:endParaRPr sz="1800" dirty="0"/>
          </a:p>
          <a:p>
            <a:pPr marL="0" lvl="0" indent="0" algn="l" rtl="0">
              <a:lnSpc>
                <a:spcPct val="100000"/>
              </a:lnSpc>
              <a:spcBef>
                <a:spcPts val="600"/>
              </a:spcBef>
              <a:spcAft>
                <a:spcPts val="0"/>
              </a:spcAft>
              <a:buClr>
                <a:schemeClr val="accent4"/>
              </a:buClr>
              <a:buSzPts val="1600"/>
              <a:buNone/>
            </a:pPr>
            <a:r>
              <a:rPr lang="el-GR" sz="1800" dirty="0" err="1"/>
              <a:t>Vansomeren</a:t>
            </a:r>
            <a:r>
              <a:rPr lang="el-GR" sz="1800" dirty="0"/>
              <a:t>, L. ( 2021) </a:t>
            </a:r>
            <a:r>
              <a:rPr lang="el-GR" sz="1800" i="1" dirty="0"/>
              <a:t>The 50 / 30 / 20 </a:t>
            </a:r>
            <a:r>
              <a:rPr lang="el-GR" sz="1800" i="1" dirty="0" err="1"/>
              <a:t>rule</a:t>
            </a:r>
            <a:r>
              <a:rPr lang="el-GR" sz="1800" i="1" dirty="0"/>
              <a:t> of </a:t>
            </a:r>
            <a:r>
              <a:rPr lang="el-GR" sz="1800" i="1" dirty="0" err="1"/>
              <a:t>thumb</a:t>
            </a:r>
            <a:r>
              <a:rPr lang="el-GR" sz="1800" i="1" dirty="0"/>
              <a:t> for </a:t>
            </a:r>
            <a:r>
              <a:rPr lang="el-GR" sz="1800" i="1" dirty="0" err="1"/>
              <a:t>budgeting</a:t>
            </a:r>
            <a:r>
              <a:rPr lang="el-GR" sz="1800" i="1" dirty="0"/>
              <a:t>. </a:t>
            </a:r>
            <a:r>
              <a:rPr lang="el-GR" sz="1800" dirty="0"/>
              <a:t>Διαθέσιμο στο σύνδεσμο: </a:t>
            </a:r>
            <a:r>
              <a:rPr lang="el-GR" sz="1800" u="sng" dirty="0">
                <a:solidFill>
                  <a:schemeClr val="hlink"/>
                </a:solidFill>
                <a:hlinkClick r:id="rId8"/>
              </a:rPr>
              <a:t>https://www.thebalance.com/the-50-30-20-rule-of-thumb-453922</a:t>
            </a:r>
            <a:r>
              <a:rPr lang="el-GR" sz="1800" dirty="0"/>
              <a:t>  </a:t>
            </a:r>
          </a:p>
          <a:p>
            <a:pPr marL="0" lvl="0" indent="0" algn="just" rtl="0">
              <a:lnSpc>
                <a:spcPct val="100000"/>
              </a:lnSpc>
              <a:spcBef>
                <a:spcPts val="600"/>
              </a:spcBef>
              <a:spcAft>
                <a:spcPts val="0"/>
              </a:spcAft>
              <a:buClr>
                <a:schemeClr val="accent4"/>
              </a:buClr>
              <a:buSzPts val="1600"/>
              <a:buNone/>
            </a:pPr>
            <a:r>
              <a:rPr lang="el-GR" sz="1800" dirty="0"/>
              <a:t> </a:t>
            </a:r>
          </a:p>
          <a:p>
            <a:pPr marL="0" lvl="0" indent="0" algn="just" rtl="0">
              <a:lnSpc>
                <a:spcPct val="100000"/>
              </a:lnSpc>
              <a:spcBef>
                <a:spcPts val="600"/>
              </a:spcBef>
              <a:spcAft>
                <a:spcPts val="0"/>
              </a:spcAft>
              <a:buClr>
                <a:schemeClr val="accent4"/>
              </a:buClr>
              <a:buSzPts val="1600"/>
              <a:buNone/>
            </a:pPr>
            <a:r>
              <a:rPr lang="el-GR" sz="1600" dirty="0"/>
              <a:t> </a:t>
            </a:r>
          </a:p>
          <a:p>
            <a:pPr marL="0" lvl="0" indent="0" algn="just" rtl="0">
              <a:lnSpc>
                <a:spcPct val="100000"/>
              </a:lnSpc>
              <a:spcBef>
                <a:spcPts val="600"/>
              </a:spcBef>
              <a:spcAft>
                <a:spcPts val="0"/>
              </a:spcAft>
              <a:buClr>
                <a:schemeClr val="accent4"/>
              </a:buClr>
              <a:buSzPts val="1600"/>
              <a:buNone/>
            </a:pPr>
            <a:endParaRPr sz="1600" dirty="0"/>
          </a:p>
          <a:p>
            <a:pPr marL="0" lvl="0" indent="0" algn="just" rtl="0">
              <a:lnSpc>
                <a:spcPct val="100000"/>
              </a:lnSpc>
              <a:spcBef>
                <a:spcPts val="600"/>
              </a:spcBef>
              <a:spcAft>
                <a:spcPts val="0"/>
              </a:spcAft>
              <a:buClr>
                <a:schemeClr val="accent4"/>
              </a:buClr>
              <a:buSzPts val="1600"/>
              <a:buNone/>
            </a:pPr>
            <a:r>
              <a:rPr lang="el-GR" sz="1600" dirty="0"/>
              <a:t> </a:t>
            </a:r>
          </a:p>
          <a:p>
            <a:pPr marL="0" lvl="0" indent="0" algn="just" rtl="0">
              <a:lnSpc>
                <a:spcPct val="100000"/>
              </a:lnSpc>
              <a:spcBef>
                <a:spcPts val="600"/>
              </a:spcBef>
              <a:spcAft>
                <a:spcPts val="0"/>
              </a:spcAft>
              <a:buClr>
                <a:schemeClr val="accent4"/>
              </a:buClr>
              <a:buSzPts val="1600"/>
              <a:buNone/>
            </a:pPr>
            <a:r>
              <a:rPr lang="el-GR" sz="1600" dirty="0"/>
              <a:t> </a:t>
            </a:r>
          </a:p>
          <a:p>
            <a:pPr marL="0" lvl="0" indent="0" algn="just" rtl="0">
              <a:lnSpc>
                <a:spcPct val="100000"/>
              </a:lnSpc>
              <a:spcBef>
                <a:spcPts val="600"/>
              </a:spcBef>
              <a:spcAft>
                <a:spcPts val="0"/>
              </a:spcAft>
              <a:buClr>
                <a:schemeClr val="accent4"/>
              </a:buClr>
              <a:buSzPts val="1600"/>
              <a:buNone/>
            </a:pPr>
            <a:r>
              <a:rPr lang="el-GR" sz="1600" dirty="0">
                <a:highlight>
                  <a:srgbClr val="FFFF00"/>
                </a:highlight>
              </a:rPr>
              <a:t> </a:t>
            </a:r>
          </a:p>
          <a:p>
            <a:pPr marL="0" lvl="0" indent="0" algn="just" rtl="0">
              <a:lnSpc>
                <a:spcPct val="100000"/>
              </a:lnSpc>
              <a:spcBef>
                <a:spcPts val="600"/>
              </a:spcBef>
              <a:spcAft>
                <a:spcPts val="0"/>
              </a:spcAft>
              <a:buClr>
                <a:schemeClr val="accent4"/>
              </a:buClr>
              <a:buSzPts val="1600"/>
              <a:buNone/>
            </a:pPr>
            <a:r>
              <a:rPr lang="el-GR" sz="1600" dirty="0"/>
              <a:t> </a:t>
            </a:r>
          </a:p>
        </p:txBody>
      </p:sp>
      <p:sp>
        <p:nvSpPr>
          <p:cNvPr id="279" name="Google Shape;279;p2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Διαχείριση των χρημάτων κατά τη διάρκεια κρίσιμων περιόδων της ζωής</a:t>
            </a:r>
          </a:p>
        </p:txBody>
      </p:sp>
      <p:sp>
        <p:nvSpPr>
          <p:cNvPr id="280" name="Google Shape;280;p20"/>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Πρόσθετοι πόροι: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00"/>
              <a:buNone/>
            </a:pPr>
            <a:r>
              <a:rPr lang="el-GR">
                <a:highlight>
                  <a:srgbClr val="FFFF00"/>
                </a:highlight>
              </a:rPr>
              <a:t> </a:t>
            </a:r>
          </a:p>
        </p:txBody>
      </p:sp>
      <p:sp>
        <p:nvSpPr>
          <p:cNvPr id="205" name="Google Shape;205;p14"/>
          <p:cNvSpPr txBox="1">
            <a:spLocks noGrp="1"/>
          </p:cNvSpPr>
          <p:nvPr>
            <p:ph type="title"/>
          </p:nvPr>
        </p:nvSpPr>
        <p:spPr>
          <a:xfrm>
            <a:off x="1828800" y="336946"/>
            <a:ext cx="7507705"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2800"/>
              <a:buFont typeface="Calibri"/>
              <a:buNone/>
            </a:pPr>
            <a:r>
              <a:rPr lang="el-GR"/>
              <a:t>Διαχείριση των χρημάτων κατά τη διάρκεια κρίσιμων περιόδων της ζωής</a:t>
            </a:r>
          </a:p>
        </p:txBody>
      </p:sp>
      <p:sp>
        <p:nvSpPr>
          <p:cNvPr id="206" name="Google Shape;206;p14"/>
          <p:cNvSpPr txBox="1">
            <a:spLocks noGrp="1"/>
          </p:cNvSpPr>
          <p:nvPr>
            <p:ph type="body" idx="2"/>
          </p:nvPr>
        </p:nvSpPr>
        <p:spPr>
          <a:xfrm>
            <a:off x="500063" y="1260475"/>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Ο κανόνας 50/ 30/20 </a:t>
            </a:r>
          </a:p>
        </p:txBody>
      </p:sp>
      <p:pic>
        <p:nvPicPr>
          <p:cNvPr id="207" name="Google Shape;207;p14" descr="Badge Tick with solid fill"/>
          <p:cNvPicPr preferRelativeResize="0"/>
          <p:nvPr/>
        </p:nvPicPr>
        <p:blipFill rotWithShape="1">
          <a:blip r:embed="rId3">
            <a:alphaModFix/>
          </a:blip>
          <a:srcRect/>
          <a:stretch/>
        </p:blipFill>
        <p:spPr>
          <a:xfrm>
            <a:off x="11917066" y="142546"/>
            <a:ext cx="914400" cy="914400"/>
          </a:xfrm>
          <a:prstGeom prst="rect">
            <a:avLst/>
          </a:prstGeom>
          <a:noFill/>
          <a:ln>
            <a:noFill/>
          </a:ln>
        </p:spPr>
      </p:pic>
      <p:pic>
        <p:nvPicPr>
          <p:cNvPr id="208" name="Google Shape;208;p14" descr="Badge Tick with solid fill"/>
          <p:cNvPicPr preferRelativeResize="0"/>
          <p:nvPr/>
        </p:nvPicPr>
        <p:blipFill rotWithShape="1">
          <a:blip r:embed="rId3">
            <a:alphaModFix/>
          </a:blip>
          <a:srcRect/>
          <a:stretch/>
        </p:blipFill>
        <p:spPr>
          <a:xfrm>
            <a:off x="500063" y="225425"/>
            <a:ext cx="914400" cy="914400"/>
          </a:xfrm>
          <a:prstGeom prst="rect">
            <a:avLst/>
          </a:prstGeom>
          <a:noFill/>
          <a:ln>
            <a:noFill/>
          </a:ln>
        </p:spPr>
      </p:pic>
      <p:graphicFrame>
        <p:nvGraphicFramePr>
          <p:cNvPr id="209" name="Google Shape;209;p14"/>
          <p:cNvGraphicFramePr/>
          <p:nvPr>
            <p:extLst>
              <p:ext uri="{D42A27DB-BD31-4B8C-83A1-F6EECF244321}">
                <p14:modId xmlns:p14="http://schemas.microsoft.com/office/powerpoint/2010/main" val="434269464"/>
              </p:ext>
            </p:extLst>
          </p:nvPr>
        </p:nvGraphicFramePr>
        <p:xfrm>
          <a:off x="349154" y="2401143"/>
          <a:ext cx="12331402" cy="471267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389C3588-2988-B394-1639-03FD95F36529}"/>
              </a:ext>
            </a:extLst>
          </p:cNvPr>
          <p:cNvSpPr txBox="1"/>
          <p:nvPr/>
        </p:nvSpPr>
        <p:spPr>
          <a:xfrm>
            <a:off x="7039628" y="6777673"/>
            <a:ext cx="1002082" cy="215444"/>
          </a:xfrm>
          <a:prstGeom prst="rect">
            <a:avLst/>
          </a:prstGeom>
          <a:solidFill>
            <a:schemeClr val="tx1">
              <a:lumMod val="60000"/>
              <a:lumOff val="40000"/>
            </a:schemeClr>
          </a:solidFill>
          <a:ln>
            <a:solidFill>
              <a:schemeClr val="tx1">
                <a:lumMod val="60000"/>
                <a:lumOff val="40000"/>
              </a:schemeClr>
            </a:solidFill>
          </a:ln>
        </p:spPr>
        <p:txBody>
          <a:bodyPr wrap="square" rtlCol="0">
            <a:spAutoFit/>
          </a:bodyPr>
          <a:lstStyle/>
          <a:p>
            <a:r>
              <a:rPr lang="el-GR" sz="800" dirty="0">
                <a:solidFill>
                  <a:schemeClr val="bg1"/>
                </a:solidFill>
              </a:rPr>
              <a:t>Αποταμιεύσεις</a:t>
            </a:r>
            <a:endParaRPr lang="en-US" sz="8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5"/>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00"/>
              <a:buNone/>
            </a:pPr>
            <a:r>
              <a:rPr lang="el-GR">
                <a:highlight>
                  <a:srgbClr val="FFFF00"/>
                </a:highlight>
              </a:rPr>
              <a:t> </a:t>
            </a:r>
          </a:p>
        </p:txBody>
      </p:sp>
      <p:sp>
        <p:nvSpPr>
          <p:cNvPr id="216" name="Google Shape;216;p15"/>
          <p:cNvSpPr txBox="1">
            <a:spLocks noGrp="1"/>
          </p:cNvSpPr>
          <p:nvPr>
            <p:ph type="title"/>
          </p:nvPr>
        </p:nvSpPr>
        <p:spPr>
          <a:xfrm>
            <a:off x="1669143" y="336946"/>
            <a:ext cx="9129486"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ts val="2800"/>
              <a:buFont typeface="Calibri"/>
              <a:buNone/>
            </a:pPr>
            <a:r>
              <a:rPr lang="el-GR"/>
              <a:t>Διαχείριση των χρημάτων κατά τη διάρκεια κρίσιμων περιόδων της ζωής </a:t>
            </a:r>
          </a:p>
        </p:txBody>
      </p:sp>
      <p:sp>
        <p:nvSpPr>
          <p:cNvPr id="217" name="Google Shape;217;p15"/>
          <p:cNvSpPr txBox="1">
            <a:spLocks noGrp="1"/>
          </p:cNvSpPr>
          <p:nvPr>
            <p:ph type="body" idx="2"/>
          </p:nvPr>
        </p:nvSpPr>
        <p:spPr>
          <a:xfrm>
            <a:off x="500063" y="1260475"/>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Ο κανόνας 50/ 30/20 </a:t>
            </a:r>
          </a:p>
        </p:txBody>
      </p:sp>
      <p:pic>
        <p:nvPicPr>
          <p:cNvPr id="218" name="Google Shape;218;p15" descr="Badge Tick with solid fill"/>
          <p:cNvPicPr preferRelativeResize="0"/>
          <p:nvPr/>
        </p:nvPicPr>
        <p:blipFill rotWithShape="1">
          <a:blip r:embed="rId3">
            <a:alphaModFix/>
          </a:blip>
          <a:srcRect/>
          <a:stretch/>
        </p:blipFill>
        <p:spPr>
          <a:xfrm>
            <a:off x="11917066" y="142546"/>
            <a:ext cx="914400" cy="914400"/>
          </a:xfrm>
          <a:prstGeom prst="rect">
            <a:avLst/>
          </a:prstGeom>
          <a:noFill/>
          <a:ln>
            <a:noFill/>
          </a:ln>
        </p:spPr>
      </p:pic>
      <p:pic>
        <p:nvPicPr>
          <p:cNvPr id="219" name="Google Shape;219;p15" descr="Badge Tick with solid fill"/>
          <p:cNvPicPr preferRelativeResize="0"/>
          <p:nvPr/>
        </p:nvPicPr>
        <p:blipFill rotWithShape="1">
          <a:blip r:embed="rId3">
            <a:alphaModFix/>
          </a:blip>
          <a:srcRect/>
          <a:stretch/>
        </p:blipFill>
        <p:spPr>
          <a:xfrm>
            <a:off x="500063" y="225425"/>
            <a:ext cx="914400" cy="914400"/>
          </a:xfrm>
          <a:prstGeom prst="rect">
            <a:avLst/>
          </a:prstGeom>
          <a:noFill/>
          <a:ln>
            <a:noFill/>
          </a:ln>
        </p:spPr>
      </p:pic>
      <p:sp>
        <p:nvSpPr>
          <p:cNvPr id="220" name="Google Shape;220;p15"/>
          <p:cNvSpPr txBox="1"/>
          <p:nvPr/>
        </p:nvSpPr>
        <p:spPr>
          <a:xfrm>
            <a:off x="499765" y="2164080"/>
            <a:ext cx="6800195" cy="5565971"/>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969"/>
              <a:buFont typeface="Arial"/>
              <a:buChar char="•"/>
            </a:pPr>
            <a:r>
              <a:rPr lang="el-GR" sz="2400" dirty="0">
                <a:solidFill>
                  <a:schemeClr val="dk1"/>
                </a:solidFill>
                <a:latin typeface="Calibri"/>
                <a:ea typeface="Calibri"/>
                <a:cs typeface="Calibri"/>
                <a:sym typeface="Calibri"/>
              </a:rPr>
              <a:t>Με βάση την προσωπική σας οικονομική κατάσταση, ο Κανόνας 50 / 30 / 20 ορίζει ότι θα πρέπει να κατανέμετε τα χρήματά σας σύμφωνα με τις ανάγκες, τις επιθυμίες και τους στόχους αποταμίευσης. </a:t>
            </a:r>
          </a:p>
          <a:p>
            <a:pPr marL="843065" marR="0" lvl="1" indent="-342900" algn="just" rtl="0">
              <a:spcBef>
                <a:spcPts val="0"/>
              </a:spcBef>
              <a:spcAft>
                <a:spcPts val="0"/>
              </a:spcAft>
              <a:buClr>
                <a:schemeClr val="dk1"/>
              </a:buClr>
              <a:buSzPts val="1969"/>
              <a:buFont typeface="Arial"/>
              <a:buChar char="•"/>
            </a:pPr>
            <a:r>
              <a:rPr lang="el-GR" sz="2400" b="0" i="0" u="none" strike="noStrike" cap="none" dirty="0">
                <a:solidFill>
                  <a:schemeClr val="dk1"/>
                </a:solidFill>
                <a:latin typeface="Calibri"/>
                <a:ea typeface="Calibri"/>
                <a:cs typeface="Calibri"/>
                <a:sym typeface="Calibri"/>
              </a:rPr>
              <a:t>Το 50 % του εισοδήματός σας θα πρέπει να πηγαίνει σε ανάγκες, όπως το ενοίκιο και τα ψώνια. </a:t>
            </a:r>
          </a:p>
          <a:p>
            <a:pPr marL="843065" marR="0" lvl="1" indent="-342900" algn="l" rtl="0">
              <a:spcBef>
                <a:spcPts val="0"/>
              </a:spcBef>
              <a:spcAft>
                <a:spcPts val="0"/>
              </a:spcAft>
              <a:buClr>
                <a:schemeClr val="dk1"/>
              </a:buClr>
              <a:buSzPts val="1969"/>
              <a:buFont typeface="Arial"/>
              <a:buChar char="•"/>
            </a:pPr>
            <a:r>
              <a:rPr lang="el-GR" sz="2400" b="0" i="0" u="none" strike="noStrike" cap="none" dirty="0">
                <a:solidFill>
                  <a:schemeClr val="dk1"/>
                </a:solidFill>
                <a:latin typeface="Calibri"/>
                <a:ea typeface="Calibri"/>
                <a:cs typeface="Calibri"/>
                <a:sym typeface="Calibri"/>
              </a:rPr>
              <a:t>Το 30 % του εισοδήματός σας θα πρέπει να πηγαίνει σε επιθυμίες, όπως τα χόμπι και οι διακριτικές δαπάνες. </a:t>
            </a:r>
          </a:p>
          <a:p>
            <a:pPr marL="843065" marR="0" lvl="1" indent="-342900" algn="l" rtl="0">
              <a:spcBef>
                <a:spcPts val="0"/>
              </a:spcBef>
              <a:spcAft>
                <a:spcPts val="0"/>
              </a:spcAft>
              <a:buClr>
                <a:schemeClr val="dk1"/>
              </a:buClr>
              <a:buSzPts val="1969"/>
              <a:buFont typeface="Arial"/>
              <a:buChar char="•"/>
            </a:pPr>
            <a:r>
              <a:rPr lang="el-GR" sz="2400" b="0" i="0" u="none" strike="noStrike" cap="none" dirty="0">
                <a:solidFill>
                  <a:schemeClr val="dk1"/>
                </a:solidFill>
                <a:latin typeface="Calibri"/>
                <a:ea typeface="Calibri"/>
                <a:cs typeface="Calibri"/>
                <a:sym typeface="Calibri"/>
              </a:rPr>
              <a:t>Το 20 % του εισοδήματός σας θα πρέπει να πηγαίνει σε αποταμιεύσεις και πληρωμές χρεών. </a:t>
            </a:r>
          </a:p>
          <a:p>
            <a:pPr marL="0" marR="0" lvl="0" indent="0" algn="l" rtl="0">
              <a:spcBef>
                <a:spcPts val="0"/>
              </a:spcBef>
              <a:spcAft>
                <a:spcPts val="0"/>
              </a:spcAft>
              <a:buNone/>
            </a:pPr>
            <a:endParaRPr sz="1969" dirty="0">
              <a:solidFill>
                <a:schemeClr val="dk1"/>
              </a:solidFill>
              <a:latin typeface="Calibri"/>
              <a:ea typeface="Calibri"/>
              <a:cs typeface="Calibri"/>
              <a:sym typeface="Calibri"/>
            </a:endParaRPr>
          </a:p>
        </p:txBody>
      </p:sp>
      <p:sp>
        <p:nvSpPr>
          <p:cNvPr id="221" name="Google Shape;221;p15"/>
          <p:cNvSpPr/>
          <p:nvPr/>
        </p:nvSpPr>
        <p:spPr>
          <a:xfrm>
            <a:off x="8242317" y="1984375"/>
            <a:ext cx="4589149" cy="4436303"/>
          </a:xfrm>
          <a:prstGeom prst="cloudCallout">
            <a:avLst>
              <a:gd name="adj1" fmla="val -68914"/>
              <a:gd name="adj2" fmla="val 64482"/>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400" dirty="0">
                <a:solidFill>
                  <a:schemeClr val="lt1"/>
                </a:solidFill>
                <a:latin typeface="Calibri"/>
                <a:ea typeface="Calibri"/>
                <a:cs typeface="Calibri"/>
                <a:sym typeface="Calibri"/>
              </a:rPr>
              <a:t>Ο κανόνας 50 / 30 / 20 σας βοηθά να εξοικειωθείτε με τα προσωπικά σας οικονομικά και να αποκτήσετε τον έλεγχο των χρημάτων σας.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p2"/>
          <p:cNvSpPr txBox="1">
            <a:spLocks noGrp="1"/>
          </p:cNvSpPr>
          <p:nvPr>
            <p:ph type="title"/>
          </p:nvPr>
        </p:nvSpPr>
        <p:spPr>
          <a:xfrm>
            <a:off x="502500" y="432158"/>
            <a:ext cx="12330000" cy="1291865"/>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dirty="0"/>
              <a:t>Διαχείριση των χρημάτων κατά τη διάρκεια κρίσιμων περιόδων της </a:t>
            </a:r>
            <a:r>
              <a:rPr lang="el-GR"/>
              <a:t>ζωής                                                                                                                               Σχεδιάγραμμα</a:t>
            </a:r>
            <a:endParaRPr lang="el-GR" dirty="0"/>
          </a:p>
        </p:txBody>
      </p:sp>
      <p:graphicFrame>
        <p:nvGraphicFramePr>
          <p:cNvPr id="9" name="Diagram 8">
            <a:extLst>
              <a:ext uri="{FF2B5EF4-FFF2-40B4-BE49-F238E27FC236}">
                <a16:creationId xmlns:a16="http://schemas.microsoft.com/office/drawing/2014/main" id="{3F2A09FC-6F9C-4F14-A017-C81C733FCD34}"/>
              </a:ext>
            </a:extLst>
          </p:cNvPr>
          <p:cNvGraphicFramePr/>
          <p:nvPr>
            <p:extLst>
              <p:ext uri="{D42A27DB-BD31-4B8C-83A1-F6EECF244321}">
                <p14:modId xmlns:p14="http://schemas.microsoft.com/office/powerpoint/2010/main" val="3575571372"/>
              </p:ext>
            </p:extLst>
          </p:nvPr>
        </p:nvGraphicFramePr>
        <p:xfrm>
          <a:off x="2841208" y="1643062"/>
          <a:ext cx="8162925" cy="438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c 6" descr="Coffee with solid fill">
            <a:extLst>
              <a:ext uri="{FF2B5EF4-FFF2-40B4-BE49-F238E27FC236}">
                <a16:creationId xmlns:a16="http://schemas.microsoft.com/office/drawing/2014/main" id="{68CD22B0-2098-41D1-8C77-CC088C84EA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06000" y="3193254"/>
            <a:ext cx="914400" cy="914400"/>
          </a:xfrm>
          <a:prstGeom prst="rect">
            <a:avLst/>
          </a:prstGeom>
        </p:spPr>
      </p:pic>
      <p:pic>
        <p:nvPicPr>
          <p:cNvPr id="11" name="Graphic 5" descr="Wallet with solid fill">
            <a:extLst>
              <a:ext uri="{FF2B5EF4-FFF2-40B4-BE49-F238E27FC236}">
                <a16:creationId xmlns:a16="http://schemas.microsoft.com/office/drawing/2014/main" id="{5F33170C-CB27-44F0-B5B4-B108DE79458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85828" y="3802605"/>
            <a:ext cx="914400" cy="914400"/>
          </a:xfrm>
          <a:prstGeom prst="rect">
            <a:avLst/>
          </a:prstGeom>
        </p:spPr>
      </p:pic>
      <p:pic>
        <p:nvPicPr>
          <p:cNvPr id="12" name="Graphic 4" descr="Flying Money with solid fill">
            <a:extLst>
              <a:ext uri="{FF2B5EF4-FFF2-40B4-BE49-F238E27FC236}">
                <a16:creationId xmlns:a16="http://schemas.microsoft.com/office/drawing/2014/main" id="{019A8BAF-599F-4E69-B8C5-F78ED2D395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56309" y="5405438"/>
            <a:ext cx="914400" cy="914400"/>
          </a:xfrm>
          <a:prstGeom prst="rect">
            <a:avLst/>
          </a:prstGeom>
        </p:spPr>
      </p:pic>
      <p:pic>
        <p:nvPicPr>
          <p:cNvPr id="13" name="Graphic 3" descr="Meeting with solid fill">
            <a:extLst>
              <a:ext uri="{FF2B5EF4-FFF2-40B4-BE49-F238E27FC236}">
                <a16:creationId xmlns:a16="http://schemas.microsoft.com/office/drawing/2014/main" id="{0A249A44-C072-41A8-BB8F-BAB21761C57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239250" y="1257300"/>
            <a:ext cx="914400" cy="914400"/>
          </a:xfrm>
          <a:prstGeom prst="rect">
            <a:avLst/>
          </a:prstGeom>
        </p:spPr>
      </p:pic>
      <p:pic>
        <p:nvPicPr>
          <p:cNvPr id="14" name="Graphic 7" descr="Ribbon with solid fill">
            <a:extLst>
              <a:ext uri="{FF2B5EF4-FFF2-40B4-BE49-F238E27FC236}">
                <a16:creationId xmlns:a16="http://schemas.microsoft.com/office/drawing/2014/main" id="{496D1AE8-C788-47C9-BF6D-44256E6EFE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324850" y="5119166"/>
            <a:ext cx="914400" cy="91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D4997B-02FE-45E1-C641-A33CFF257B09}"/>
              </a:ext>
            </a:extLst>
          </p:cNvPr>
          <p:cNvSpPr>
            <a:spLocks noGrp="1"/>
          </p:cNvSpPr>
          <p:nvPr>
            <p:ph type="body" idx="1"/>
          </p:nvPr>
        </p:nvSpPr>
        <p:spPr>
          <a:xfrm>
            <a:off x="499925" y="2727157"/>
            <a:ext cx="12331402" cy="4001651"/>
          </a:xfrm>
        </p:spPr>
        <p:txBody>
          <a:bodyPr/>
          <a:lstStyle/>
          <a:p>
            <a:pPr marL="685800" indent="-457200" algn="l">
              <a:buFont typeface="Arial" panose="020B0604020202020204" pitchFamily="34" charset="0"/>
              <a:buChar char="•"/>
            </a:pPr>
            <a:r>
              <a:rPr lang="el-GR" sz="3200"/>
              <a:t>Συζητήστε μαζί σε ζευγάρια οποιεσδήποτε στιγμές στη ζωή σας ή στη ζωή των άλλων που υπήρξε ανησυχία ή άγχος σχετικά με τα χρήματα.</a:t>
            </a:r>
          </a:p>
          <a:p>
            <a:pPr marL="228600" indent="0" algn="l"/>
            <a:endParaRPr lang="en-GB" sz="3200" dirty="0"/>
          </a:p>
          <a:p>
            <a:pPr marL="685800" indent="-457200" algn="l">
              <a:buFont typeface="Arial" panose="020B0604020202020204" pitchFamily="34" charset="0"/>
              <a:buChar char="•"/>
            </a:pPr>
            <a:r>
              <a:rPr lang="el-GR" sz="3200"/>
              <a:t>Μοιραστείτε παραδείγματα με την ομάδα.</a:t>
            </a:r>
          </a:p>
          <a:p>
            <a:pPr marL="685800" indent="-457200" algn="l">
              <a:buFont typeface="Arial" panose="020B0604020202020204" pitchFamily="34" charset="0"/>
              <a:buChar char="•"/>
            </a:pPr>
            <a:endParaRPr lang="en-GB" sz="3200" dirty="0"/>
          </a:p>
          <a:p>
            <a:pPr marL="685800" indent="-457200" algn="l">
              <a:buFont typeface="Arial" panose="020B0604020202020204" pitchFamily="34" charset="0"/>
              <a:buChar char="•"/>
            </a:pPr>
            <a:r>
              <a:rPr lang="el-GR" sz="3200"/>
              <a:t>Ως ομάδα μοιραστείτε ιδέες σχετικά με τον αντίκτυπο του οικονομικού άγχους στα παιδιά μιας οικογένειας.</a:t>
            </a:r>
          </a:p>
        </p:txBody>
      </p:sp>
      <p:sp>
        <p:nvSpPr>
          <p:cNvPr id="3" name="Title 2">
            <a:extLst>
              <a:ext uri="{FF2B5EF4-FFF2-40B4-BE49-F238E27FC236}">
                <a16:creationId xmlns:a16="http://schemas.microsoft.com/office/drawing/2014/main" id="{61A3EFFA-EEEB-6538-E089-922390C2383E}"/>
              </a:ext>
            </a:extLst>
          </p:cNvPr>
          <p:cNvSpPr>
            <a:spLocks noGrp="1"/>
          </p:cNvSpPr>
          <p:nvPr>
            <p:ph type="title"/>
          </p:nvPr>
        </p:nvSpPr>
        <p:spPr>
          <a:xfrm>
            <a:off x="502500" y="272716"/>
            <a:ext cx="12330000" cy="1385415"/>
          </a:xfrm>
        </p:spPr>
        <p:txBody>
          <a:bodyPr>
            <a:normAutofit/>
          </a:bodyPr>
          <a:lstStyle/>
          <a:p>
            <a:r>
              <a:rPr lang="el-GR"/>
              <a:t>Διαχείριση των χρημάτων κατά τη διάρκεια κρίσιμων περιόδων της ζωής                                                                                                                         Προθέρμανση</a:t>
            </a:r>
          </a:p>
        </p:txBody>
      </p:sp>
      <p:sp>
        <p:nvSpPr>
          <p:cNvPr id="4" name="Text Placeholder 3">
            <a:extLst>
              <a:ext uri="{FF2B5EF4-FFF2-40B4-BE49-F238E27FC236}">
                <a16:creationId xmlns:a16="http://schemas.microsoft.com/office/drawing/2014/main" id="{378FE135-A536-7BA4-E36F-021C0C5BDB26}"/>
              </a:ext>
            </a:extLst>
          </p:cNvPr>
          <p:cNvSpPr>
            <a:spLocks noGrp="1"/>
          </p:cNvSpPr>
          <p:nvPr>
            <p:ph type="body" idx="2"/>
          </p:nvPr>
        </p:nvSpPr>
        <p:spPr>
          <a:xfrm>
            <a:off x="499786" y="1495138"/>
            <a:ext cx="12331541" cy="1225972"/>
          </a:xfrm>
        </p:spPr>
        <p:txBody>
          <a:bodyPr/>
          <a:lstStyle/>
          <a:p>
            <a:r>
              <a:rPr lang="el-GR" i="0"/>
              <a:t>Δραστηριότητα M5.1</a:t>
            </a:r>
          </a:p>
          <a:p>
            <a:r>
              <a:rPr lang="el-GR" i="0"/>
              <a:t>Τι είναι οι κρίσιμες περίοδοι ζωής;</a:t>
            </a:r>
          </a:p>
        </p:txBody>
      </p:sp>
    </p:spTree>
    <p:extLst>
      <p:ext uri="{BB962C8B-B14F-4D97-AF65-F5344CB8AC3E}">
        <p14:creationId xmlns:p14="http://schemas.microsoft.com/office/powerpoint/2010/main" val="266657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body" idx="1"/>
          </p:nvPr>
        </p:nvSpPr>
        <p:spPr>
          <a:xfrm>
            <a:off x="325265" y="2216258"/>
            <a:ext cx="9602505" cy="5173327"/>
          </a:xfrm>
          <a:prstGeom prst="rect">
            <a:avLst/>
          </a:prstGeom>
          <a:noFill/>
          <a:ln>
            <a:noFill/>
          </a:ln>
        </p:spPr>
        <p:txBody>
          <a:bodyPr spcFirstLastPara="1" wrap="square" lIns="72000" tIns="45700" rIns="72000" bIns="45700" anchor="t" anchorCtr="0">
            <a:noAutofit/>
          </a:bodyPr>
          <a:lstStyle/>
          <a:p>
            <a:pPr marL="342900" lvl="0" indent="-342900" algn="l" rtl="0">
              <a:lnSpc>
                <a:spcPct val="100000"/>
              </a:lnSpc>
              <a:spcBef>
                <a:spcPts val="600"/>
              </a:spcBef>
              <a:spcAft>
                <a:spcPts val="0"/>
              </a:spcAft>
              <a:buSzPts val="2100"/>
              <a:buFont typeface="Arial"/>
              <a:buChar char="•"/>
            </a:pPr>
            <a:r>
              <a:rPr lang="el-GR" sz="2400" dirty="0"/>
              <a:t>Το κινητό τηλέφωνο μιας νεαρής μόνης μητέρας σβήνει ή χαλάει και δεν της περισσεύουν χρήματα για να το αντικαταστήσει. </a:t>
            </a:r>
          </a:p>
          <a:p>
            <a:pPr marL="342900" lvl="0" indent="-342900" algn="l" rtl="0">
              <a:lnSpc>
                <a:spcPct val="100000"/>
              </a:lnSpc>
              <a:spcBef>
                <a:spcPts val="600"/>
              </a:spcBef>
              <a:spcAft>
                <a:spcPts val="0"/>
              </a:spcAft>
              <a:buSzPts val="2100"/>
              <a:buFont typeface="Arial"/>
              <a:buChar char="•"/>
            </a:pPr>
            <a:r>
              <a:rPr lang="el-GR" sz="2400" dirty="0"/>
              <a:t>Ο πατέρας μιας οικογένειας με 2 παιδιά λαμβάνει έναν απροσδόκητα μεγάλο λογαριασμό κοινής ωφέλειας που δεν μπορούν να αντέξουν οικονομικά. </a:t>
            </a:r>
          </a:p>
          <a:p>
            <a:pPr marL="342900" indent="-342900" algn="l">
              <a:spcBef>
                <a:spcPts val="600"/>
              </a:spcBef>
              <a:buSzPts val="2100"/>
              <a:buFont typeface="Arial"/>
              <a:buChar char="•"/>
            </a:pPr>
            <a:r>
              <a:rPr lang="el-GR" sz="2400" dirty="0"/>
              <a:t>Μια οικογένεια έχει έναν απροσδόκητο οδοντιατρικό λογαριασμό, αλλά διαπιστώνει ότι οι οικονομίες έχουν χρησιμοποιηθεί για τζόγο.</a:t>
            </a:r>
          </a:p>
          <a:p>
            <a:pPr marL="342900" lvl="0" indent="-342900" algn="l" rtl="0">
              <a:lnSpc>
                <a:spcPct val="100000"/>
              </a:lnSpc>
              <a:spcBef>
                <a:spcPts val="600"/>
              </a:spcBef>
              <a:spcAft>
                <a:spcPts val="0"/>
              </a:spcAft>
              <a:buSzPts val="2100"/>
              <a:buFont typeface="Arial"/>
              <a:buChar char="•"/>
            </a:pPr>
            <a:r>
              <a:rPr lang="el-GR" sz="2400" dirty="0"/>
              <a:t>Το αυτοκίνητο ενός βοηθού φροντίδας χαλάει και δεν έχει καμία κάλυψη οδικής βοήθειας.</a:t>
            </a:r>
          </a:p>
          <a:p>
            <a:pPr marL="342900" lvl="0" indent="-342900" algn="l" rtl="0">
              <a:lnSpc>
                <a:spcPct val="100000"/>
              </a:lnSpc>
              <a:spcBef>
                <a:spcPts val="600"/>
              </a:spcBef>
              <a:spcAft>
                <a:spcPts val="0"/>
              </a:spcAft>
              <a:buSzPts val="2100"/>
              <a:buFont typeface="Arial"/>
              <a:buChar char="•"/>
            </a:pPr>
            <a:r>
              <a:rPr lang="el-GR" sz="2400" dirty="0"/>
              <a:t>Μια νεαρή μόνη μητέρα ξοδεύει όλα τα χρήματά της σε ένα προϊόν που διαφημίζεται από έναν/μια </a:t>
            </a:r>
            <a:r>
              <a:rPr lang="el-GR" sz="2400" dirty="0" err="1"/>
              <a:t>influencer</a:t>
            </a:r>
            <a:r>
              <a:rPr lang="el-GR" sz="2400" dirty="0"/>
              <a:t>.</a:t>
            </a:r>
          </a:p>
          <a:p>
            <a:pPr marL="0" lvl="0" indent="0" algn="ctr" rtl="0">
              <a:lnSpc>
                <a:spcPct val="100000"/>
              </a:lnSpc>
              <a:spcBef>
                <a:spcPts val="600"/>
              </a:spcBef>
              <a:spcAft>
                <a:spcPts val="0"/>
              </a:spcAft>
              <a:buSzPts val="2100"/>
            </a:pPr>
            <a:r>
              <a:rPr lang="el-GR" sz="2400" b="1" dirty="0"/>
              <a:t>Μπορείτε να σκεφτείτε άλλα;</a:t>
            </a:r>
          </a:p>
        </p:txBody>
      </p:sp>
      <p:sp>
        <p:nvSpPr>
          <p:cNvPr id="88" name="Google Shape;88;p5"/>
          <p:cNvSpPr txBox="1">
            <a:spLocks noGrp="1"/>
          </p:cNvSpPr>
          <p:nvPr>
            <p:ph type="title"/>
          </p:nvPr>
        </p:nvSpPr>
        <p:spPr>
          <a:xfrm>
            <a:off x="326807" y="116115"/>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Διαχείριση των χρημάτων κατά τη διάρκεια κρίσιμων περιόδων της ζωής </a:t>
            </a:r>
          </a:p>
        </p:txBody>
      </p:sp>
      <p:sp>
        <p:nvSpPr>
          <p:cNvPr id="89" name="Google Shape;89;p5"/>
          <p:cNvSpPr txBox="1">
            <a:spLocks noGrp="1"/>
          </p:cNvSpPr>
          <p:nvPr>
            <p:ph type="body" idx="2"/>
          </p:nvPr>
        </p:nvSpPr>
        <p:spPr>
          <a:xfrm>
            <a:off x="325266" y="737937"/>
            <a:ext cx="12331541" cy="1478321"/>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l-GR" i="0" dirty="0"/>
              <a:t>Δραστηριότητα M5.2</a:t>
            </a:r>
          </a:p>
          <a:p>
            <a:pPr marL="0" indent="0">
              <a:spcBef>
                <a:spcPts val="0"/>
              </a:spcBef>
            </a:pPr>
            <a:r>
              <a:rPr lang="el-GR" i="0" dirty="0"/>
              <a:t>Ποιες είναι οι απροσδόκητες δαπάνες για τις οποίες δεν μπορείτε πάντα να προγραμματίσετε;       Οικονομικά "σημεία καμπής" </a:t>
            </a:r>
          </a:p>
          <a:p>
            <a:pPr marL="0" lvl="0" indent="0" algn="just" rtl="0">
              <a:lnSpc>
                <a:spcPct val="90000"/>
              </a:lnSpc>
              <a:spcBef>
                <a:spcPts val="0"/>
              </a:spcBef>
              <a:spcAft>
                <a:spcPts val="0"/>
              </a:spcAft>
              <a:buClr>
                <a:schemeClr val="lt2"/>
              </a:buClr>
              <a:buSzPts val="2400"/>
              <a:buNone/>
            </a:pPr>
            <a:endParaRPr dirty="0"/>
          </a:p>
        </p:txBody>
      </p:sp>
      <p:pic>
        <p:nvPicPr>
          <p:cNvPr id="90" name="Google Shape;90;p5"/>
          <p:cNvPicPr preferRelativeResize="0"/>
          <p:nvPr/>
        </p:nvPicPr>
        <p:blipFill rotWithShape="1">
          <a:blip r:embed="rId3">
            <a:alphaModFix/>
          </a:blip>
          <a:srcRect/>
          <a:stretch/>
        </p:blipFill>
        <p:spPr>
          <a:xfrm>
            <a:off x="9927771" y="2531723"/>
            <a:ext cx="3034250" cy="25696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
          <p:cNvSpPr txBox="1">
            <a:spLocks noGrp="1"/>
          </p:cNvSpPr>
          <p:nvPr>
            <p:ph type="body" idx="1"/>
          </p:nvPr>
        </p:nvSpPr>
        <p:spPr>
          <a:xfrm>
            <a:off x="4681536" y="1979409"/>
            <a:ext cx="8150070" cy="5129444"/>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Clr>
                <a:schemeClr val="accent4"/>
              </a:buClr>
              <a:buSzPts val="2100"/>
              <a:buNone/>
            </a:pPr>
            <a:r>
              <a:rPr lang="el-GR" sz="2800"/>
              <a:t>Στην καθημερινή μας ζωή αντιμετωπίζουμε πολλές διαφορετικές προκλήσεις  που ασκούν πίεση στα οικονομικά μας. Αυτές μπορεί να είναι:</a:t>
            </a:r>
          </a:p>
          <a:p>
            <a:pPr marL="0" lvl="0" indent="0" algn="l" rtl="0">
              <a:lnSpc>
                <a:spcPct val="100000"/>
              </a:lnSpc>
              <a:spcBef>
                <a:spcPts val="0"/>
              </a:spcBef>
              <a:spcAft>
                <a:spcPts val="0"/>
              </a:spcAft>
              <a:buClr>
                <a:schemeClr val="accent4"/>
              </a:buClr>
              <a:buSzPts val="2100"/>
              <a:buNone/>
            </a:pPr>
            <a:endParaRPr sz="2800" dirty="0"/>
          </a:p>
          <a:p>
            <a:pPr marL="342900" lvl="0" indent="-342900" algn="l" rtl="0">
              <a:lnSpc>
                <a:spcPct val="100000"/>
              </a:lnSpc>
              <a:spcBef>
                <a:spcPts val="600"/>
              </a:spcBef>
              <a:spcAft>
                <a:spcPts val="0"/>
              </a:spcAft>
              <a:buSzPts val="2100"/>
              <a:buFont typeface="Arial"/>
              <a:buChar char="•"/>
            </a:pPr>
            <a:r>
              <a:rPr lang="el-GR" sz="2800"/>
              <a:t>απρόσμενοι λογαριασμοί </a:t>
            </a:r>
          </a:p>
          <a:p>
            <a:pPr marL="342900" indent="-342900" algn="l">
              <a:spcBef>
                <a:spcPts val="600"/>
              </a:spcBef>
              <a:buSzPts val="2100"/>
              <a:buFont typeface="Arial"/>
              <a:buChar char="•"/>
            </a:pPr>
            <a:r>
              <a:rPr lang="el-GR" sz="2800"/>
              <a:t>γιορτές και πάρτι </a:t>
            </a:r>
          </a:p>
          <a:p>
            <a:pPr marL="342900" indent="-342900" algn="l">
              <a:spcBef>
                <a:spcPts val="600"/>
              </a:spcBef>
              <a:buSzPts val="2100"/>
              <a:buFont typeface="Arial"/>
              <a:buChar char="•"/>
            </a:pPr>
            <a:r>
              <a:rPr lang="el-GR" sz="2800"/>
              <a:t>αγορά ή ενοικίαση σπιτιού ή διαμερίσματος</a:t>
            </a:r>
          </a:p>
          <a:p>
            <a:pPr marL="342900" lvl="0" indent="-342900" algn="l" rtl="0">
              <a:lnSpc>
                <a:spcPct val="100000"/>
              </a:lnSpc>
              <a:spcBef>
                <a:spcPts val="600"/>
              </a:spcBef>
              <a:spcAft>
                <a:spcPts val="0"/>
              </a:spcAft>
              <a:buSzPts val="2100"/>
              <a:buFont typeface="Arial"/>
              <a:buChar char="•"/>
            </a:pPr>
            <a:r>
              <a:rPr lang="el-GR" sz="2800"/>
              <a:t>νέες αφίξεις ή αποχωρήσεις από την οικογένεια </a:t>
            </a:r>
          </a:p>
          <a:p>
            <a:pPr marL="342900" lvl="0" indent="-342900" algn="l" rtl="0">
              <a:lnSpc>
                <a:spcPct val="100000"/>
              </a:lnSpc>
              <a:spcBef>
                <a:spcPts val="600"/>
              </a:spcBef>
              <a:spcAft>
                <a:spcPts val="0"/>
              </a:spcAft>
              <a:buSzPts val="2100"/>
              <a:buFont typeface="Arial"/>
              <a:buChar char="•"/>
            </a:pPr>
            <a:r>
              <a:rPr lang="el-GR" sz="2800"/>
              <a:t>επιστροφή στην εκπαίδευση </a:t>
            </a:r>
          </a:p>
          <a:p>
            <a:pPr marL="342900" lvl="0" indent="-342900" algn="l" rtl="0">
              <a:lnSpc>
                <a:spcPct val="100000"/>
              </a:lnSpc>
              <a:spcBef>
                <a:spcPts val="600"/>
              </a:spcBef>
              <a:spcAft>
                <a:spcPts val="0"/>
              </a:spcAft>
              <a:buSzPts val="2100"/>
              <a:buFont typeface="Arial"/>
              <a:buChar char="•"/>
            </a:pPr>
            <a:r>
              <a:rPr lang="el-GR" sz="2800"/>
              <a:t>έναρξη ή λήξη εργασίας </a:t>
            </a:r>
          </a:p>
          <a:p>
            <a:pPr marL="342900" lvl="0" indent="-342900" algn="l" rtl="0">
              <a:lnSpc>
                <a:spcPct val="100000"/>
              </a:lnSpc>
              <a:spcBef>
                <a:spcPts val="600"/>
              </a:spcBef>
              <a:spcAft>
                <a:spcPts val="0"/>
              </a:spcAft>
              <a:buSzPts val="2100"/>
              <a:buFont typeface="Arial"/>
              <a:buChar char="•"/>
            </a:pPr>
            <a:r>
              <a:rPr lang="el-GR" sz="2800"/>
              <a:t>φθάνοντας στην ηλικία συνταξιοδότησης</a:t>
            </a:r>
          </a:p>
          <a:p>
            <a:pPr marL="342900" lvl="0" indent="-203962" algn="just" rtl="0">
              <a:lnSpc>
                <a:spcPct val="100000"/>
              </a:lnSpc>
              <a:spcBef>
                <a:spcPts val="600"/>
              </a:spcBef>
              <a:spcAft>
                <a:spcPts val="0"/>
              </a:spcAft>
              <a:buSzPts val="2188"/>
              <a:buFont typeface="Arial"/>
              <a:buNone/>
            </a:pPr>
            <a:endParaRPr dirty="0"/>
          </a:p>
        </p:txBody>
      </p:sp>
      <p:sp>
        <p:nvSpPr>
          <p:cNvPr id="65" name="Google Shape;65;p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Διαχείριση των χρημάτων κατά τη διάρκεια κρίσιμων περιόδων της ζωής</a:t>
            </a:r>
          </a:p>
        </p:txBody>
      </p:sp>
      <p:sp>
        <p:nvSpPr>
          <p:cNvPr id="66" name="Google Shape;66;p3"/>
          <p:cNvSpPr txBox="1">
            <a:spLocks noGrp="1"/>
          </p:cNvSpPr>
          <p:nvPr>
            <p:ph type="body" idx="2"/>
          </p:nvPr>
        </p:nvSpPr>
        <p:spPr>
          <a:xfrm>
            <a:off x="500065" y="107558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Ποιες είναι οι "κρίσιμες περίοδοι ζωής" που μπορείτε να προγραμματίσετε; </a:t>
            </a:r>
          </a:p>
        </p:txBody>
      </p:sp>
      <p:pic>
        <p:nvPicPr>
          <p:cNvPr id="67" name="Google Shape;67;p3" descr="Text&#10;&#10;Description automatically generated"/>
          <p:cNvPicPr preferRelativeResize="0"/>
          <p:nvPr/>
        </p:nvPicPr>
        <p:blipFill rotWithShape="1">
          <a:blip r:embed="rId3">
            <a:alphaModFix/>
          </a:blip>
          <a:srcRect/>
          <a:stretch/>
        </p:blipFill>
        <p:spPr>
          <a:xfrm>
            <a:off x="0" y="2356923"/>
            <a:ext cx="4681536" cy="37438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bject 2">
            <a:extLst>
              <a:ext uri="{FF2B5EF4-FFF2-40B4-BE49-F238E27FC236}">
                <a16:creationId xmlns:a16="http://schemas.microsoft.com/office/drawing/2014/main" id="{5B772459-A0C3-8B9B-AA80-CB651D8F1EB5}"/>
              </a:ext>
            </a:extLst>
          </p:cNvPr>
          <p:cNvSpPr>
            <a:spLocks/>
          </p:cNvSpPr>
          <p:nvPr/>
        </p:nvSpPr>
        <p:spPr bwMode="auto">
          <a:xfrm>
            <a:off x="0" y="76200"/>
            <a:ext cx="1827213" cy="1716088"/>
          </a:xfrm>
          <a:custGeom>
            <a:avLst/>
            <a:gdLst>
              <a:gd name="T0" fmla="*/ 1904 w 1827530"/>
              <a:gd name="T1" fmla="*/ 1301366 h 1715770"/>
              <a:gd name="T2" fmla="*/ 415848 w 1827530"/>
              <a:gd name="T3" fmla="*/ 1716098 h 1715770"/>
              <a:gd name="T4" fmla="*/ 1073603 w 1827530"/>
              <a:gd name="T5" fmla="*/ 1058095 h 1715770"/>
              <a:gd name="T6" fmla="*/ 1586596 w 1827530"/>
              <a:gd name="T7" fmla="*/ 1058095 h 1715770"/>
              <a:gd name="T8" fmla="*/ 1829113 w 1827530"/>
              <a:gd name="T9" fmla="*/ 815490 h 1715770"/>
              <a:gd name="T10" fmla="*/ 1572626 w 1827530"/>
              <a:gd name="T11" fmla="*/ 558893 h 1715770"/>
              <a:gd name="T12" fmla="*/ 1829113 w 1827530"/>
              <a:gd name="T13" fmla="*/ 302326 h 1715770"/>
              <a:gd name="T14" fmla="*/ 1527544 w 1827530"/>
              <a:gd name="T15" fmla="*/ 640 h 1715770"/>
              <a:gd name="T16" fmla="*/ 1904 w 1827530"/>
              <a:gd name="T17" fmla="*/ 0 h 1715770"/>
              <a:gd name="T18" fmla="*/ 1904 w 1827530"/>
              <a:gd name="T19" fmla="*/ 1301366 h 1715770"/>
              <a:gd name="T20" fmla="*/ 1586596 w 1827530"/>
              <a:gd name="T21" fmla="*/ 1058095 h 1715770"/>
              <a:gd name="T22" fmla="*/ 1073603 w 1827530"/>
              <a:gd name="T23" fmla="*/ 1058095 h 1715770"/>
              <a:gd name="T24" fmla="*/ 1330089 w 1827530"/>
              <a:gd name="T25" fmla="*/ 1314693 h 1715770"/>
              <a:gd name="T26" fmla="*/ 1586596 w 1827530"/>
              <a:gd name="T27" fmla="*/ 1058095 h 17157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27530" h="1715770">
                <a:moveTo>
                  <a:pt x="1904" y="1301125"/>
                </a:moveTo>
                <a:lnTo>
                  <a:pt x="415920" y="1715780"/>
                </a:lnTo>
                <a:lnTo>
                  <a:pt x="1073789" y="1057899"/>
                </a:lnTo>
                <a:lnTo>
                  <a:pt x="1586871" y="1057899"/>
                </a:lnTo>
                <a:lnTo>
                  <a:pt x="1829430" y="815339"/>
                </a:lnTo>
                <a:lnTo>
                  <a:pt x="1572899" y="558789"/>
                </a:lnTo>
                <a:lnTo>
                  <a:pt x="1829430" y="302270"/>
                </a:lnTo>
                <a:lnTo>
                  <a:pt x="1527809" y="640"/>
                </a:lnTo>
                <a:lnTo>
                  <a:pt x="1904" y="0"/>
                </a:lnTo>
                <a:lnTo>
                  <a:pt x="1904" y="1301125"/>
                </a:lnTo>
              </a:path>
              <a:path w="1827530" h="1715770">
                <a:moveTo>
                  <a:pt x="1586871" y="1057899"/>
                </a:moveTo>
                <a:lnTo>
                  <a:pt x="1073789" y="1057899"/>
                </a:lnTo>
                <a:lnTo>
                  <a:pt x="1330320" y="1314449"/>
                </a:lnTo>
                <a:lnTo>
                  <a:pt x="1586871" y="1057899"/>
                </a:lnTo>
              </a:path>
            </a:pathLst>
          </a:custGeom>
          <a:solidFill>
            <a:srgbClr val="FAA13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291" name="object 3">
            <a:extLst>
              <a:ext uri="{FF2B5EF4-FFF2-40B4-BE49-F238E27FC236}">
                <a16:creationId xmlns:a16="http://schemas.microsoft.com/office/drawing/2014/main" id="{F503EA2F-6367-7E33-BAF9-36D4EF27B865}"/>
              </a:ext>
            </a:extLst>
          </p:cNvPr>
          <p:cNvSpPr>
            <a:spLocks/>
          </p:cNvSpPr>
          <p:nvPr/>
        </p:nvSpPr>
        <p:spPr bwMode="auto">
          <a:xfrm>
            <a:off x="10233025" y="76200"/>
            <a:ext cx="3101975" cy="1625600"/>
          </a:xfrm>
          <a:custGeom>
            <a:avLst/>
            <a:gdLst>
              <a:gd name="T0" fmla="*/ 3101974 w 3101340"/>
              <a:gd name="T1" fmla="*/ 0 h 1624964"/>
              <a:gd name="T2" fmla="*/ 0 w 3101340"/>
              <a:gd name="T3" fmla="*/ 0 h 1624964"/>
              <a:gd name="T4" fmla="*/ 864406 w 3101340"/>
              <a:gd name="T5" fmla="*/ 824563 h 1624964"/>
              <a:gd name="T6" fmla="*/ 595762 w 3101340"/>
              <a:gd name="T7" fmla="*/ 1093257 h 1624964"/>
              <a:gd name="T8" fmla="*/ 1127990 w 3101340"/>
              <a:gd name="T9" fmla="*/ 1625585 h 1624964"/>
              <a:gd name="T10" fmla="*/ 1408707 w 3101340"/>
              <a:gd name="T11" fmla="*/ 1344815 h 1624964"/>
              <a:gd name="T12" fmla="*/ 1988501 w 3101340"/>
              <a:gd name="T13" fmla="*/ 1344815 h 1624964"/>
              <a:gd name="T14" fmla="*/ 3101974 w 3101340"/>
              <a:gd name="T15" fmla="*/ 282049 h 1624964"/>
              <a:gd name="T16" fmla="*/ 3101974 w 3101340"/>
              <a:gd name="T17" fmla="*/ 0 h 1624964"/>
              <a:gd name="T18" fmla="*/ 1988501 w 3101340"/>
              <a:gd name="T19" fmla="*/ 1344815 h 1624964"/>
              <a:gd name="T20" fmla="*/ 1408707 w 3101340"/>
              <a:gd name="T21" fmla="*/ 1344815 h 1624964"/>
              <a:gd name="T22" fmla="*/ 1698967 w 3101340"/>
              <a:gd name="T23" fmla="*/ 1621164 h 1624964"/>
              <a:gd name="T24" fmla="*/ 1988501 w 3101340"/>
              <a:gd name="T25" fmla="*/ 1344815 h 16249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01340" h="1624964">
                <a:moveTo>
                  <a:pt x="3101339" y="0"/>
                </a:moveTo>
                <a:lnTo>
                  <a:pt x="0" y="0"/>
                </a:lnTo>
                <a:lnTo>
                  <a:pt x="864229" y="824240"/>
                </a:lnTo>
                <a:lnTo>
                  <a:pt x="595640" y="1092829"/>
                </a:lnTo>
                <a:lnTo>
                  <a:pt x="1127759" y="1624949"/>
                </a:lnTo>
                <a:lnTo>
                  <a:pt x="1408419" y="1344289"/>
                </a:lnTo>
                <a:lnTo>
                  <a:pt x="1988094" y="1344289"/>
                </a:lnTo>
                <a:lnTo>
                  <a:pt x="3101339" y="281939"/>
                </a:lnTo>
                <a:lnTo>
                  <a:pt x="3101339" y="0"/>
                </a:lnTo>
                <a:close/>
              </a:path>
              <a:path w="3101340" h="1624964">
                <a:moveTo>
                  <a:pt x="1988094" y="1344289"/>
                </a:moveTo>
                <a:lnTo>
                  <a:pt x="1408419" y="1344289"/>
                </a:lnTo>
                <a:lnTo>
                  <a:pt x="1698619" y="1620530"/>
                </a:lnTo>
                <a:lnTo>
                  <a:pt x="1988094" y="1344289"/>
                </a:lnTo>
                <a:close/>
              </a:path>
            </a:pathLst>
          </a:custGeom>
          <a:solidFill>
            <a:srgbClr val="09988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292" name="object 4">
            <a:extLst>
              <a:ext uri="{FF2B5EF4-FFF2-40B4-BE49-F238E27FC236}">
                <a16:creationId xmlns:a16="http://schemas.microsoft.com/office/drawing/2014/main" id="{1C7A2A99-290A-9A5F-AF85-CD6A5DC96A43}"/>
              </a:ext>
            </a:extLst>
          </p:cNvPr>
          <p:cNvSpPr>
            <a:spLocks noChangeArrowheads="1"/>
          </p:cNvSpPr>
          <p:nvPr/>
        </p:nvSpPr>
        <p:spPr bwMode="auto">
          <a:xfrm>
            <a:off x="68263" y="552450"/>
            <a:ext cx="13266737" cy="69532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2293" name="object 5">
            <a:extLst>
              <a:ext uri="{FF2B5EF4-FFF2-40B4-BE49-F238E27FC236}">
                <a16:creationId xmlns:a16="http://schemas.microsoft.com/office/drawing/2014/main" id="{4848F58B-D5BE-5AB6-E22D-5F7146007AF6}"/>
              </a:ext>
            </a:extLst>
          </p:cNvPr>
          <p:cNvSpPr txBox="1">
            <a:spLocks noChangeArrowheads="1"/>
          </p:cNvSpPr>
          <p:nvPr/>
        </p:nvSpPr>
        <p:spPr bwMode="auto">
          <a:xfrm>
            <a:off x="10498138" y="6411913"/>
            <a:ext cx="2195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900" u="sng">
                <a:solidFill>
                  <a:srgbClr val="09988D"/>
                </a:solidFill>
                <a:cs typeface="Calibri" panose="020F0502020204030204" pitchFamily="34" charset="0"/>
              </a:rPr>
              <a:t>Πηγή: Ryan, C. (2012)</a:t>
            </a:r>
            <a:endParaRPr lang="en-US" altLang="en-US" sz="1900">
              <a:cs typeface="Calibri" panose="020F0502020204030204" pitchFamily="34" charset="0"/>
            </a:endParaRPr>
          </a:p>
        </p:txBody>
      </p:sp>
      <p:sp>
        <p:nvSpPr>
          <p:cNvPr id="12294" name="TextBox 1">
            <a:extLst>
              <a:ext uri="{FF2B5EF4-FFF2-40B4-BE49-F238E27FC236}">
                <a16:creationId xmlns:a16="http://schemas.microsoft.com/office/drawing/2014/main" id="{49571E01-9F12-0F4D-9AA6-62EA5579A148}"/>
              </a:ext>
            </a:extLst>
          </p:cNvPr>
          <p:cNvSpPr txBox="1">
            <a:spLocks noChangeArrowheads="1"/>
          </p:cNvSpPr>
          <p:nvPr/>
        </p:nvSpPr>
        <p:spPr bwMode="auto">
          <a:xfrm>
            <a:off x="285750" y="782638"/>
            <a:ext cx="96615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sz="2400" b="1"/>
              <a:t>Εικόνα 1: Στυλιζαρισμένη γραμμή ζωής με βασικά σημεία μετάβασης</a:t>
            </a:r>
            <a:endParaRPr lang="en-US" altLang="en-US" sz="2400" b="1"/>
          </a:p>
        </p:txBody>
      </p:sp>
      <p:sp>
        <p:nvSpPr>
          <p:cNvPr id="12295" name="TextBox 2">
            <a:extLst>
              <a:ext uri="{FF2B5EF4-FFF2-40B4-BE49-F238E27FC236}">
                <a16:creationId xmlns:a16="http://schemas.microsoft.com/office/drawing/2014/main" id="{41F5C8BE-0A5A-D72C-ACB3-0B828C87833A}"/>
              </a:ext>
            </a:extLst>
          </p:cNvPr>
          <p:cNvSpPr txBox="1">
            <a:spLocks noChangeArrowheads="1"/>
          </p:cNvSpPr>
          <p:nvPr/>
        </p:nvSpPr>
        <p:spPr bwMode="auto">
          <a:xfrm>
            <a:off x="285750" y="1633538"/>
            <a:ext cx="12192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b="1" dirty="0"/>
              <a:t>Εργατικό </a:t>
            </a:r>
            <a:endParaRPr lang="en-US" altLang="en-US" b="1" dirty="0"/>
          </a:p>
          <a:p>
            <a:pPr eaLnBrk="1" hangingPunct="1"/>
            <a:r>
              <a:rPr lang="el-GR" altLang="en-US" b="1" dirty="0"/>
              <a:t>δυναμικό</a:t>
            </a:r>
            <a:endParaRPr lang="en-US" altLang="en-US" b="1" dirty="0"/>
          </a:p>
        </p:txBody>
      </p:sp>
      <p:sp>
        <p:nvSpPr>
          <p:cNvPr id="12296" name="TextBox 3">
            <a:extLst>
              <a:ext uri="{FF2B5EF4-FFF2-40B4-BE49-F238E27FC236}">
                <a16:creationId xmlns:a16="http://schemas.microsoft.com/office/drawing/2014/main" id="{21DA84CD-FC1E-0606-3FEF-4AAF7F0EEE56}"/>
              </a:ext>
            </a:extLst>
          </p:cNvPr>
          <p:cNvSpPr txBox="1">
            <a:spLocks noChangeArrowheads="1"/>
          </p:cNvSpPr>
          <p:nvPr/>
        </p:nvSpPr>
        <p:spPr bwMode="auto">
          <a:xfrm>
            <a:off x="285750" y="4667250"/>
            <a:ext cx="9715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b="1"/>
              <a:t>Ηλικία</a:t>
            </a:r>
            <a:endParaRPr lang="en-US" altLang="en-US" b="1"/>
          </a:p>
        </p:txBody>
      </p:sp>
      <p:sp>
        <p:nvSpPr>
          <p:cNvPr id="12297" name="TextBox 5">
            <a:extLst>
              <a:ext uri="{FF2B5EF4-FFF2-40B4-BE49-F238E27FC236}">
                <a16:creationId xmlns:a16="http://schemas.microsoft.com/office/drawing/2014/main" id="{3C6BFAEA-76D8-9090-D248-71FE085C006E}"/>
              </a:ext>
            </a:extLst>
          </p:cNvPr>
          <p:cNvSpPr txBox="1">
            <a:spLocks noChangeArrowheads="1"/>
          </p:cNvSpPr>
          <p:nvPr/>
        </p:nvSpPr>
        <p:spPr bwMode="auto">
          <a:xfrm>
            <a:off x="285750" y="5327650"/>
            <a:ext cx="1524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b="1"/>
              <a:t>Κίνδυνοι</a:t>
            </a:r>
            <a:endParaRPr lang="en-US" altLang="en-US" b="1"/>
          </a:p>
        </p:txBody>
      </p:sp>
      <p:sp>
        <p:nvSpPr>
          <p:cNvPr id="12298" name="TextBox 6">
            <a:extLst>
              <a:ext uri="{FF2B5EF4-FFF2-40B4-BE49-F238E27FC236}">
                <a16:creationId xmlns:a16="http://schemas.microsoft.com/office/drawing/2014/main" id="{4329EFC3-6DCC-E76B-CB39-93D3EF789D29}"/>
              </a:ext>
            </a:extLst>
          </p:cNvPr>
          <p:cNvSpPr txBox="1">
            <a:spLocks noChangeArrowheads="1"/>
          </p:cNvSpPr>
          <p:nvPr/>
        </p:nvSpPr>
        <p:spPr bwMode="auto">
          <a:xfrm>
            <a:off x="1504950" y="1604963"/>
            <a:ext cx="17526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b="1" dirty="0"/>
              <a:t>Εισαγωγή στο εργατικό δυναμικό</a:t>
            </a:r>
            <a:endParaRPr lang="en-US" altLang="en-US" b="1" dirty="0"/>
          </a:p>
        </p:txBody>
      </p:sp>
      <p:sp>
        <p:nvSpPr>
          <p:cNvPr id="12299" name="TextBox 7">
            <a:extLst>
              <a:ext uri="{FF2B5EF4-FFF2-40B4-BE49-F238E27FC236}">
                <a16:creationId xmlns:a16="http://schemas.microsoft.com/office/drawing/2014/main" id="{193828A4-125E-FC4C-14B2-C6CDA0E90491}"/>
              </a:ext>
            </a:extLst>
          </p:cNvPr>
          <p:cNvSpPr txBox="1">
            <a:spLocks noChangeArrowheads="1"/>
          </p:cNvSpPr>
          <p:nvPr/>
        </p:nvSpPr>
        <p:spPr bwMode="auto">
          <a:xfrm>
            <a:off x="3105150" y="1604963"/>
            <a:ext cx="2209800"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b="1" dirty="0"/>
              <a:t>Εισαγωγή στο εργατικό δυναμικό πλήρους απασχόλησης</a:t>
            </a:r>
            <a:endParaRPr lang="en-US" altLang="en-US" b="1" dirty="0"/>
          </a:p>
        </p:txBody>
      </p:sp>
      <p:sp>
        <p:nvSpPr>
          <p:cNvPr id="12300" name="TextBox 8">
            <a:extLst>
              <a:ext uri="{FF2B5EF4-FFF2-40B4-BE49-F238E27FC236}">
                <a16:creationId xmlns:a16="http://schemas.microsoft.com/office/drawing/2014/main" id="{A8C74242-AF1C-025A-1928-BDEA6A5494BE}"/>
              </a:ext>
            </a:extLst>
          </p:cNvPr>
          <p:cNvSpPr txBox="1">
            <a:spLocks noChangeArrowheads="1"/>
          </p:cNvSpPr>
          <p:nvPr/>
        </p:nvSpPr>
        <p:spPr bwMode="auto">
          <a:xfrm>
            <a:off x="5210175" y="1639888"/>
            <a:ext cx="2057400"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b="1" dirty="0"/>
              <a:t>Ορισμένες γυναίκες συμμετέχουν σε χαμηλότερα επίπεδα</a:t>
            </a:r>
            <a:endParaRPr lang="en-US" altLang="en-US" b="1" dirty="0"/>
          </a:p>
        </p:txBody>
      </p:sp>
      <p:sp>
        <p:nvSpPr>
          <p:cNvPr id="12301" name="TextBox 9">
            <a:extLst>
              <a:ext uri="{FF2B5EF4-FFF2-40B4-BE49-F238E27FC236}">
                <a16:creationId xmlns:a16="http://schemas.microsoft.com/office/drawing/2014/main" id="{F79ADF19-3886-2B4F-64F6-54C32267CEC8}"/>
              </a:ext>
            </a:extLst>
          </p:cNvPr>
          <p:cNvSpPr txBox="1">
            <a:spLocks noChangeArrowheads="1"/>
          </p:cNvSpPr>
          <p:nvPr/>
        </p:nvSpPr>
        <p:spPr bwMode="auto">
          <a:xfrm>
            <a:off x="7267575" y="1577975"/>
            <a:ext cx="2209800"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sz="2000" b="1" dirty="0"/>
              <a:t>Προαγωγές, αλλαγή επαγγελμάτων, ώρες εργασίας</a:t>
            </a:r>
            <a:endParaRPr lang="en-US" altLang="en-US" sz="2000" b="1" dirty="0"/>
          </a:p>
        </p:txBody>
      </p:sp>
      <p:sp>
        <p:nvSpPr>
          <p:cNvPr id="12302" name="TextBox 10">
            <a:extLst>
              <a:ext uri="{FF2B5EF4-FFF2-40B4-BE49-F238E27FC236}">
                <a16:creationId xmlns:a16="http://schemas.microsoft.com/office/drawing/2014/main" id="{CC399089-6B78-FC83-D0FC-FB2588B61E4A}"/>
              </a:ext>
            </a:extLst>
          </p:cNvPr>
          <p:cNvSpPr txBox="1">
            <a:spLocks noChangeArrowheads="1"/>
          </p:cNvSpPr>
          <p:nvPr/>
        </p:nvSpPr>
        <p:spPr bwMode="auto">
          <a:xfrm>
            <a:off x="366713" y="2943225"/>
            <a:ext cx="1443037"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b="1"/>
              <a:t>Εκπαίδευση/κοινωνικά</a:t>
            </a:r>
            <a:endParaRPr lang="en-US" altLang="en-US" b="1"/>
          </a:p>
        </p:txBody>
      </p:sp>
      <p:sp>
        <p:nvSpPr>
          <p:cNvPr id="12303" name="TextBox 11">
            <a:extLst>
              <a:ext uri="{FF2B5EF4-FFF2-40B4-BE49-F238E27FC236}">
                <a16:creationId xmlns:a16="http://schemas.microsoft.com/office/drawing/2014/main" id="{2470E138-E248-812C-D1F7-AA8FC6DC0FBD}"/>
              </a:ext>
            </a:extLst>
          </p:cNvPr>
          <p:cNvSpPr txBox="1">
            <a:spLocks noChangeArrowheads="1"/>
          </p:cNvSpPr>
          <p:nvPr/>
        </p:nvSpPr>
        <p:spPr bwMode="auto">
          <a:xfrm>
            <a:off x="1638300" y="2943225"/>
            <a:ext cx="1339850"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sz="1600" b="1"/>
              <a:t>Εγκατάλειψη σχολείου</a:t>
            </a:r>
            <a:endParaRPr lang="en-US" altLang="en-US" sz="1600" b="1"/>
          </a:p>
        </p:txBody>
      </p:sp>
      <p:sp>
        <p:nvSpPr>
          <p:cNvPr id="12304" name="TextBox 12">
            <a:extLst>
              <a:ext uri="{FF2B5EF4-FFF2-40B4-BE49-F238E27FC236}">
                <a16:creationId xmlns:a16="http://schemas.microsoft.com/office/drawing/2014/main" id="{F92C32B9-9B22-5DB8-1402-C239C73A68D1}"/>
              </a:ext>
            </a:extLst>
          </p:cNvPr>
          <p:cNvSpPr txBox="1">
            <a:spLocks noChangeArrowheads="1"/>
          </p:cNvSpPr>
          <p:nvPr/>
        </p:nvSpPr>
        <p:spPr bwMode="auto">
          <a:xfrm>
            <a:off x="2906713" y="2949575"/>
            <a:ext cx="2209800"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sz="1600" b="1" dirty="0"/>
              <a:t>Εγκατάλειψη πλήρους εκπαίδευσης, μετακόμιση από τη </a:t>
            </a:r>
            <a:r>
              <a:rPr lang="el-GR" altLang="en-US" sz="1600" b="1" dirty="0" err="1"/>
              <a:t>γονεϊκή</a:t>
            </a:r>
            <a:r>
              <a:rPr lang="el-GR" altLang="en-US" sz="1600" b="1" dirty="0"/>
              <a:t> εστία</a:t>
            </a:r>
            <a:endParaRPr lang="en-US" altLang="en-US" sz="1600" b="1" dirty="0"/>
          </a:p>
        </p:txBody>
      </p:sp>
      <p:sp>
        <p:nvSpPr>
          <p:cNvPr id="12305" name="TextBox 13">
            <a:extLst>
              <a:ext uri="{FF2B5EF4-FFF2-40B4-BE49-F238E27FC236}">
                <a16:creationId xmlns:a16="http://schemas.microsoft.com/office/drawing/2014/main" id="{9F61642F-EA4B-3C0D-D298-7B5FB5B3414B}"/>
              </a:ext>
            </a:extLst>
          </p:cNvPr>
          <p:cNvSpPr txBox="1">
            <a:spLocks noChangeArrowheads="1"/>
          </p:cNvSpPr>
          <p:nvPr/>
        </p:nvSpPr>
        <p:spPr bwMode="auto">
          <a:xfrm>
            <a:off x="5045075" y="2984500"/>
            <a:ext cx="220980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sz="1600" b="1" dirty="0"/>
              <a:t>Δημιουργία μακροχρόνιων σχέσεων, </a:t>
            </a:r>
            <a:r>
              <a:rPr lang="el-GR" altLang="en-US" sz="1600" b="1" dirty="0" err="1"/>
              <a:t>γονεϊκότητα</a:t>
            </a:r>
            <a:r>
              <a:rPr lang="el-GR" altLang="en-US" sz="1600" b="1" dirty="0"/>
              <a:t>, αγορά σπιτιού</a:t>
            </a:r>
            <a:endParaRPr lang="en-US" altLang="en-US" sz="1600" b="1" dirty="0"/>
          </a:p>
        </p:txBody>
      </p:sp>
      <p:sp>
        <p:nvSpPr>
          <p:cNvPr id="12306" name="TextBox 14">
            <a:extLst>
              <a:ext uri="{FF2B5EF4-FFF2-40B4-BE49-F238E27FC236}">
                <a16:creationId xmlns:a16="http://schemas.microsoft.com/office/drawing/2014/main" id="{0024B30E-27E8-9A0B-73B0-34F17C74148F}"/>
              </a:ext>
            </a:extLst>
          </p:cNvPr>
          <p:cNvSpPr txBox="1">
            <a:spLocks noChangeArrowheads="1"/>
          </p:cNvSpPr>
          <p:nvPr/>
        </p:nvSpPr>
        <p:spPr bwMode="auto">
          <a:xfrm>
            <a:off x="7323138" y="2984500"/>
            <a:ext cx="2209800"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sz="1600" b="1" dirty="0"/>
              <a:t>Τα παιδιά φεύγουν από το σπίτι, ευθύνες φροντίδας</a:t>
            </a:r>
            <a:endParaRPr lang="en-US" altLang="en-US" sz="1600" b="1" dirty="0"/>
          </a:p>
        </p:txBody>
      </p:sp>
      <p:sp>
        <p:nvSpPr>
          <p:cNvPr id="12307" name="TextBox 15">
            <a:extLst>
              <a:ext uri="{FF2B5EF4-FFF2-40B4-BE49-F238E27FC236}">
                <a16:creationId xmlns:a16="http://schemas.microsoft.com/office/drawing/2014/main" id="{4B533313-3FDD-AF30-26C6-5D8F7B55E723}"/>
              </a:ext>
            </a:extLst>
          </p:cNvPr>
          <p:cNvSpPr txBox="1">
            <a:spLocks noChangeArrowheads="1"/>
          </p:cNvSpPr>
          <p:nvPr/>
        </p:nvSpPr>
        <p:spPr bwMode="auto">
          <a:xfrm>
            <a:off x="9966325" y="3035300"/>
            <a:ext cx="3001963"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sz="1600" b="1" dirty="0"/>
              <a:t>Συνταξιοδότηση, έξοδος από το εργατικό δυναμικό</a:t>
            </a:r>
            <a:endParaRPr lang="en-US" altLang="en-US" sz="1600" b="1" dirty="0"/>
          </a:p>
        </p:txBody>
      </p:sp>
      <p:sp>
        <p:nvSpPr>
          <p:cNvPr id="12308" name="TextBox 16">
            <a:extLst>
              <a:ext uri="{FF2B5EF4-FFF2-40B4-BE49-F238E27FC236}">
                <a16:creationId xmlns:a16="http://schemas.microsoft.com/office/drawing/2014/main" id="{DD24F55F-A0E1-F3F1-E7C1-06006176DB8E}"/>
              </a:ext>
            </a:extLst>
          </p:cNvPr>
          <p:cNvSpPr txBox="1">
            <a:spLocks noChangeArrowheads="1"/>
          </p:cNvSpPr>
          <p:nvPr/>
        </p:nvSpPr>
        <p:spPr bwMode="auto">
          <a:xfrm>
            <a:off x="2152650" y="5391150"/>
            <a:ext cx="2209800"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b="1" dirty="0"/>
              <a:t>Η λήψη κοινωνικής πρόνοιας μπορεί να γίνει μακροχρόνια</a:t>
            </a:r>
            <a:endParaRPr lang="en-US" altLang="en-US" b="1" dirty="0"/>
          </a:p>
        </p:txBody>
      </p:sp>
      <p:sp>
        <p:nvSpPr>
          <p:cNvPr id="12309" name="TextBox 17">
            <a:extLst>
              <a:ext uri="{FF2B5EF4-FFF2-40B4-BE49-F238E27FC236}">
                <a16:creationId xmlns:a16="http://schemas.microsoft.com/office/drawing/2014/main" id="{347D7601-C31D-B61B-86CF-192FFDDFB5FA}"/>
              </a:ext>
            </a:extLst>
          </p:cNvPr>
          <p:cNvSpPr txBox="1">
            <a:spLocks noChangeArrowheads="1"/>
          </p:cNvSpPr>
          <p:nvPr/>
        </p:nvSpPr>
        <p:spPr bwMode="auto">
          <a:xfrm>
            <a:off x="4210050" y="5541790"/>
            <a:ext cx="1524000"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b="1" dirty="0"/>
              <a:t>Υγεία, εξάρτηση από τη δημόσια στέγαση</a:t>
            </a:r>
            <a:endParaRPr lang="en-US" altLang="en-US" b="1" dirty="0"/>
          </a:p>
        </p:txBody>
      </p:sp>
      <p:sp>
        <p:nvSpPr>
          <p:cNvPr id="12310" name="TextBox 18">
            <a:extLst>
              <a:ext uri="{FF2B5EF4-FFF2-40B4-BE49-F238E27FC236}">
                <a16:creationId xmlns:a16="http://schemas.microsoft.com/office/drawing/2014/main" id="{FA821386-3045-145B-7143-2E07B150E15E}"/>
              </a:ext>
            </a:extLst>
          </p:cNvPr>
          <p:cNvSpPr txBox="1">
            <a:spLocks noChangeArrowheads="1"/>
          </p:cNvSpPr>
          <p:nvPr/>
        </p:nvSpPr>
        <p:spPr bwMode="auto">
          <a:xfrm>
            <a:off x="5740400" y="5364163"/>
            <a:ext cx="1390650" cy="11695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b="1" dirty="0"/>
              <a:t>Κατάρρευση σχέσεων, </a:t>
            </a:r>
            <a:r>
              <a:rPr lang="el-GR" altLang="en-US" b="1" dirty="0" err="1"/>
              <a:t>μονογονεϊκότητα</a:t>
            </a:r>
            <a:r>
              <a:rPr lang="el-GR" altLang="en-US" b="1" dirty="0"/>
              <a:t>, άγχος υποθηκών</a:t>
            </a:r>
            <a:endParaRPr lang="en-US" altLang="en-US" b="1" dirty="0"/>
          </a:p>
        </p:txBody>
      </p:sp>
      <p:sp>
        <p:nvSpPr>
          <p:cNvPr id="12311" name="TextBox 19">
            <a:extLst>
              <a:ext uri="{FF2B5EF4-FFF2-40B4-BE49-F238E27FC236}">
                <a16:creationId xmlns:a16="http://schemas.microsoft.com/office/drawing/2014/main" id="{D05327F4-30EB-99CE-921D-91065FA47591}"/>
              </a:ext>
            </a:extLst>
          </p:cNvPr>
          <p:cNvSpPr txBox="1">
            <a:spLocks noChangeArrowheads="1"/>
          </p:cNvSpPr>
          <p:nvPr/>
        </p:nvSpPr>
        <p:spPr bwMode="auto">
          <a:xfrm>
            <a:off x="7199313" y="5399088"/>
            <a:ext cx="1525587"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l-GR" altLang="en-US" sz="2000" b="1" dirty="0"/>
              <a:t>Απόλυση από την εργασία </a:t>
            </a:r>
            <a:endParaRPr lang="en-US" altLang="en-US"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Διαχείριση των χρημάτων κατά τη διάρκεια κρίσιμων περιόδων της ζωής</a:t>
            </a:r>
          </a:p>
        </p:txBody>
      </p:sp>
      <p:sp>
        <p:nvSpPr>
          <p:cNvPr id="105" name="Google Shape;105;p7"/>
          <p:cNvSpPr txBox="1">
            <a:spLocks noGrp="1"/>
          </p:cNvSpPr>
          <p:nvPr>
            <p:ph type="body" idx="2"/>
          </p:nvPr>
        </p:nvSpPr>
        <p:spPr>
          <a:xfrm>
            <a:off x="500064" y="1152159"/>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 Πώς διαφέρουν οι οικονομικές ανάγκες για τις ακόλουθες ομάδες;</a:t>
            </a:r>
          </a:p>
        </p:txBody>
      </p:sp>
      <p:sp>
        <p:nvSpPr>
          <p:cNvPr id="106" name="Google Shape;106;p7"/>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88"/>
              <a:buNone/>
            </a:pPr>
            <a:endParaRPr/>
          </a:p>
          <a:p>
            <a:pPr marL="0" lvl="0" indent="0" algn="just" rtl="0">
              <a:lnSpc>
                <a:spcPct val="100000"/>
              </a:lnSpc>
              <a:spcBef>
                <a:spcPts val="600"/>
              </a:spcBef>
              <a:spcAft>
                <a:spcPts val="0"/>
              </a:spcAft>
              <a:buClr>
                <a:schemeClr val="accent4"/>
              </a:buClr>
              <a:buSzPts val="2188"/>
              <a:buNone/>
            </a:pPr>
            <a:endParaRPr/>
          </a:p>
        </p:txBody>
      </p:sp>
      <p:grpSp>
        <p:nvGrpSpPr>
          <p:cNvPr id="107" name="Google Shape;107;p7"/>
          <p:cNvGrpSpPr/>
          <p:nvPr/>
        </p:nvGrpSpPr>
        <p:grpSpPr>
          <a:xfrm>
            <a:off x="1155032" y="1944097"/>
            <a:ext cx="11433488" cy="5129444"/>
            <a:chOff x="2487" y="992932"/>
            <a:chExt cx="8216110" cy="2827135"/>
          </a:xfrm>
        </p:grpSpPr>
        <p:sp>
          <p:nvSpPr>
            <p:cNvPr id="108" name="Google Shape;108;p7"/>
            <p:cNvSpPr/>
            <p:nvPr/>
          </p:nvSpPr>
          <p:spPr>
            <a:xfrm rot="5400000">
              <a:off x="252284" y="2455181"/>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126685" y="2829266"/>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txBox="1"/>
            <p:nvPr/>
          </p:nvSpPr>
          <p:spPr>
            <a:xfrm>
              <a:off x="169539" y="2829266"/>
              <a:ext cx="1130330" cy="990801"/>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l-GR" sz="2000">
                  <a:solidFill>
                    <a:schemeClr val="dk1"/>
                  </a:solidFill>
                  <a:latin typeface="Calibri"/>
                  <a:ea typeface="Calibri"/>
                  <a:cs typeface="Calibri"/>
                  <a:sym typeface="Calibri"/>
                </a:rPr>
                <a:t>Άνεργο άτομο</a:t>
              </a:r>
            </a:p>
          </p:txBody>
        </p:sp>
        <p:sp>
          <p:nvSpPr>
            <p:cNvPr id="111" name="Google Shape;111;p7"/>
            <p:cNvSpPr/>
            <p:nvPr/>
          </p:nvSpPr>
          <p:spPr>
            <a:xfrm>
              <a:off x="1043746" y="2363006"/>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rot="5400000">
              <a:off x="1636029" y="2112772"/>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510431" y="2486856"/>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p:nvPr/>
          </p:nvSpPr>
          <p:spPr>
            <a:xfrm>
              <a:off x="1553284" y="2486856"/>
              <a:ext cx="1130330" cy="990801"/>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l-GR" sz="2000">
                  <a:solidFill>
                    <a:schemeClr val="dk1"/>
                  </a:solidFill>
                  <a:latin typeface="Calibri"/>
                  <a:ea typeface="Calibri"/>
                  <a:cs typeface="Calibri"/>
                  <a:sym typeface="Calibri"/>
                </a:rPr>
                <a:t>Ένα άτομο που είναι μόνο του</a:t>
              </a:r>
            </a:p>
          </p:txBody>
        </p:sp>
        <p:sp>
          <p:nvSpPr>
            <p:cNvPr id="115" name="Google Shape;115;p7"/>
            <p:cNvSpPr/>
            <p:nvPr/>
          </p:nvSpPr>
          <p:spPr>
            <a:xfrm>
              <a:off x="2427492" y="2020597"/>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rot="5400000">
              <a:off x="3019775" y="1770363"/>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2894177" y="2144447"/>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txBox="1"/>
            <p:nvPr/>
          </p:nvSpPr>
          <p:spPr>
            <a:xfrm>
              <a:off x="2937032" y="2144447"/>
              <a:ext cx="1130330" cy="990801"/>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l-GR" sz="2000">
                  <a:solidFill>
                    <a:schemeClr val="dk1"/>
                  </a:solidFill>
                  <a:latin typeface="Calibri"/>
                  <a:ea typeface="Calibri"/>
                  <a:cs typeface="Calibri"/>
                  <a:sym typeface="Calibri"/>
                </a:rPr>
                <a:t>Οικογένειες που εργάζονται, </a:t>
              </a:r>
            </a:p>
          </p:txBody>
        </p:sp>
        <p:sp>
          <p:nvSpPr>
            <p:cNvPr id="119" name="Google Shape;119;p7"/>
            <p:cNvSpPr/>
            <p:nvPr/>
          </p:nvSpPr>
          <p:spPr>
            <a:xfrm>
              <a:off x="3811237" y="1678188"/>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rot="5400000">
              <a:off x="4403521" y="1427954"/>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4277922" y="1802038"/>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txBox="1"/>
            <p:nvPr/>
          </p:nvSpPr>
          <p:spPr>
            <a:xfrm>
              <a:off x="4320776" y="1802038"/>
              <a:ext cx="1130330" cy="990801"/>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l-GR" sz="2000">
                  <a:solidFill>
                    <a:schemeClr val="dk1"/>
                  </a:solidFill>
                  <a:latin typeface="Calibri"/>
                  <a:ea typeface="Calibri"/>
                  <a:cs typeface="Calibri"/>
                  <a:sym typeface="Calibri"/>
                </a:rPr>
                <a:t>Μονογονεϊκές οικογένειες</a:t>
              </a:r>
            </a:p>
          </p:txBody>
        </p:sp>
        <p:sp>
          <p:nvSpPr>
            <p:cNvPr id="123" name="Google Shape;123;p7"/>
            <p:cNvSpPr/>
            <p:nvPr/>
          </p:nvSpPr>
          <p:spPr>
            <a:xfrm>
              <a:off x="5194983" y="1335779"/>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rot="5400000">
              <a:off x="5787266" y="1085544"/>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5661668" y="1459629"/>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txBox="1"/>
            <p:nvPr/>
          </p:nvSpPr>
          <p:spPr>
            <a:xfrm>
              <a:off x="5704520" y="1459629"/>
              <a:ext cx="1130330" cy="990801"/>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l-GR" sz="2000">
                  <a:solidFill>
                    <a:schemeClr val="dk1"/>
                  </a:solidFill>
                  <a:latin typeface="Calibri"/>
                  <a:ea typeface="Calibri"/>
                  <a:cs typeface="Calibri"/>
                  <a:sym typeface="Calibri"/>
                </a:rPr>
                <a:t>Οικογένειες με 2 ενήλικες &amp; 1 παιδί</a:t>
              </a:r>
            </a:p>
          </p:txBody>
        </p:sp>
        <p:sp>
          <p:nvSpPr>
            <p:cNvPr id="127" name="Google Shape;127;p7"/>
            <p:cNvSpPr/>
            <p:nvPr/>
          </p:nvSpPr>
          <p:spPr>
            <a:xfrm>
              <a:off x="6578729" y="993369"/>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rot="5400000">
              <a:off x="7171012" y="743135"/>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7045413" y="1117219"/>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txBox="1"/>
            <p:nvPr/>
          </p:nvSpPr>
          <p:spPr>
            <a:xfrm>
              <a:off x="7088267" y="1117219"/>
              <a:ext cx="1130330" cy="990801"/>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l-GR" sz="2000">
                  <a:solidFill>
                    <a:schemeClr val="dk1"/>
                  </a:solidFill>
                  <a:latin typeface="Calibri"/>
                  <a:ea typeface="Calibri"/>
                  <a:cs typeface="Calibri"/>
                  <a:sym typeface="Calibri"/>
                </a:rPr>
                <a:t>Οικογένειες με 2 ενήλικες &amp; περισσότερα από 1 παιδιά.</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Διαχείριση των χρημάτων κατά τη διάρκεια κρίσιμων περιόδων της ζωής</a:t>
            </a:r>
          </a:p>
        </p:txBody>
      </p:sp>
      <p:sp>
        <p:nvSpPr>
          <p:cNvPr id="98" name="Google Shape;98;p6"/>
          <p:cNvSpPr txBox="1">
            <a:spLocks noGrp="1"/>
          </p:cNvSpPr>
          <p:nvPr>
            <p:ph type="body" idx="2"/>
          </p:nvPr>
        </p:nvSpPr>
        <p:spPr>
          <a:xfrm>
            <a:off x="500064" y="1152159"/>
            <a:ext cx="12331541" cy="1013525"/>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Δραστηριότητα M5.3</a:t>
            </a:r>
          </a:p>
          <a:p>
            <a:pPr marL="0" lvl="0" indent="0" algn="just" rtl="0">
              <a:lnSpc>
                <a:spcPct val="90000"/>
              </a:lnSpc>
              <a:spcBef>
                <a:spcPts val="0"/>
              </a:spcBef>
              <a:spcAft>
                <a:spcPts val="0"/>
              </a:spcAft>
              <a:buClr>
                <a:schemeClr val="lt2"/>
              </a:buClr>
              <a:buSzPts val="2400"/>
              <a:buNone/>
            </a:pPr>
            <a:r>
              <a:rPr lang="el-GR" i="0"/>
              <a:t>Προσδιορισμός οικονομικών ‘αναγκών και επιθυμιών’ </a:t>
            </a:r>
          </a:p>
          <a:p>
            <a:pPr marL="0" lvl="0" indent="0" algn="just" rtl="0">
              <a:lnSpc>
                <a:spcPct val="90000"/>
              </a:lnSpc>
              <a:spcBef>
                <a:spcPts val="0"/>
              </a:spcBef>
              <a:spcAft>
                <a:spcPts val="0"/>
              </a:spcAft>
              <a:buClr>
                <a:schemeClr val="lt2"/>
              </a:buClr>
              <a:buSzPts val="2400"/>
              <a:buNone/>
            </a:pPr>
            <a:endParaRPr lang="en-IE" i="0" dirty="0"/>
          </a:p>
        </p:txBody>
      </p:sp>
      <p:sp>
        <p:nvSpPr>
          <p:cNvPr id="3" name="Text Placeholder 2">
            <a:extLst>
              <a:ext uri="{FF2B5EF4-FFF2-40B4-BE49-F238E27FC236}">
                <a16:creationId xmlns:a16="http://schemas.microsoft.com/office/drawing/2014/main" id="{BCDCB3FD-A85A-B1ED-6BEB-C6CF77DF005A}"/>
              </a:ext>
            </a:extLst>
          </p:cNvPr>
          <p:cNvSpPr>
            <a:spLocks noGrp="1"/>
          </p:cNvSpPr>
          <p:nvPr>
            <p:ph type="body" idx="1"/>
          </p:nvPr>
        </p:nvSpPr>
        <p:spPr>
          <a:xfrm>
            <a:off x="500064" y="2883679"/>
            <a:ext cx="12331402" cy="4230140"/>
          </a:xfrm>
        </p:spPr>
        <p:txBody>
          <a:bodyPr/>
          <a:lstStyle/>
          <a:p>
            <a:r>
              <a:rPr lang="el-GR" sz="3600">
                <a:hlinkClick r:id="rId3"/>
              </a:rPr>
              <a:t>https://www.youtube.com/watch?v=6OAqNtueu0U</a:t>
            </a:r>
            <a:r>
              <a:rPr lang="el-GR" sz="3600"/>
              <a:t> </a:t>
            </a:r>
          </a:p>
          <a:p>
            <a:endParaRPr lang="en-GB" sz="3600" dirty="0">
              <a:highlight>
                <a:srgbClr val="FFFF00"/>
              </a:highlight>
            </a:endParaRPr>
          </a:p>
          <a:p>
            <a:pPr marL="800100" indent="-571500">
              <a:buFont typeface="Arial" panose="020B0604020202020204" pitchFamily="34" charset="0"/>
              <a:buChar char="•"/>
            </a:pPr>
            <a:r>
              <a:rPr lang="el-GR" sz="3600"/>
              <a:t> </a:t>
            </a:r>
            <a:r>
              <a:rPr lang="el-GR" sz="3200"/>
              <a:t>Παρακολουθήστε αυτό το βίντεο και σκεφτείτε πώς θα μπορούσατε να το χρησιμοποιήσετε με τα παιδιά. </a:t>
            </a:r>
          </a:p>
          <a:p>
            <a:pPr marL="800100" indent="-571500">
              <a:buFont typeface="Arial" panose="020B0604020202020204" pitchFamily="34" charset="0"/>
              <a:buChar char="•"/>
            </a:pPr>
            <a:r>
              <a:rPr lang="el-GR" sz="3200"/>
              <a:t> Ποια θα μπορούσε να είναι η συζήτηση;</a:t>
            </a:r>
          </a:p>
          <a:p>
            <a:pPr marL="800100" indent="-571500">
              <a:buFont typeface="Arial" panose="020B0604020202020204" pitchFamily="34" charset="0"/>
              <a:buChar char="•"/>
            </a:pPr>
            <a:r>
              <a:rPr lang="el-GR" sz="3200"/>
              <a:t> Πώς θα μπορούσατε να συνδέσετε αυτό το βίντεο για τα παιδιά με τα πραγματικά σημαντικά</a:t>
            </a:r>
          </a:p>
          <a:p>
            <a:pPr marL="228600" indent="0"/>
            <a:r>
              <a:rPr lang="el-GR" sz="3200"/>
              <a:t>       οικονομικά θέματα που μόλις συζητήσαμε;</a:t>
            </a:r>
          </a:p>
        </p:txBody>
      </p:sp>
    </p:spTree>
  </p:cSld>
  <p:clrMapOvr>
    <a:masterClrMapping/>
  </p:clrMapOvr>
</p:sld>
</file>

<file path=ppt/theme/theme1.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2068</Words>
  <Application>Microsoft Office PowerPoint</Application>
  <PresentationFormat>Custom</PresentationFormat>
  <Paragraphs>274</Paragraphs>
  <Slides>23</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Calibri</vt:lpstr>
      <vt:lpstr>Open Sans</vt:lpstr>
      <vt:lpstr>Arial</vt:lpstr>
      <vt:lpstr>CARDET Course template</vt:lpstr>
      <vt:lpstr>CARDET Course template</vt:lpstr>
      <vt:lpstr>IO3: Εκπαίδευση Γονέων στον Οικονομικό Αλφαβητισμό </vt:lpstr>
      <vt:lpstr>Διαχείριση των χρημάτων κατά τη διάρκεια κρίσιμων περιόδων της ζωής                                                                                                                    Μαθησιακά Αποτελέσματα </vt:lpstr>
      <vt:lpstr>Διαχείριση των χρημάτων κατά τη διάρκεια κρίσιμων περιόδων της ζωής                                                                                                                               Σχεδιάγραμμα</vt:lpstr>
      <vt:lpstr>Διαχείριση των χρημάτων κατά τη διάρκεια κρίσιμων περιόδων της ζωής                                                                                                                         Προθέρμανση</vt:lpstr>
      <vt:lpstr>Διαχείριση των χρημάτων κατά τη διάρκεια κρίσιμων περιόδων της ζωής </vt:lpstr>
      <vt:lpstr>Διαχείριση των χρημάτων κατά τη διάρκεια κρίσιμων περιόδων της ζωής</vt:lpstr>
      <vt:lpstr>PowerPoint Presentation</vt:lpstr>
      <vt:lpstr>Διαχείριση των χρημάτων κατά τη διάρκεια κρίσιμων περιόδων της ζωής</vt:lpstr>
      <vt:lpstr>Διαχείριση των χρημάτων κατά τη διάρκεια κρίσιμων περιόδων της ζωής</vt:lpstr>
      <vt:lpstr>Διαχείριση των χρημάτων κατά τη διάρκεια κρίσιμων περιόδων της ζωής</vt:lpstr>
      <vt:lpstr>Διαχείριση των χρημάτων κατά τη διάρκεια κρίσιμων περιόδων της ζωής</vt:lpstr>
      <vt:lpstr>Διαχείριση των χρημάτων κατά τη διάρκεια κρίσιμων περιόδων της ζωής </vt:lpstr>
      <vt:lpstr>Διαχείριση των χρημάτων κατά τη διάρκεια κρίσιμων περιόδων της ζωής</vt:lpstr>
      <vt:lpstr>Διαχείριση των χρημάτων κατά τη διάρκεια κρίσιμων περιόδων της ζωής</vt:lpstr>
      <vt:lpstr>Διαχείριση των χρημάτων κατά τη διάρκεια κρίσιμων περιόδων της ζωής</vt:lpstr>
      <vt:lpstr>Διαχείριση των χρημάτων κατά τη διάρκεια κρίσιμων περιόδων της ζωής</vt:lpstr>
      <vt:lpstr>Διαχείριση των χρημάτων κατά τη διάρκεια κρίσιμων περιόδων της ζωής</vt:lpstr>
      <vt:lpstr>Διαχείριση των χρημάτων κατά τη διάρκεια κρίσιμων περιόδων της ζωής</vt:lpstr>
      <vt:lpstr>Διαχείριση των χρημάτων κατά τη διάρκεια κρίσιμων περιόδων της ζωής</vt:lpstr>
      <vt:lpstr>Σας ευχαριστούμε για την παρουσία σας. Για περισσότερες πηγές επισκεφθείτε την ιστοσελίδα Money Matters:  https://moneymattersproject.eu/ </vt:lpstr>
      <vt:lpstr>Διαχείριση των χρημάτων κατά τη διάρκεια κρίσιμων περιόδων της ζωής</vt:lpstr>
      <vt:lpstr>Διαχείριση των χρημάτων κατά τη διάρκεια κρίσιμων περιόδων της ζωής</vt:lpstr>
      <vt:lpstr>Διαχείριση των χρημάτων κατά τη διάρκεια κρίσιμων περιόδων της ζωής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IO3: Financial Literacy Induction Training for Parents</dc:title>
  <dc:creator>Debbie Bough</dc:creator>
  <cp:lastModifiedBy>Grigoris Chryssikos</cp:lastModifiedBy>
  <cp:revision>57</cp:revision>
  <dcterms:created xsi:type="dcterms:W3CDTF">2014-07-11T09:12:14Z</dcterms:created>
  <dcterms:modified xsi:type="dcterms:W3CDTF">2022-09-02T07:35:55Z</dcterms:modified>
</cp:coreProperties>
</file>