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8"/>
  </p:notesMasterIdLst>
  <p:sldIdLst>
    <p:sldId id="256" r:id="rId3"/>
    <p:sldId id="274" r:id="rId4"/>
    <p:sldId id="257" r:id="rId5"/>
    <p:sldId id="277" r:id="rId6"/>
    <p:sldId id="258" r:id="rId7"/>
    <p:sldId id="278" r:id="rId8"/>
    <p:sldId id="259" r:id="rId9"/>
    <p:sldId id="260" r:id="rId10"/>
    <p:sldId id="261" r:id="rId11"/>
    <p:sldId id="275" r:id="rId12"/>
    <p:sldId id="276" r:id="rId13"/>
    <p:sldId id="279" r:id="rId14"/>
    <p:sldId id="262" r:id="rId15"/>
    <p:sldId id="264" r:id="rId16"/>
    <p:sldId id="263" r:id="rId17"/>
    <p:sldId id="265" r:id="rId18"/>
    <p:sldId id="280" r:id="rId19"/>
    <p:sldId id="281" r:id="rId20"/>
    <p:sldId id="282" r:id="rId21"/>
    <p:sldId id="269" r:id="rId22"/>
    <p:sldId id="268" r:id="rId23"/>
    <p:sldId id="273" r:id="rId24"/>
    <p:sldId id="270" r:id="rId25"/>
    <p:sldId id="271" r:id="rId26"/>
    <p:sldId id="272" r:id="rId27"/>
  </p:sldIdLst>
  <p:sldSz cx="13335000" cy="7505700"/>
  <p:notesSz cx="6858000" cy="9144000"/>
  <p:embeddedFontLst>
    <p:embeddedFont>
      <p:font typeface="Calibri" panose="020F0502020204030204" pitchFamily="34"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7umTWuhHvYZvVjL+7WIRKvU3N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5"/>
    <p:restoredTop sz="94507"/>
  </p:normalViewPr>
  <p:slideViewPr>
    <p:cSldViewPr snapToGrid="0">
      <p:cViewPr varScale="1">
        <p:scale>
          <a:sx n="65" d="100"/>
          <a:sy n="65" d="100"/>
        </p:scale>
        <p:origin x="58" y="2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9E293B-11A2-4E74-AEB4-2A2FAABD3B48}" type="doc">
      <dgm:prSet loTypeId="urn:microsoft.com/office/officeart/2005/8/layout/bProcess3" loCatId="process" qsTypeId="urn:microsoft.com/office/officeart/2005/8/quickstyle/simple1" qsCatId="simple" csTypeId="urn:microsoft.com/office/officeart/2005/8/colors/accent4_3" csCatId="accent4" phldr="1"/>
      <dgm:spPr/>
      <dgm:t>
        <a:bodyPr/>
        <a:lstStyle/>
        <a:p>
          <a:endParaRPr lang="en-IE"/>
        </a:p>
      </dgm:t>
    </dgm:pt>
    <dgm:pt modelId="{3C877917-B937-40A1-AB3C-A2F1C566DBF8}">
      <dgm:prSet phldrT="[Text]" custT="1"/>
      <dgm:spPr>
        <a:xfrm>
          <a:off x="3112912" y="1826"/>
          <a:ext cx="1937100" cy="1162260"/>
        </a:xfrm>
        <a:prstGeom prst="rect">
          <a:avLst/>
        </a:prstGeom>
        <a:solidFill>
          <a:srgbClr val="FFC000">
            <a:shade val="80000"/>
            <a:hueOff val="-64160"/>
            <a:satOff val="0"/>
            <a:lumOff val="423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PT" sz="2400" b="1" dirty="0">
              <a:solidFill>
                <a:schemeClr val="bg2"/>
              </a:solidFill>
              <a:latin typeface="Calibri" panose="020F0502020204030204"/>
              <a:ea typeface="+mn-ea"/>
              <a:cs typeface="+mn-cs"/>
            </a:rPr>
            <a:t>O que é um "Consumidor Crítico"</a:t>
          </a:r>
          <a:endParaRPr lang="en-IE" sz="2100" b="1" dirty="0">
            <a:solidFill>
              <a:schemeClr val="bg2"/>
            </a:solidFill>
            <a:latin typeface="Calibri" panose="020F0502020204030204"/>
            <a:ea typeface="+mn-ea"/>
            <a:cs typeface="+mn-cs"/>
          </a:endParaRPr>
        </a:p>
      </dgm:t>
    </dgm:pt>
    <dgm:pt modelId="{C6745D61-6786-424A-ACBE-F1E8CD3FB282}" type="parTrans" cxnId="{A5F1F052-FDA1-4CC4-ADC9-ED3495765686}">
      <dgm:prSet/>
      <dgm:spPr/>
      <dgm:t>
        <a:bodyPr/>
        <a:lstStyle/>
        <a:p>
          <a:endParaRPr lang="en-IE"/>
        </a:p>
      </dgm:t>
    </dgm:pt>
    <dgm:pt modelId="{049AFFD2-0D79-42E5-91D1-6549E3FCF62E}" type="sibTrans" cxnId="{A5F1F052-FDA1-4CC4-ADC9-ED3495765686}">
      <dgm:prSet/>
      <dgm:spPr>
        <a:xfrm>
          <a:off x="5048212" y="537236"/>
          <a:ext cx="414933" cy="91440"/>
        </a:xfrm>
        <a:custGeom>
          <a:avLst/>
          <a:gdLst/>
          <a:ahLst/>
          <a:cxnLst/>
          <a:rect l="0" t="0" r="0" b="0"/>
          <a:pathLst>
            <a:path>
              <a:moveTo>
                <a:pt x="0" y="45720"/>
              </a:moveTo>
              <a:lnTo>
                <a:pt x="414933" y="45720"/>
              </a:lnTo>
            </a:path>
          </a:pathLst>
        </a:custGeom>
        <a:noFill/>
        <a:ln w="6350" cap="flat" cmpd="sng" algn="ctr">
          <a:solidFill>
            <a:srgbClr val="FFC000">
              <a:shade val="90000"/>
              <a:hueOff val="-73695"/>
              <a:satOff val="0"/>
              <a:lumOff val="4494"/>
              <a:alphaOff val="0"/>
            </a:srgbClr>
          </a:solidFill>
          <a:prstDash val="solid"/>
          <a:miter lim="800000"/>
          <a:tailEnd type="arrow"/>
        </a:ln>
        <a:effectLst/>
      </dgm:spPr>
      <dgm:t>
        <a:bodyPr/>
        <a:lstStyle/>
        <a:p>
          <a:pPr>
            <a:buNone/>
          </a:pPr>
          <a:endParaRPr lang="en-IE">
            <a:solidFill>
              <a:sysClr val="windowText" lastClr="000000">
                <a:hueOff val="0"/>
                <a:satOff val="0"/>
                <a:lumOff val="0"/>
                <a:alphaOff val="0"/>
              </a:sysClr>
            </a:solidFill>
            <a:latin typeface="Calibri" panose="020F0502020204030204"/>
            <a:ea typeface="+mn-ea"/>
            <a:cs typeface="+mn-cs"/>
          </a:endParaRPr>
        </a:p>
      </dgm:t>
    </dgm:pt>
    <dgm:pt modelId="{26E72F72-03DF-4948-AF9C-AA7C525F7270}">
      <dgm:prSet phldrT="[Text]" custT="1"/>
      <dgm:spPr>
        <a:xfrm>
          <a:off x="5495545" y="1826"/>
          <a:ext cx="1937100" cy="1162260"/>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2800" b="1" dirty="0" err="1">
              <a:solidFill>
                <a:schemeClr val="bg2"/>
              </a:solidFill>
              <a:latin typeface="Calibri" panose="020F0502020204030204"/>
              <a:ea typeface="+mn-ea"/>
              <a:cs typeface="+mn-cs"/>
            </a:rPr>
            <a:t>Atividade</a:t>
          </a:r>
          <a:r>
            <a:rPr lang="en-IE" sz="2800" b="1" dirty="0">
              <a:solidFill>
                <a:schemeClr val="bg2"/>
              </a:solidFill>
              <a:latin typeface="Calibri" panose="020F0502020204030204"/>
              <a:ea typeface="+mn-ea"/>
              <a:cs typeface="+mn-cs"/>
            </a:rPr>
            <a:t> - </a:t>
          </a:r>
          <a:r>
            <a:rPr lang="en-IE" sz="2800" b="1" dirty="0" err="1">
              <a:solidFill>
                <a:schemeClr val="bg2"/>
              </a:solidFill>
              <a:latin typeface="Calibri" panose="020F0502020204030204"/>
              <a:ea typeface="+mn-ea"/>
              <a:cs typeface="+mn-cs"/>
            </a:rPr>
            <a:t>Publicidade</a:t>
          </a:r>
          <a:endParaRPr lang="en-IE" sz="2800" b="1" dirty="0">
            <a:solidFill>
              <a:schemeClr val="bg2"/>
            </a:solidFill>
            <a:latin typeface="Calibri" panose="020F0502020204030204"/>
            <a:ea typeface="+mn-ea"/>
            <a:cs typeface="+mn-cs"/>
          </a:endParaRPr>
        </a:p>
      </dgm:t>
    </dgm:pt>
    <dgm:pt modelId="{B1040AED-6F0C-4A25-B9EE-2788FAE27826}" type="parTrans" cxnId="{D255692F-0BBF-4298-A6EE-0C2123DF0E04}">
      <dgm:prSet/>
      <dgm:spPr/>
      <dgm:t>
        <a:bodyPr/>
        <a:lstStyle/>
        <a:p>
          <a:endParaRPr lang="en-IE"/>
        </a:p>
      </dgm:t>
    </dgm:pt>
    <dgm:pt modelId="{17DBC2E8-4B05-4872-8D8B-D8D008BDE655}" type="sibTrans" cxnId="{D255692F-0BBF-4298-A6EE-0C2123DF0E04}">
      <dgm:prSet/>
      <dgm:spPr>
        <a:xfrm>
          <a:off x="1698829" y="1162286"/>
          <a:ext cx="4765266" cy="414933"/>
        </a:xfrm>
        <a:noFill/>
        <a:ln w="6350" cap="flat" cmpd="sng" algn="ctr">
          <a:solidFill>
            <a:srgbClr val="FFC000">
              <a:shade val="90000"/>
              <a:hueOff val="-147391"/>
              <a:satOff val="0"/>
              <a:lumOff val="8988"/>
              <a:alphaOff val="0"/>
            </a:srgbClr>
          </a:solidFill>
          <a:prstDash val="solid"/>
          <a:miter lim="800000"/>
          <a:tailEnd type="arrow"/>
        </a:ln>
        <a:effectLst/>
      </dgm:spPr>
      <dgm:t>
        <a:bodyPr/>
        <a:lstStyle/>
        <a:p>
          <a:pPr>
            <a:buNone/>
          </a:pPr>
          <a:endParaRPr lang="en-IE">
            <a:solidFill>
              <a:sysClr val="windowText" lastClr="000000">
                <a:hueOff val="0"/>
                <a:satOff val="0"/>
                <a:lumOff val="0"/>
                <a:alphaOff val="0"/>
              </a:sysClr>
            </a:solidFill>
            <a:latin typeface="Calibri" panose="020F0502020204030204"/>
            <a:ea typeface="+mn-ea"/>
            <a:cs typeface="+mn-cs"/>
          </a:endParaRPr>
        </a:p>
      </dgm:t>
    </dgm:pt>
    <dgm:pt modelId="{756AF546-6D6C-4B89-974D-8C20B09A9830}">
      <dgm:prSet phldrT="[Text]"/>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PT" b="1" dirty="0">
              <a:solidFill>
                <a:schemeClr val="bg2"/>
              </a:solidFill>
              <a:latin typeface="Calibri" panose="020F0502020204030204"/>
              <a:ea typeface="+mn-ea"/>
              <a:cs typeface="+mn-cs"/>
            </a:rPr>
            <a:t>Publicidade e a Banda Desenhada Money Matters</a:t>
          </a:r>
          <a:endParaRPr lang="en-IE" b="1" dirty="0">
            <a:solidFill>
              <a:schemeClr val="bg2"/>
            </a:solidFill>
            <a:latin typeface="Calibri" panose="020F0502020204030204"/>
            <a:ea typeface="+mn-ea"/>
            <a:cs typeface="+mn-cs"/>
          </a:endParaRPr>
        </a:p>
      </dgm:t>
    </dgm:pt>
    <dgm:pt modelId="{25A5DD00-DE4F-4E02-A492-A075133DA950}" type="parTrans" cxnId="{4D1B3BB4-9199-4D6F-8A4A-B56C08E23326}">
      <dgm:prSet/>
      <dgm:spPr/>
      <dgm:t>
        <a:bodyPr/>
        <a:lstStyle/>
        <a:p>
          <a:endParaRPr lang="en-IE"/>
        </a:p>
      </dgm:t>
    </dgm:pt>
    <dgm:pt modelId="{B77CA059-7A74-47BA-9E16-711185A1D5B8}" type="sibTrans" cxnId="{4D1B3BB4-9199-4D6F-8A4A-B56C08E23326}">
      <dgm:prSet/>
      <dgm:spPr/>
      <dgm:t>
        <a:bodyPr/>
        <a:lstStyle/>
        <a:p>
          <a:endParaRPr lang="en-IE"/>
        </a:p>
      </dgm:t>
    </dgm:pt>
    <dgm:pt modelId="{88D85C80-39ED-4576-9297-579BD631F3F7}">
      <dgm:prSet phldrT="[Text]" custT="1"/>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2800" b="1" dirty="0">
              <a:solidFill>
                <a:schemeClr val="bg2"/>
              </a:solidFill>
              <a:latin typeface="Calibri" panose="020F0502020204030204"/>
              <a:ea typeface="+mn-ea"/>
              <a:cs typeface="+mn-cs"/>
            </a:rPr>
            <a:t>A </a:t>
          </a:r>
          <a:r>
            <a:rPr lang="en-IE" sz="2800" b="1" dirty="0" err="1">
              <a:solidFill>
                <a:schemeClr val="bg2"/>
              </a:solidFill>
              <a:latin typeface="Calibri" panose="020F0502020204030204"/>
              <a:ea typeface="+mn-ea"/>
              <a:cs typeface="+mn-cs"/>
            </a:rPr>
            <a:t>psicologia</a:t>
          </a:r>
          <a:r>
            <a:rPr lang="en-IE" sz="2800" b="1" dirty="0">
              <a:solidFill>
                <a:schemeClr val="bg2"/>
              </a:solidFill>
              <a:latin typeface="Calibri" panose="020F0502020204030204"/>
              <a:ea typeface="+mn-ea"/>
              <a:cs typeface="+mn-cs"/>
            </a:rPr>
            <a:t> da </a:t>
          </a:r>
          <a:r>
            <a:rPr lang="en-IE" sz="2800" b="1" dirty="0" err="1">
              <a:solidFill>
                <a:schemeClr val="bg2"/>
              </a:solidFill>
              <a:latin typeface="Calibri" panose="020F0502020204030204"/>
              <a:ea typeface="+mn-ea"/>
              <a:cs typeface="+mn-cs"/>
            </a:rPr>
            <a:t>cor</a:t>
          </a:r>
          <a:r>
            <a:rPr lang="en-IE" sz="2800" b="1" dirty="0">
              <a:solidFill>
                <a:schemeClr val="bg2"/>
              </a:solidFill>
              <a:latin typeface="Calibri" panose="020F0502020204030204"/>
              <a:ea typeface="+mn-ea"/>
              <a:cs typeface="+mn-cs"/>
            </a:rPr>
            <a:t> </a:t>
          </a:r>
        </a:p>
      </dgm:t>
    </dgm:pt>
    <dgm:pt modelId="{582836CC-6D2D-4D52-AA1F-10F6B580E4B6}" type="parTrans" cxnId="{3691D268-87D9-4CDC-B22F-5F1A712A21FF}">
      <dgm:prSet/>
      <dgm:spPr/>
      <dgm:t>
        <a:bodyPr/>
        <a:lstStyle/>
        <a:p>
          <a:endParaRPr lang="en-IE"/>
        </a:p>
      </dgm:t>
    </dgm:pt>
    <dgm:pt modelId="{F4CD6D48-1E40-41F1-A25F-5360B78B50A2}" type="sibTrans" cxnId="{3691D268-87D9-4CDC-B22F-5F1A712A21FF}">
      <dgm:prSet/>
      <dgm:spPr/>
      <dgm:t>
        <a:bodyPr/>
        <a:lstStyle/>
        <a:p>
          <a:endParaRPr lang="en-IE"/>
        </a:p>
      </dgm:t>
    </dgm:pt>
    <dgm:pt modelId="{F02D356B-0D9E-43D0-8D23-F52E8E76D871}">
      <dgm:prSet phldrT="[Text]" custT="1"/>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3200" b="1" dirty="0" err="1">
              <a:solidFill>
                <a:schemeClr val="bg2"/>
              </a:solidFill>
              <a:latin typeface="Calibri" panose="020F0502020204030204"/>
              <a:ea typeface="+mn-ea"/>
              <a:cs typeface="+mn-cs"/>
            </a:rPr>
            <a:t>Pausa</a:t>
          </a:r>
          <a:endParaRPr lang="en-IE" sz="2100" b="1" dirty="0">
            <a:solidFill>
              <a:schemeClr val="bg2"/>
            </a:solidFill>
            <a:latin typeface="Calibri" panose="020F0502020204030204"/>
            <a:ea typeface="+mn-ea"/>
            <a:cs typeface="+mn-cs"/>
          </a:endParaRPr>
        </a:p>
      </dgm:t>
    </dgm:pt>
    <dgm:pt modelId="{38DEFBC5-BBFA-45A0-B541-7F38F2291973}" type="parTrans" cxnId="{789F6314-D349-4955-B7BE-52555A8F1D0B}">
      <dgm:prSet/>
      <dgm:spPr/>
      <dgm:t>
        <a:bodyPr/>
        <a:lstStyle/>
        <a:p>
          <a:endParaRPr lang="en-IE"/>
        </a:p>
      </dgm:t>
    </dgm:pt>
    <dgm:pt modelId="{2D2B333E-5737-4655-B31C-F5BE0DC4183D}" type="sibTrans" cxnId="{789F6314-D349-4955-B7BE-52555A8F1D0B}">
      <dgm:prSet/>
      <dgm:spPr/>
      <dgm:t>
        <a:bodyPr/>
        <a:lstStyle/>
        <a:p>
          <a:endParaRPr lang="en-IE"/>
        </a:p>
      </dgm:t>
    </dgm:pt>
    <dgm:pt modelId="{86D930A6-FC7B-4E67-9B54-25811D60F671}">
      <dgm:prSet phldrT="[Text]"/>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b="1" dirty="0" err="1">
              <a:solidFill>
                <a:schemeClr val="bg2"/>
              </a:solidFill>
              <a:latin typeface="Calibri" panose="020F0502020204030204"/>
              <a:ea typeface="+mn-ea"/>
              <a:cs typeface="+mn-cs"/>
            </a:rPr>
            <a:t>Recursos</a:t>
          </a:r>
          <a:r>
            <a:rPr lang="en-IE" b="1" dirty="0">
              <a:solidFill>
                <a:schemeClr val="bg2"/>
              </a:solidFill>
              <a:latin typeface="Calibri" panose="020F0502020204030204"/>
              <a:ea typeface="+mn-ea"/>
              <a:cs typeface="+mn-cs"/>
            </a:rPr>
            <a:t> do Money Matters – Sala de </a:t>
          </a:r>
          <a:r>
            <a:rPr lang="en-IE" b="1" dirty="0" err="1">
              <a:solidFill>
                <a:schemeClr val="bg2"/>
              </a:solidFill>
              <a:latin typeface="Calibri" panose="020F0502020204030204"/>
              <a:ea typeface="+mn-ea"/>
              <a:cs typeface="+mn-cs"/>
            </a:rPr>
            <a:t>Fuga</a:t>
          </a:r>
          <a:r>
            <a:rPr lang="en-IE" b="1" dirty="0">
              <a:solidFill>
                <a:schemeClr val="bg2"/>
              </a:solidFill>
              <a:latin typeface="Calibri" panose="020F0502020204030204"/>
              <a:ea typeface="+mn-ea"/>
              <a:cs typeface="+mn-cs"/>
            </a:rPr>
            <a:t> “Selva do </a:t>
          </a:r>
          <a:r>
            <a:rPr lang="en-IE" b="1" dirty="0" err="1">
              <a:solidFill>
                <a:schemeClr val="bg2"/>
              </a:solidFill>
              <a:latin typeface="Calibri" panose="020F0502020204030204"/>
              <a:ea typeface="+mn-ea"/>
              <a:cs typeface="+mn-cs"/>
            </a:rPr>
            <a:t>dinheiro</a:t>
          </a:r>
          <a:r>
            <a:rPr lang="en-IE" b="1" dirty="0">
              <a:solidFill>
                <a:schemeClr val="bg2"/>
              </a:solidFill>
              <a:latin typeface="Calibri" panose="020F0502020204030204"/>
              <a:ea typeface="+mn-ea"/>
              <a:cs typeface="+mn-cs"/>
            </a:rPr>
            <a:t>”</a:t>
          </a:r>
        </a:p>
      </dgm:t>
    </dgm:pt>
    <dgm:pt modelId="{575C1B71-032E-4667-A137-CA04508EC1C9}" type="parTrans" cxnId="{09AE8462-5A92-407B-99B9-80A260F6F84F}">
      <dgm:prSet/>
      <dgm:spPr/>
      <dgm:t>
        <a:bodyPr/>
        <a:lstStyle/>
        <a:p>
          <a:endParaRPr lang="en-IE"/>
        </a:p>
      </dgm:t>
    </dgm:pt>
    <dgm:pt modelId="{83E525D5-A6CA-432F-AB4A-6ECD56733181}" type="sibTrans" cxnId="{09AE8462-5A92-407B-99B9-80A260F6F84F}">
      <dgm:prSet/>
      <dgm:spPr/>
      <dgm:t>
        <a:bodyPr/>
        <a:lstStyle/>
        <a:p>
          <a:endParaRPr lang="en-IE"/>
        </a:p>
      </dgm:t>
    </dgm:pt>
    <dgm:pt modelId="{675E752F-CD9F-4F8B-B0D9-60D12FB2868A}">
      <dgm:prSet phldrT="[Text]"/>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pt-PT" b="1" dirty="0">
              <a:solidFill>
                <a:schemeClr val="bg2"/>
              </a:solidFill>
              <a:latin typeface="Calibri" panose="020F0502020204030204"/>
              <a:ea typeface="+mn-ea"/>
              <a:cs typeface="+mn-cs"/>
            </a:rPr>
            <a:t>Recursos do </a:t>
          </a:r>
          <a:r>
            <a:rPr lang="en-IE" b="1" dirty="0">
              <a:solidFill>
                <a:schemeClr val="bg2"/>
              </a:solidFill>
              <a:latin typeface="Calibri" panose="020F0502020204030204"/>
              <a:ea typeface="+mn-ea"/>
              <a:cs typeface="+mn-cs"/>
            </a:rPr>
            <a:t>Money Matters </a:t>
          </a:r>
          <a:r>
            <a:rPr lang="pt-PT" b="1" dirty="0">
              <a:solidFill>
                <a:schemeClr val="bg2"/>
              </a:solidFill>
              <a:latin typeface="Calibri" panose="020F0502020204030204"/>
              <a:ea typeface="+mn-ea"/>
              <a:cs typeface="+mn-cs"/>
            </a:rPr>
            <a:t>e a economia circular </a:t>
          </a:r>
          <a:endParaRPr lang="en-IE" b="1" dirty="0">
            <a:solidFill>
              <a:schemeClr val="bg2"/>
            </a:solidFill>
            <a:latin typeface="Calibri" panose="020F0502020204030204"/>
            <a:ea typeface="+mn-ea"/>
            <a:cs typeface="+mn-cs"/>
          </a:endParaRPr>
        </a:p>
      </dgm:t>
    </dgm:pt>
    <dgm:pt modelId="{BB01CDA5-9E07-447C-A34B-5E5514BB3A8B}" type="parTrans" cxnId="{B9D0CAFF-02F6-455A-988F-CE2CA6AAE646}">
      <dgm:prSet/>
      <dgm:spPr/>
      <dgm:t>
        <a:bodyPr/>
        <a:lstStyle/>
        <a:p>
          <a:endParaRPr lang="en-IE"/>
        </a:p>
      </dgm:t>
    </dgm:pt>
    <dgm:pt modelId="{A17F5AFF-7032-49E3-995E-7EC00D4F110B}" type="sibTrans" cxnId="{B9D0CAFF-02F6-455A-988F-CE2CA6AAE646}">
      <dgm:prSet/>
      <dgm:spPr/>
      <dgm:t>
        <a:bodyPr/>
        <a:lstStyle/>
        <a:p>
          <a:endParaRPr lang="en-IE"/>
        </a:p>
      </dgm:t>
    </dgm:pt>
    <dgm:pt modelId="{8FE30F41-83C3-4C0D-9228-E92AA138A003}">
      <dgm:prSet phldrT="[Text]" custT="1"/>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3600" b="1" dirty="0" err="1">
              <a:solidFill>
                <a:schemeClr val="bg2"/>
              </a:solidFill>
              <a:latin typeface="Calibri" panose="020F0502020204030204"/>
              <a:ea typeface="+mn-ea"/>
              <a:cs typeface="+mn-cs"/>
            </a:rPr>
            <a:t>Fim</a:t>
          </a:r>
          <a:endParaRPr lang="en-IE" sz="2100" dirty="0">
            <a:solidFill>
              <a:sysClr val="window" lastClr="FFFFFF"/>
            </a:solidFill>
            <a:latin typeface="Calibri" panose="020F0502020204030204"/>
            <a:ea typeface="+mn-ea"/>
            <a:cs typeface="+mn-cs"/>
          </a:endParaRPr>
        </a:p>
      </dgm:t>
    </dgm:pt>
    <dgm:pt modelId="{A68E6926-ADDD-4ABF-B111-7EFFFCB9134C}" type="parTrans" cxnId="{00AC7CA1-C7D7-4797-BAD6-E20E2E965FEC}">
      <dgm:prSet/>
      <dgm:spPr/>
      <dgm:t>
        <a:bodyPr/>
        <a:lstStyle/>
        <a:p>
          <a:endParaRPr lang="en-IE"/>
        </a:p>
      </dgm:t>
    </dgm:pt>
    <dgm:pt modelId="{A867C4C8-F51A-4B36-95ED-AE2FE2B6BEE0}" type="sibTrans" cxnId="{00AC7CA1-C7D7-4797-BAD6-E20E2E965FEC}">
      <dgm:prSet/>
      <dgm:spPr/>
      <dgm:t>
        <a:bodyPr/>
        <a:lstStyle/>
        <a:p>
          <a:endParaRPr lang="en-IE"/>
        </a:p>
      </dgm:t>
    </dgm:pt>
    <dgm:pt modelId="{E44748F8-B9FF-40FC-B76D-14F2CA461D0E}">
      <dgm:prSet phldrT="[Text]" custT="1"/>
      <dgm:spPr>
        <a:xfrm>
          <a:off x="730278" y="1826"/>
          <a:ext cx="1937100" cy="1162260"/>
        </a:xfrm>
        <a:prstGeom prst="rect">
          <a:avLst/>
        </a:prstGeom>
        <a:solidFill>
          <a:srgbClr val="FFC000">
            <a:shade val="8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2800" b="1" dirty="0" err="1">
              <a:solidFill>
                <a:schemeClr val="bg2"/>
              </a:solidFill>
              <a:latin typeface="Calibri" panose="020F0502020204030204"/>
              <a:ea typeface="+mn-ea"/>
              <a:cs typeface="+mn-cs"/>
            </a:rPr>
            <a:t>Tipos</a:t>
          </a:r>
          <a:r>
            <a:rPr lang="en-IE" sz="2800" b="1" dirty="0">
              <a:solidFill>
                <a:schemeClr val="bg2"/>
              </a:solidFill>
              <a:latin typeface="Calibri" panose="020F0502020204030204"/>
              <a:ea typeface="+mn-ea"/>
              <a:cs typeface="+mn-cs"/>
            </a:rPr>
            <a:t> de </a:t>
          </a:r>
          <a:r>
            <a:rPr lang="en-IE" sz="2800" b="1" dirty="0" err="1">
              <a:solidFill>
                <a:schemeClr val="bg2"/>
              </a:solidFill>
              <a:latin typeface="Calibri" panose="020F0502020204030204"/>
              <a:ea typeface="+mn-ea"/>
              <a:cs typeface="+mn-cs"/>
            </a:rPr>
            <a:t>consumidores</a:t>
          </a:r>
          <a:r>
            <a:rPr lang="en-IE" sz="2800" b="1" dirty="0">
              <a:solidFill>
                <a:schemeClr val="bg2"/>
              </a:solidFill>
              <a:latin typeface="Calibri" panose="020F0502020204030204"/>
              <a:ea typeface="+mn-ea"/>
              <a:cs typeface="+mn-cs"/>
            </a:rPr>
            <a:t> </a:t>
          </a:r>
        </a:p>
      </dgm:t>
    </dgm:pt>
    <dgm:pt modelId="{AC355222-48BE-4D19-893E-811EB4FE50EE}" type="sibTrans" cxnId="{76D1A3FE-523D-4BA8-A368-F02211B21E2C}">
      <dgm:prSet/>
      <dgm:spPr>
        <a:xfrm>
          <a:off x="2665579" y="537236"/>
          <a:ext cx="414933" cy="91440"/>
        </a:xfrm>
        <a:custGeom>
          <a:avLst/>
          <a:gdLst/>
          <a:ahLst/>
          <a:cxnLst/>
          <a:rect l="0" t="0" r="0" b="0"/>
          <a:pathLst>
            <a:path>
              <a:moveTo>
                <a:pt x="0" y="45720"/>
              </a:moveTo>
              <a:lnTo>
                <a:pt x="414933" y="45720"/>
              </a:lnTo>
            </a:path>
          </a:pathLst>
        </a:custGeom>
        <a:noFill/>
        <a:ln w="6350" cap="flat" cmpd="sng" algn="ctr">
          <a:solidFill>
            <a:srgbClr val="FFC000">
              <a:shade val="90000"/>
              <a:hueOff val="0"/>
              <a:satOff val="0"/>
              <a:lumOff val="0"/>
              <a:alphaOff val="0"/>
            </a:srgbClr>
          </a:solidFill>
          <a:prstDash val="solid"/>
          <a:miter lim="800000"/>
          <a:tailEnd type="arrow"/>
        </a:ln>
        <a:effectLst/>
      </dgm:spPr>
      <dgm:t>
        <a:bodyPr/>
        <a:lstStyle/>
        <a:p>
          <a:pPr>
            <a:buNone/>
          </a:pPr>
          <a:endParaRPr lang="en-IE">
            <a:solidFill>
              <a:sysClr val="windowText" lastClr="000000">
                <a:hueOff val="0"/>
                <a:satOff val="0"/>
                <a:lumOff val="0"/>
                <a:alphaOff val="0"/>
              </a:sysClr>
            </a:solidFill>
            <a:latin typeface="Calibri" panose="020F0502020204030204"/>
            <a:ea typeface="+mn-ea"/>
            <a:cs typeface="+mn-cs"/>
          </a:endParaRPr>
        </a:p>
      </dgm:t>
    </dgm:pt>
    <dgm:pt modelId="{A63419F6-0F82-4639-9F2C-1FD035E1FF2E}" type="parTrans" cxnId="{76D1A3FE-523D-4BA8-A368-F02211B21E2C}">
      <dgm:prSet/>
      <dgm:spPr/>
      <dgm:t>
        <a:bodyPr/>
        <a:lstStyle/>
        <a:p>
          <a:endParaRPr lang="en-IE"/>
        </a:p>
      </dgm:t>
    </dgm:pt>
    <dgm:pt modelId="{C56AE18B-2578-40D0-8EFE-045D2C5E4994}" type="pres">
      <dgm:prSet presAssocID="{7C9E293B-11A2-4E74-AEB4-2A2FAABD3B48}" presName="Name0" presStyleCnt="0">
        <dgm:presLayoutVars>
          <dgm:dir/>
          <dgm:resizeHandles val="exact"/>
        </dgm:presLayoutVars>
      </dgm:prSet>
      <dgm:spPr/>
    </dgm:pt>
    <dgm:pt modelId="{8D646B68-4348-4791-8F6C-1BF25FB54A74}" type="pres">
      <dgm:prSet presAssocID="{E44748F8-B9FF-40FC-B76D-14F2CA461D0E}" presName="node" presStyleLbl="node1" presStyleIdx="0" presStyleCnt="9" custScaleX="105001">
        <dgm:presLayoutVars>
          <dgm:bulletEnabled val="1"/>
        </dgm:presLayoutVars>
      </dgm:prSet>
      <dgm:spPr/>
    </dgm:pt>
    <dgm:pt modelId="{E226B5AB-C23A-4C42-9799-6CA56B39F57F}" type="pres">
      <dgm:prSet presAssocID="{AC355222-48BE-4D19-893E-811EB4FE50EE}" presName="sibTrans" presStyleLbl="sibTrans1D1" presStyleIdx="0" presStyleCnt="8"/>
      <dgm:spPr/>
    </dgm:pt>
    <dgm:pt modelId="{4A33D42F-C65B-4E2C-AE8C-E22C1E0030B1}" type="pres">
      <dgm:prSet presAssocID="{AC355222-48BE-4D19-893E-811EB4FE50EE}" presName="connectorText" presStyleLbl="sibTrans1D1" presStyleIdx="0" presStyleCnt="8"/>
      <dgm:spPr/>
    </dgm:pt>
    <dgm:pt modelId="{B4AB7303-49AA-4FAA-BD5E-0445C20AB627}" type="pres">
      <dgm:prSet presAssocID="{3C877917-B937-40A1-AB3C-A2F1C566DBF8}" presName="node" presStyleLbl="node1" presStyleIdx="1" presStyleCnt="9">
        <dgm:presLayoutVars>
          <dgm:bulletEnabled val="1"/>
        </dgm:presLayoutVars>
      </dgm:prSet>
      <dgm:spPr/>
    </dgm:pt>
    <dgm:pt modelId="{6794187C-97A7-4706-90DD-3EE66721FC5D}" type="pres">
      <dgm:prSet presAssocID="{049AFFD2-0D79-42E5-91D1-6549E3FCF62E}" presName="sibTrans" presStyleLbl="sibTrans1D1" presStyleIdx="1" presStyleCnt="8"/>
      <dgm:spPr/>
    </dgm:pt>
    <dgm:pt modelId="{79E974C6-FD44-4E17-B860-2E3E589D4585}" type="pres">
      <dgm:prSet presAssocID="{049AFFD2-0D79-42E5-91D1-6549E3FCF62E}" presName="connectorText" presStyleLbl="sibTrans1D1" presStyleIdx="1" presStyleCnt="8"/>
      <dgm:spPr/>
    </dgm:pt>
    <dgm:pt modelId="{D69159F9-FBFD-4441-BB4E-AD1275EB703D}" type="pres">
      <dgm:prSet presAssocID="{26E72F72-03DF-4948-AF9C-AA7C525F7270}" presName="node" presStyleLbl="node1" presStyleIdx="2" presStyleCnt="9">
        <dgm:presLayoutVars>
          <dgm:bulletEnabled val="1"/>
        </dgm:presLayoutVars>
      </dgm:prSet>
      <dgm:spPr/>
    </dgm:pt>
    <dgm:pt modelId="{D246CE1F-C792-4ACF-BB95-7840A4FF529E}" type="pres">
      <dgm:prSet presAssocID="{17DBC2E8-4B05-4872-8D8B-D8D008BDE655}" presName="sibTrans" presStyleLbl="sibTrans1D1" presStyleIdx="2" presStyleCnt="8"/>
      <dgm:spPr>
        <a:custGeom>
          <a:avLst/>
          <a:gdLst/>
          <a:ahLst/>
          <a:cxnLst/>
          <a:rect l="0" t="0" r="0" b="0"/>
          <a:pathLst>
            <a:path>
              <a:moveTo>
                <a:pt x="4765266" y="0"/>
              </a:moveTo>
              <a:lnTo>
                <a:pt x="4765266" y="224566"/>
              </a:lnTo>
              <a:lnTo>
                <a:pt x="0" y="224566"/>
              </a:lnTo>
              <a:lnTo>
                <a:pt x="0" y="414933"/>
              </a:lnTo>
            </a:path>
          </a:pathLst>
        </a:custGeom>
      </dgm:spPr>
    </dgm:pt>
    <dgm:pt modelId="{49A0B443-2D18-41D0-812A-CE2B4FC8956B}" type="pres">
      <dgm:prSet presAssocID="{17DBC2E8-4B05-4872-8D8B-D8D008BDE655}" presName="connectorText" presStyleLbl="sibTrans1D1" presStyleIdx="2" presStyleCnt="8"/>
      <dgm:spPr/>
    </dgm:pt>
    <dgm:pt modelId="{37E08DF1-5426-44F1-8EC0-6912C65F97E8}" type="pres">
      <dgm:prSet presAssocID="{F02D356B-0D9E-43D0-8D23-F52E8E76D871}" presName="node" presStyleLbl="node1" presStyleIdx="3" presStyleCnt="9">
        <dgm:presLayoutVars>
          <dgm:bulletEnabled val="1"/>
        </dgm:presLayoutVars>
      </dgm:prSet>
      <dgm:spPr>
        <a:prstGeom prst="rect">
          <a:avLst/>
        </a:prstGeom>
      </dgm:spPr>
    </dgm:pt>
    <dgm:pt modelId="{8152B08F-7474-403A-B51B-DFCFF864E8A4}" type="pres">
      <dgm:prSet presAssocID="{2D2B333E-5737-4655-B31C-F5BE0DC4183D}" presName="sibTrans" presStyleLbl="sibTrans1D1" presStyleIdx="3" presStyleCnt="8"/>
      <dgm:spPr/>
    </dgm:pt>
    <dgm:pt modelId="{D52767F4-B440-48A9-B55D-637E68AEDE1E}" type="pres">
      <dgm:prSet presAssocID="{2D2B333E-5737-4655-B31C-F5BE0DC4183D}" presName="connectorText" presStyleLbl="sibTrans1D1" presStyleIdx="3" presStyleCnt="8"/>
      <dgm:spPr/>
    </dgm:pt>
    <dgm:pt modelId="{FDD91F6A-B573-4538-9743-9F7F716ED6C3}" type="pres">
      <dgm:prSet presAssocID="{756AF546-6D6C-4B89-974D-8C20B09A9830}" presName="node" presStyleLbl="node1" presStyleIdx="4" presStyleCnt="9">
        <dgm:presLayoutVars>
          <dgm:bulletEnabled val="1"/>
        </dgm:presLayoutVars>
      </dgm:prSet>
      <dgm:spPr>
        <a:prstGeom prst="rect">
          <a:avLst/>
        </a:prstGeom>
      </dgm:spPr>
    </dgm:pt>
    <dgm:pt modelId="{CEA3A6A4-5B3C-4ABA-BEE6-6360BB6A7F54}" type="pres">
      <dgm:prSet presAssocID="{B77CA059-7A74-47BA-9E16-711185A1D5B8}" presName="sibTrans" presStyleLbl="sibTrans1D1" presStyleIdx="4" presStyleCnt="8"/>
      <dgm:spPr/>
    </dgm:pt>
    <dgm:pt modelId="{B9B128E6-0746-4DAC-9C2B-5A1F2BF5E4EE}" type="pres">
      <dgm:prSet presAssocID="{B77CA059-7A74-47BA-9E16-711185A1D5B8}" presName="connectorText" presStyleLbl="sibTrans1D1" presStyleIdx="4" presStyleCnt="8"/>
      <dgm:spPr/>
    </dgm:pt>
    <dgm:pt modelId="{431D6F10-E6B6-438A-A284-25F7B35078B0}" type="pres">
      <dgm:prSet presAssocID="{88D85C80-39ED-4576-9297-579BD631F3F7}" presName="node" presStyleLbl="node1" presStyleIdx="5" presStyleCnt="9">
        <dgm:presLayoutVars>
          <dgm:bulletEnabled val="1"/>
        </dgm:presLayoutVars>
      </dgm:prSet>
      <dgm:spPr/>
    </dgm:pt>
    <dgm:pt modelId="{F6CBE4F9-1791-4E94-A9E8-23A6C0BF4A8B}" type="pres">
      <dgm:prSet presAssocID="{F4CD6D48-1E40-41F1-A25F-5360B78B50A2}" presName="sibTrans" presStyleLbl="sibTrans1D1" presStyleIdx="5" presStyleCnt="8"/>
      <dgm:spPr/>
    </dgm:pt>
    <dgm:pt modelId="{328CD76C-9FBC-4CA9-8F94-38DE143A8D5B}" type="pres">
      <dgm:prSet presAssocID="{F4CD6D48-1E40-41F1-A25F-5360B78B50A2}" presName="connectorText" presStyleLbl="sibTrans1D1" presStyleIdx="5" presStyleCnt="8"/>
      <dgm:spPr/>
    </dgm:pt>
    <dgm:pt modelId="{EAE017C1-4178-4CEE-9EFC-F0901777FE69}" type="pres">
      <dgm:prSet presAssocID="{86D930A6-FC7B-4E67-9B54-25811D60F671}" presName="node" presStyleLbl="node1" presStyleIdx="6" presStyleCnt="9">
        <dgm:presLayoutVars>
          <dgm:bulletEnabled val="1"/>
        </dgm:presLayoutVars>
      </dgm:prSet>
      <dgm:spPr/>
    </dgm:pt>
    <dgm:pt modelId="{E6445661-36FB-44BE-B3DF-61BF0FC4D79E}" type="pres">
      <dgm:prSet presAssocID="{83E525D5-A6CA-432F-AB4A-6ECD56733181}" presName="sibTrans" presStyleLbl="sibTrans1D1" presStyleIdx="6" presStyleCnt="8"/>
      <dgm:spPr/>
    </dgm:pt>
    <dgm:pt modelId="{88FF1CFC-28AD-4294-A4AD-05198C8A27C9}" type="pres">
      <dgm:prSet presAssocID="{83E525D5-A6CA-432F-AB4A-6ECD56733181}" presName="connectorText" presStyleLbl="sibTrans1D1" presStyleIdx="6" presStyleCnt="8"/>
      <dgm:spPr/>
    </dgm:pt>
    <dgm:pt modelId="{ADE51109-721B-4561-996A-06D0C5901733}" type="pres">
      <dgm:prSet presAssocID="{675E752F-CD9F-4F8B-B0D9-60D12FB2868A}" presName="node" presStyleLbl="node1" presStyleIdx="7" presStyleCnt="9">
        <dgm:presLayoutVars>
          <dgm:bulletEnabled val="1"/>
        </dgm:presLayoutVars>
      </dgm:prSet>
      <dgm:spPr/>
    </dgm:pt>
    <dgm:pt modelId="{57C26D44-EF6E-4ACE-9BF4-68C39B8DFCAF}" type="pres">
      <dgm:prSet presAssocID="{A17F5AFF-7032-49E3-995E-7EC00D4F110B}" presName="sibTrans" presStyleLbl="sibTrans1D1" presStyleIdx="7" presStyleCnt="8"/>
      <dgm:spPr/>
    </dgm:pt>
    <dgm:pt modelId="{7F36BFE6-E7F5-4ECB-AE67-8DF2317FE990}" type="pres">
      <dgm:prSet presAssocID="{A17F5AFF-7032-49E3-995E-7EC00D4F110B}" presName="connectorText" presStyleLbl="sibTrans1D1" presStyleIdx="7" presStyleCnt="8"/>
      <dgm:spPr/>
    </dgm:pt>
    <dgm:pt modelId="{3CD50814-C781-4743-984F-D22A66245A35}" type="pres">
      <dgm:prSet presAssocID="{8FE30F41-83C3-4C0D-9228-E92AA138A003}" presName="node" presStyleLbl="node1" presStyleIdx="8" presStyleCnt="9">
        <dgm:presLayoutVars>
          <dgm:bulletEnabled val="1"/>
        </dgm:presLayoutVars>
      </dgm:prSet>
      <dgm:spPr/>
    </dgm:pt>
  </dgm:ptLst>
  <dgm:cxnLst>
    <dgm:cxn modelId="{9B603801-1C85-400F-9074-EDA95467D515}" type="presOf" srcId="{83E525D5-A6CA-432F-AB4A-6ECD56733181}" destId="{88FF1CFC-28AD-4294-A4AD-05198C8A27C9}" srcOrd="1" destOrd="0" presId="urn:microsoft.com/office/officeart/2005/8/layout/bProcess3"/>
    <dgm:cxn modelId="{EBA1ED04-EF9E-42F2-9669-8DAAAFCFB08D}" type="presOf" srcId="{26E72F72-03DF-4948-AF9C-AA7C525F7270}" destId="{D69159F9-FBFD-4441-BB4E-AD1275EB703D}" srcOrd="0" destOrd="0" presId="urn:microsoft.com/office/officeart/2005/8/layout/bProcess3"/>
    <dgm:cxn modelId="{E30EA807-B2A7-4B7F-B6E0-A83B759917D4}" type="presOf" srcId="{2D2B333E-5737-4655-B31C-F5BE0DC4183D}" destId="{8152B08F-7474-403A-B51B-DFCFF864E8A4}" srcOrd="0" destOrd="0" presId="urn:microsoft.com/office/officeart/2005/8/layout/bProcess3"/>
    <dgm:cxn modelId="{5F3AE211-B581-4A1D-B3D8-A6FB604379AF}" type="presOf" srcId="{8FE30F41-83C3-4C0D-9228-E92AA138A003}" destId="{3CD50814-C781-4743-984F-D22A66245A35}" srcOrd="0" destOrd="0" presId="urn:microsoft.com/office/officeart/2005/8/layout/bProcess3"/>
    <dgm:cxn modelId="{789F6314-D349-4955-B7BE-52555A8F1D0B}" srcId="{7C9E293B-11A2-4E74-AEB4-2A2FAABD3B48}" destId="{F02D356B-0D9E-43D0-8D23-F52E8E76D871}" srcOrd="3" destOrd="0" parTransId="{38DEFBC5-BBFA-45A0-B541-7F38F2291973}" sibTransId="{2D2B333E-5737-4655-B31C-F5BE0DC4183D}"/>
    <dgm:cxn modelId="{BD56BF15-4EEB-4253-9E3B-4396617ED590}" type="presOf" srcId="{3C877917-B937-40A1-AB3C-A2F1C566DBF8}" destId="{B4AB7303-49AA-4FAA-BD5E-0445C20AB627}" srcOrd="0" destOrd="0" presId="urn:microsoft.com/office/officeart/2005/8/layout/bProcess3"/>
    <dgm:cxn modelId="{AE01AE29-55BE-45C1-8180-AD1FB3414C73}" type="presOf" srcId="{E44748F8-B9FF-40FC-B76D-14F2CA461D0E}" destId="{8D646B68-4348-4791-8F6C-1BF25FB54A74}" srcOrd="0" destOrd="0" presId="urn:microsoft.com/office/officeart/2005/8/layout/bProcess3"/>
    <dgm:cxn modelId="{D255692F-0BBF-4298-A6EE-0C2123DF0E04}" srcId="{7C9E293B-11A2-4E74-AEB4-2A2FAABD3B48}" destId="{26E72F72-03DF-4948-AF9C-AA7C525F7270}" srcOrd="2" destOrd="0" parTransId="{B1040AED-6F0C-4A25-B9EE-2788FAE27826}" sibTransId="{17DBC2E8-4B05-4872-8D8B-D8D008BDE655}"/>
    <dgm:cxn modelId="{2260F830-9156-4E26-A536-09DF64A92E83}" type="presOf" srcId="{675E752F-CD9F-4F8B-B0D9-60D12FB2868A}" destId="{ADE51109-721B-4561-996A-06D0C5901733}" srcOrd="0" destOrd="0" presId="urn:microsoft.com/office/officeart/2005/8/layout/bProcess3"/>
    <dgm:cxn modelId="{B96F3E5F-C319-40BB-8C2B-BA7176735DA8}" type="presOf" srcId="{F4CD6D48-1E40-41F1-A25F-5360B78B50A2}" destId="{328CD76C-9FBC-4CA9-8F94-38DE143A8D5B}" srcOrd="1" destOrd="0" presId="urn:microsoft.com/office/officeart/2005/8/layout/bProcess3"/>
    <dgm:cxn modelId="{09AE8462-5A92-407B-99B9-80A260F6F84F}" srcId="{7C9E293B-11A2-4E74-AEB4-2A2FAABD3B48}" destId="{86D930A6-FC7B-4E67-9B54-25811D60F671}" srcOrd="6" destOrd="0" parTransId="{575C1B71-032E-4667-A137-CA04508EC1C9}" sibTransId="{83E525D5-A6CA-432F-AB4A-6ECD56733181}"/>
    <dgm:cxn modelId="{DE07D662-4954-4F3E-B505-DA05C47D4FF0}" type="presOf" srcId="{86D930A6-FC7B-4E67-9B54-25811D60F671}" destId="{EAE017C1-4178-4CEE-9EFC-F0901777FE69}" srcOrd="0" destOrd="0" presId="urn:microsoft.com/office/officeart/2005/8/layout/bProcess3"/>
    <dgm:cxn modelId="{A5B25564-CC03-4D4C-8D7E-414F9CB5D956}" type="presOf" srcId="{F02D356B-0D9E-43D0-8D23-F52E8E76D871}" destId="{37E08DF1-5426-44F1-8EC0-6912C65F97E8}" srcOrd="0" destOrd="0" presId="urn:microsoft.com/office/officeart/2005/8/layout/bProcess3"/>
    <dgm:cxn modelId="{3691D268-87D9-4CDC-B22F-5F1A712A21FF}" srcId="{7C9E293B-11A2-4E74-AEB4-2A2FAABD3B48}" destId="{88D85C80-39ED-4576-9297-579BD631F3F7}" srcOrd="5" destOrd="0" parTransId="{582836CC-6D2D-4D52-AA1F-10F6B580E4B6}" sibTransId="{F4CD6D48-1E40-41F1-A25F-5360B78B50A2}"/>
    <dgm:cxn modelId="{BC0C1F6B-8AAC-455F-8F75-179C1D62EA76}" type="presOf" srcId="{88D85C80-39ED-4576-9297-579BD631F3F7}" destId="{431D6F10-E6B6-438A-A284-25F7B35078B0}" srcOrd="0" destOrd="0" presId="urn:microsoft.com/office/officeart/2005/8/layout/bProcess3"/>
    <dgm:cxn modelId="{E745B46D-D560-4E22-AF5E-8B92E037391E}" type="presOf" srcId="{756AF546-6D6C-4B89-974D-8C20B09A9830}" destId="{FDD91F6A-B573-4538-9743-9F7F716ED6C3}" srcOrd="0" destOrd="0" presId="urn:microsoft.com/office/officeart/2005/8/layout/bProcess3"/>
    <dgm:cxn modelId="{D1E1FA6F-198C-4C41-BEBE-3F935FAAAE29}" type="presOf" srcId="{2D2B333E-5737-4655-B31C-F5BE0DC4183D}" destId="{D52767F4-B440-48A9-B55D-637E68AEDE1E}" srcOrd="1" destOrd="0" presId="urn:microsoft.com/office/officeart/2005/8/layout/bProcess3"/>
    <dgm:cxn modelId="{113DB672-82C0-42A7-BCEB-08F18F08086F}" type="presOf" srcId="{17DBC2E8-4B05-4872-8D8B-D8D008BDE655}" destId="{49A0B443-2D18-41D0-812A-CE2B4FC8956B}" srcOrd="1" destOrd="0" presId="urn:microsoft.com/office/officeart/2005/8/layout/bProcess3"/>
    <dgm:cxn modelId="{A5F1F052-FDA1-4CC4-ADC9-ED3495765686}" srcId="{7C9E293B-11A2-4E74-AEB4-2A2FAABD3B48}" destId="{3C877917-B937-40A1-AB3C-A2F1C566DBF8}" srcOrd="1" destOrd="0" parTransId="{C6745D61-6786-424A-ACBE-F1E8CD3FB282}" sibTransId="{049AFFD2-0D79-42E5-91D1-6549E3FCF62E}"/>
    <dgm:cxn modelId="{ACA1537B-93B3-4FA5-8DB1-1F2EA9027066}" type="presOf" srcId="{17DBC2E8-4B05-4872-8D8B-D8D008BDE655}" destId="{D246CE1F-C792-4ACF-BB95-7840A4FF529E}" srcOrd="0" destOrd="0" presId="urn:microsoft.com/office/officeart/2005/8/layout/bProcess3"/>
    <dgm:cxn modelId="{E3F06D7E-4392-4FC9-BD74-768908EEBC41}" type="presOf" srcId="{AC355222-48BE-4D19-893E-811EB4FE50EE}" destId="{4A33D42F-C65B-4E2C-AE8C-E22C1E0030B1}" srcOrd="1" destOrd="0" presId="urn:microsoft.com/office/officeart/2005/8/layout/bProcess3"/>
    <dgm:cxn modelId="{1189B384-5906-4020-969A-FD199A0F911D}" type="presOf" srcId="{F4CD6D48-1E40-41F1-A25F-5360B78B50A2}" destId="{F6CBE4F9-1791-4E94-A9E8-23A6C0BF4A8B}" srcOrd="0" destOrd="0" presId="urn:microsoft.com/office/officeart/2005/8/layout/bProcess3"/>
    <dgm:cxn modelId="{5970E68E-6B75-4125-92DD-506909477B37}" type="presOf" srcId="{AC355222-48BE-4D19-893E-811EB4FE50EE}" destId="{E226B5AB-C23A-4C42-9799-6CA56B39F57F}" srcOrd="0" destOrd="0" presId="urn:microsoft.com/office/officeart/2005/8/layout/bProcess3"/>
    <dgm:cxn modelId="{00AC7CA1-C7D7-4797-BAD6-E20E2E965FEC}" srcId="{7C9E293B-11A2-4E74-AEB4-2A2FAABD3B48}" destId="{8FE30F41-83C3-4C0D-9228-E92AA138A003}" srcOrd="8" destOrd="0" parTransId="{A68E6926-ADDD-4ABF-B111-7EFFFCB9134C}" sibTransId="{A867C4C8-F51A-4B36-95ED-AE2FE2B6BEE0}"/>
    <dgm:cxn modelId="{B6A51DA5-9B80-436A-87DF-596806635964}" type="presOf" srcId="{B77CA059-7A74-47BA-9E16-711185A1D5B8}" destId="{B9B128E6-0746-4DAC-9C2B-5A1F2BF5E4EE}" srcOrd="1" destOrd="0" presId="urn:microsoft.com/office/officeart/2005/8/layout/bProcess3"/>
    <dgm:cxn modelId="{BB5397A9-1448-4E3A-92EA-8F33ED11FE46}" type="presOf" srcId="{049AFFD2-0D79-42E5-91D1-6549E3FCF62E}" destId="{79E974C6-FD44-4E17-B860-2E3E589D4585}" srcOrd="1" destOrd="0" presId="urn:microsoft.com/office/officeart/2005/8/layout/bProcess3"/>
    <dgm:cxn modelId="{5B467CB3-5D51-44E3-AE05-C034F08814E7}" type="presOf" srcId="{B77CA059-7A74-47BA-9E16-711185A1D5B8}" destId="{CEA3A6A4-5B3C-4ABA-BEE6-6360BB6A7F54}" srcOrd="0" destOrd="0" presId="urn:microsoft.com/office/officeart/2005/8/layout/bProcess3"/>
    <dgm:cxn modelId="{4D1B3BB4-9199-4D6F-8A4A-B56C08E23326}" srcId="{7C9E293B-11A2-4E74-AEB4-2A2FAABD3B48}" destId="{756AF546-6D6C-4B89-974D-8C20B09A9830}" srcOrd="4" destOrd="0" parTransId="{25A5DD00-DE4F-4E02-A492-A075133DA950}" sibTransId="{B77CA059-7A74-47BA-9E16-711185A1D5B8}"/>
    <dgm:cxn modelId="{B6936FB7-0D2C-491E-9FF6-91388136CF16}" type="presOf" srcId="{A17F5AFF-7032-49E3-995E-7EC00D4F110B}" destId="{7F36BFE6-E7F5-4ECB-AE67-8DF2317FE990}" srcOrd="1" destOrd="0" presId="urn:microsoft.com/office/officeart/2005/8/layout/bProcess3"/>
    <dgm:cxn modelId="{3DE419C2-0101-4E16-AA56-1C8E76841F09}" type="presOf" srcId="{A17F5AFF-7032-49E3-995E-7EC00D4F110B}" destId="{57C26D44-EF6E-4ACE-9BF4-68C39B8DFCAF}" srcOrd="0" destOrd="0" presId="urn:microsoft.com/office/officeart/2005/8/layout/bProcess3"/>
    <dgm:cxn modelId="{0D1FD9C7-144D-47E6-81DE-76C6293D8F1C}" type="presOf" srcId="{7C9E293B-11A2-4E74-AEB4-2A2FAABD3B48}" destId="{C56AE18B-2578-40D0-8EFE-045D2C5E4994}" srcOrd="0" destOrd="0" presId="urn:microsoft.com/office/officeart/2005/8/layout/bProcess3"/>
    <dgm:cxn modelId="{CB51E2E6-1E39-4685-8576-F456E9BDD2F7}" type="presOf" srcId="{049AFFD2-0D79-42E5-91D1-6549E3FCF62E}" destId="{6794187C-97A7-4706-90DD-3EE66721FC5D}" srcOrd="0" destOrd="0" presId="urn:microsoft.com/office/officeart/2005/8/layout/bProcess3"/>
    <dgm:cxn modelId="{75A6B1F4-5CF6-464D-9AD0-FFA0BB11520D}" type="presOf" srcId="{83E525D5-A6CA-432F-AB4A-6ECD56733181}" destId="{E6445661-36FB-44BE-B3DF-61BF0FC4D79E}" srcOrd="0" destOrd="0" presId="urn:microsoft.com/office/officeart/2005/8/layout/bProcess3"/>
    <dgm:cxn modelId="{76D1A3FE-523D-4BA8-A368-F02211B21E2C}" srcId="{7C9E293B-11A2-4E74-AEB4-2A2FAABD3B48}" destId="{E44748F8-B9FF-40FC-B76D-14F2CA461D0E}" srcOrd="0" destOrd="0" parTransId="{A63419F6-0F82-4639-9F2C-1FD035E1FF2E}" sibTransId="{AC355222-48BE-4D19-893E-811EB4FE50EE}"/>
    <dgm:cxn modelId="{B9D0CAFF-02F6-455A-988F-CE2CA6AAE646}" srcId="{7C9E293B-11A2-4E74-AEB4-2A2FAABD3B48}" destId="{675E752F-CD9F-4F8B-B0D9-60D12FB2868A}" srcOrd="7" destOrd="0" parTransId="{BB01CDA5-9E07-447C-A34B-5E5514BB3A8B}" sibTransId="{A17F5AFF-7032-49E3-995E-7EC00D4F110B}"/>
    <dgm:cxn modelId="{993513C7-6F56-4CD0-832E-A5B52C646C95}" type="presParOf" srcId="{C56AE18B-2578-40D0-8EFE-045D2C5E4994}" destId="{8D646B68-4348-4791-8F6C-1BF25FB54A74}" srcOrd="0" destOrd="0" presId="urn:microsoft.com/office/officeart/2005/8/layout/bProcess3"/>
    <dgm:cxn modelId="{50C8BAE9-1BF2-4455-A89A-B0BF4886B3E4}" type="presParOf" srcId="{C56AE18B-2578-40D0-8EFE-045D2C5E4994}" destId="{E226B5AB-C23A-4C42-9799-6CA56B39F57F}" srcOrd="1" destOrd="0" presId="urn:microsoft.com/office/officeart/2005/8/layout/bProcess3"/>
    <dgm:cxn modelId="{4B1B1A26-3B7F-4F71-9848-7CD0517116C3}" type="presParOf" srcId="{E226B5AB-C23A-4C42-9799-6CA56B39F57F}" destId="{4A33D42F-C65B-4E2C-AE8C-E22C1E0030B1}" srcOrd="0" destOrd="0" presId="urn:microsoft.com/office/officeart/2005/8/layout/bProcess3"/>
    <dgm:cxn modelId="{0BC9FAE9-1FF0-438C-84D6-BF26C4DA4667}" type="presParOf" srcId="{C56AE18B-2578-40D0-8EFE-045D2C5E4994}" destId="{B4AB7303-49AA-4FAA-BD5E-0445C20AB627}" srcOrd="2" destOrd="0" presId="urn:microsoft.com/office/officeart/2005/8/layout/bProcess3"/>
    <dgm:cxn modelId="{2912C056-4351-49F9-BAE2-5B888EAB136A}" type="presParOf" srcId="{C56AE18B-2578-40D0-8EFE-045D2C5E4994}" destId="{6794187C-97A7-4706-90DD-3EE66721FC5D}" srcOrd="3" destOrd="0" presId="urn:microsoft.com/office/officeart/2005/8/layout/bProcess3"/>
    <dgm:cxn modelId="{61F8EF72-3895-4FE1-AFD9-791378CF1E58}" type="presParOf" srcId="{6794187C-97A7-4706-90DD-3EE66721FC5D}" destId="{79E974C6-FD44-4E17-B860-2E3E589D4585}" srcOrd="0" destOrd="0" presId="urn:microsoft.com/office/officeart/2005/8/layout/bProcess3"/>
    <dgm:cxn modelId="{D732B1D3-43AE-422D-A57E-202F37D91F3B}" type="presParOf" srcId="{C56AE18B-2578-40D0-8EFE-045D2C5E4994}" destId="{D69159F9-FBFD-4441-BB4E-AD1275EB703D}" srcOrd="4" destOrd="0" presId="urn:microsoft.com/office/officeart/2005/8/layout/bProcess3"/>
    <dgm:cxn modelId="{7FA1019C-C4B4-437A-BDE3-6B2CDD166955}" type="presParOf" srcId="{C56AE18B-2578-40D0-8EFE-045D2C5E4994}" destId="{D246CE1F-C792-4ACF-BB95-7840A4FF529E}" srcOrd="5" destOrd="0" presId="urn:microsoft.com/office/officeart/2005/8/layout/bProcess3"/>
    <dgm:cxn modelId="{F896E17D-C454-4544-9C6C-D4CA2CBE9716}" type="presParOf" srcId="{D246CE1F-C792-4ACF-BB95-7840A4FF529E}" destId="{49A0B443-2D18-41D0-812A-CE2B4FC8956B}" srcOrd="0" destOrd="0" presId="urn:microsoft.com/office/officeart/2005/8/layout/bProcess3"/>
    <dgm:cxn modelId="{796B096B-E1F9-4970-A231-11C7AA2A0ECC}" type="presParOf" srcId="{C56AE18B-2578-40D0-8EFE-045D2C5E4994}" destId="{37E08DF1-5426-44F1-8EC0-6912C65F97E8}" srcOrd="6" destOrd="0" presId="urn:microsoft.com/office/officeart/2005/8/layout/bProcess3"/>
    <dgm:cxn modelId="{0B55AC93-E226-4C7E-9262-46E1A28F9982}" type="presParOf" srcId="{C56AE18B-2578-40D0-8EFE-045D2C5E4994}" destId="{8152B08F-7474-403A-B51B-DFCFF864E8A4}" srcOrd="7" destOrd="0" presId="urn:microsoft.com/office/officeart/2005/8/layout/bProcess3"/>
    <dgm:cxn modelId="{5236D9E2-6E8E-4975-896B-FC0366B283F5}" type="presParOf" srcId="{8152B08F-7474-403A-B51B-DFCFF864E8A4}" destId="{D52767F4-B440-48A9-B55D-637E68AEDE1E}" srcOrd="0" destOrd="0" presId="urn:microsoft.com/office/officeart/2005/8/layout/bProcess3"/>
    <dgm:cxn modelId="{40EA4CF2-2D92-427A-A00A-F2ECC81BD852}" type="presParOf" srcId="{C56AE18B-2578-40D0-8EFE-045D2C5E4994}" destId="{FDD91F6A-B573-4538-9743-9F7F716ED6C3}" srcOrd="8" destOrd="0" presId="urn:microsoft.com/office/officeart/2005/8/layout/bProcess3"/>
    <dgm:cxn modelId="{8FBE79A2-BC6C-4688-A024-AD0DC286E239}" type="presParOf" srcId="{C56AE18B-2578-40D0-8EFE-045D2C5E4994}" destId="{CEA3A6A4-5B3C-4ABA-BEE6-6360BB6A7F54}" srcOrd="9" destOrd="0" presId="urn:microsoft.com/office/officeart/2005/8/layout/bProcess3"/>
    <dgm:cxn modelId="{2E259112-3DB9-4712-9352-E976ECFD9254}" type="presParOf" srcId="{CEA3A6A4-5B3C-4ABA-BEE6-6360BB6A7F54}" destId="{B9B128E6-0746-4DAC-9C2B-5A1F2BF5E4EE}" srcOrd="0" destOrd="0" presId="urn:microsoft.com/office/officeart/2005/8/layout/bProcess3"/>
    <dgm:cxn modelId="{94126A47-AE52-4527-8142-F7B32BDE1173}" type="presParOf" srcId="{C56AE18B-2578-40D0-8EFE-045D2C5E4994}" destId="{431D6F10-E6B6-438A-A284-25F7B35078B0}" srcOrd="10" destOrd="0" presId="urn:microsoft.com/office/officeart/2005/8/layout/bProcess3"/>
    <dgm:cxn modelId="{94375C4A-1791-443B-9D68-67D39FAA0780}" type="presParOf" srcId="{C56AE18B-2578-40D0-8EFE-045D2C5E4994}" destId="{F6CBE4F9-1791-4E94-A9E8-23A6C0BF4A8B}" srcOrd="11" destOrd="0" presId="urn:microsoft.com/office/officeart/2005/8/layout/bProcess3"/>
    <dgm:cxn modelId="{DAB8A068-A300-423E-8EC7-FC396540B4A0}" type="presParOf" srcId="{F6CBE4F9-1791-4E94-A9E8-23A6C0BF4A8B}" destId="{328CD76C-9FBC-4CA9-8F94-38DE143A8D5B}" srcOrd="0" destOrd="0" presId="urn:microsoft.com/office/officeart/2005/8/layout/bProcess3"/>
    <dgm:cxn modelId="{D1BE36C8-93D0-4673-8972-AD932F06F139}" type="presParOf" srcId="{C56AE18B-2578-40D0-8EFE-045D2C5E4994}" destId="{EAE017C1-4178-4CEE-9EFC-F0901777FE69}" srcOrd="12" destOrd="0" presId="urn:microsoft.com/office/officeart/2005/8/layout/bProcess3"/>
    <dgm:cxn modelId="{CDB1471C-F98F-4288-B63E-71B28C933801}" type="presParOf" srcId="{C56AE18B-2578-40D0-8EFE-045D2C5E4994}" destId="{E6445661-36FB-44BE-B3DF-61BF0FC4D79E}" srcOrd="13" destOrd="0" presId="urn:microsoft.com/office/officeart/2005/8/layout/bProcess3"/>
    <dgm:cxn modelId="{3EBFB744-782D-4DBB-97BE-9531A9D4D8AA}" type="presParOf" srcId="{E6445661-36FB-44BE-B3DF-61BF0FC4D79E}" destId="{88FF1CFC-28AD-4294-A4AD-05198C8A27C9}" srcOrd="0" destOrd="0" presId="urn:microsoft.com/office/officeart/2005/8/layout/bProcess3"/>
    <dgm:cxn modelId="{D1755896-A4F1-4833-BE14-33345BB4AE8E}" type="presParOf" srcId="{C56AE18B-2578-40D0-8EFE-045D2C5E4994}" destId="{ADE51109-721B-4561-996A-06D0C5901733}" srcOrd="14" destOrd="0" presId="urn:microsoft.com/office/officeart/2005/8/layout/bProcess3"/>
    <dgm:cxn modelId="{A70FAE14-4557-4044-A8CD-C9B8A96EFBDB}" type="presParOf" srcId="{C56AE18B-2578-40D0-8EFE-045D2C5E4994}" destId="{57C26D44-EF6E-4ACE-9BF4-68C39B8DFCAF}" srcOrd="15" destOrd="0" presId="urn:microsoft.com/office/officeart/2005/8/layout/bProcess3"/>
    <dgm:cxn modelId="{28A1A74D-D051-4967-9E56-EB124263CB14}" type="presParOf" srcId="{57C26D44-EF6E-4ACE-9BF4-68C39B8DFCAF}" destId="{7F36BFE6-E7F5-4ECB-AE67-8DF2317FE990}" srcOrd="0" destOrd="0" presId="urn:microsoft.com/office/officeart/2005/8/layout/bProcess3"/>
    <dgm:cxn modelId="{F77A56C7-4141-45FD-9ACF-82CF85140E9A}" type="presParOf" srcId="{C56AE18B-2578-40D0-8EFE-045D2C5E4994}" destId="{3CD50814-C781-4743-984F-D22A66245A35}"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6B5AB-C23A-4C42-9799-6CA56B39F57F}">
      <dsp:nvSpPr>
        <dsp:cNvPr id="0" name=""/>
        <dsp:cNvSpPr/>
      </dsp:nvSpPr>
      <dsp:spPr>
        <a:xfrm>
          <a:off x="3070328" y="697732"/>
          <a:ext cx="536722" cy="91440"/>
        </a:xfrm>
        <a:custGeom>
          <a:avLst/>
          <a:gdLst/>
          <a:ahLst/>
          <a:cxnLst/>
          <a:rect l="0" t="0" r="0" b="0"/>
          <a:pathLst>
            <a:path>
              <a:moveTo>
                <a:pt x="0" y="45720"/>
              </a:moveTo>
              <a:lnTo>
                <a:pt x="414933" y="45720"/>
              </a:lnTo>
            </a:path>
          </a:pathLst>
        </a:custGeom>
        <a:noFill/>
        <a:ln w="6350" cap="flat" cmpd="sng" algn="ctr">
          <a:solidFill>
            <a:srgbClr val="FFC000">
              <a:shade val="90000"/>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hueOff val="0"/>
                <a:satOff val="0"/>
                <a:lumOff val="0"/>
                <a:alphaOff val="0"/>
              </a:sysClr>
            </a:solidFill>
            <a:latin typeface="Calibri" panose="020F0502020204030204"/>
            <a:ea typeface="+mn-ea"/>
            <a:cs typeface="+mn-cs"/>
          </a:endParaRPr>
        </a:p>
      </dsp:txBody>
      <dsp:txXfrm>
        <a:off x="3324506" y="740615"/>
        <a:ext cx="0" cy="0"/>
      </dsp:txXfrm>
    </dsp:sp>
    <dsp:sp modelId="{8D646B68-4348-4791-8F6C-1BF25FB54A74}">
      <dsp:nvSpPr>
        <dsp:cNvPr id="0" name=""/>
        <dsp:cNvSpPr/>
      </dsp:nvSpPr>
      <dsp:spPr>
        <a:xfrm>
          <a:off x="482153" y="3466"/>
          <a:ext cx="2589975" cy="1479971"/>
        </a:xfrm>
        <a:prstGeom prst="rect">
          <a:avLst/>
        </a:prstGeom>
        <a:solidFill>
          <a:srgbClr val="FFC000">
            <a:shade val="8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IE" sz="2800" b="1" kern="1200" dirty="0" err="1">
              <a:solidFill>
                <a:schemeClr val="bg2"/>
              </a:solidFill>
              <a:latin typeface="Calibri" panose="020F0502020204030204"/>
              <a:ea typeface="+mn-ea"/>
              <a:cs typeface="+mn-cs"/>
            </a:rPr>
            <a:t>Tipos</a:t>
          </a:r>
          <a:r>
            <a:rPr lang="en-IE" sz="2800" b="1" kern="1200" dirty="0">
              <a:solidFill>
                <a:schemeClr val="bg2"/>
              </a:solidFill>
              <a:latin typeface="Calibri" panose="020F0502020204030204"/>
              <a:ea typeface="+mn-ea"/>
              <a:cs typeface="+mn-cs"/>
            </a:rPr>
            <a:t> de </a:t>
          </a:r>
          <a:r>
            <a:rPr lang="en-IE" sz="2800" b="1" kern="1200" dirty="0" err="1">
              <a:solidFill>
                <a:schemeClr val="bg2"/>
              </a:solidFill>
              <a:latin typeface="Calibri" panose="020F0502020204030204"/>
              <a:ea typeface="+mn-ea"/>
              <a:cs typeface="+mn-cs"/>
            </a:rPr>
            <a:t>consumidores</a:t>
          </a:r>
          <a:r>
            <a:rPr lang="en-IE" sz="2800" b="1" kern="1200" dirty="0">
              <a:solidFill>
                <a:schemeClr val="bg2"/>
              </a:solidFill>
              <a:latin typeface="Calibri" panose="020F0502020204030204"/>
              <a:ea typeface="+mn-ea"/>
              <a:cs typeface="+mn-cs"/>
            </a:rPr>
            <a:t> </a:t>
          </a:r>
        </a:p>
      </dsp:txBody>
      <dsp:txXfrm>
        <a:off x="482153" y="3466"/>
        <a:ext cx="2589975" cy="1479971"/>
      </dsp:txXfrm>
    </dsp:sp>
    <dsp:sp modelId="{6794187C-97A7-4706-90DD-3EE66721FC5D}">
      <dsp:nvSpPr>
        <dsp:cNvPr id="0" name=""/>
        <dsp:cNvSpPr/>
      </dsp:nvSpPr>
      <dsp:spPr>
        <a:xfrm>
          <a:off x="6104271" y="697732"/>
          <a:ext cx="536722" cy="91440"/>
        </a:xfrm>
        <a:custGeom>
          <a:avLst/>
          <a:gdLst/>
          <a:ahLst/>
          <a:cxnLst/>
          <a:rect l="0" t="0" r="0" b="0"/>
          <a:pathLst>
            <a:path>
              <a:moveTo>
                <a:pt x="0" y="45720"/>
              </a:moveTo>
              <a:lnTo>
                <a:pt x="414933" y="45720"/>
              </a:lnTo>
            </a:path>
          </a:pathLst>
        </a:custGeom>
        <a:noFill/>
        <a:ln w="6350" cap="flat" cmpd="sng" algn="ctr">
          <a:solidFill>
            <a:srgbClr val="FFC000">
              <a:shade val="90000"/>
              <a:hueOff val="-73695"/>
              <a:satOff val="0"/>
              <a:lumOff val="4494"/>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hueOff val="0"/>
                <a:satOff val="0"/>
                <a:lumOff val="0"/>
                <a:alphaOff val="0"/>
              </a:sysClr>
            </a:solidFill>
            <a:latin typeface="Calibri" panose="020F0502020204030204"/>
            <a:ea typeface="+mn-ea"/>
            <a:cs typeface="+mn-cs"/>
          </a:endParaRPr>
        </a:p>
      </dsp:txBody>
      <dsp:txXfrm>
        <a:off x="6358449" y="740615"/>
        <a:ext cx="0" cy="0"/>
      </dsp:txXfrm>
    </dsp:sp>
    <dsp:sp modelId="{B4AB7303-49AA-4FAA-BD5E-0445C20AB627}">
      <dsp:nvSpPr>
        <dsp:cNvPr id="0" name=""/>
        <dsp:cNvSpPr/>
      </dsp:nvSpPr>
      <dsp:spPr>
        <a:xfrm>
          <a:off x="3639451" y="3466"/>
          <a:ext cx="2466619" cy="1479971"/>
        </a:xfrm>
        <a:prstGeom prst="rect">
          <a:avLst/>
        </a:prstGeom>
        <a:solidFill>
          <a:srgbClr val="FFC000">
            <a:shade val="80000"/>
            <a:hueOff val="-64160"/>
            <a:satOff val="0"/>
            <a:lumOff val="423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t-PT" sz="2400" b="1" kern="1200" dirty="0">
              <a:solidFill>
                <a:schemeClr val="bg2"/>
              </a:solidFill>
              <a:latin typeface="Calibri" panose="020F0502020204030204"/>
              <a:ea typeface="+mn-ea"/>
              <a:cs typeface="+mn-cs"/>
            </a:rPr>
            <a:t>O que é um "Consumidor Crítico"</a:t>
          </a:r>
          <a:endParaRPr lang="en-IE" sz="2100" b="1" kern="1200" dirty="0">
            <a:solidFill>
              <a:schemeClr val="bg2"/>
            </a:solidFill>
            <a:latin typeface="Calibri" panose="020F0502020204030204"/>
            <a:ea typeface="+mn-ea"/>
            <a:cs typeface="+mn-cs"/>
          </a:endParaRPr>
        </a:p>
      </dsp:txBody>
      <dsp:txXfrm>
        <a:off x="3639451" y="3466"/>
        <a:ext cx="2466619" cy="1479971"/>
      </dsp:txXfrm>
    </dsp:sp>
    <dsp:sp modelId="{D246CE1F-C792-4ACF-BB95-7840A4FF529E}">
      <dsp:nvSpPr>
        <dsp:cNvPr id="0" name=""/>
        <dsp:cNvSpPr/>
      </dsp:nvSpPr>
      <dsp:spPr>
        <a:xfrm>
          <a:off x="1715463" y="1481638"/>
          <a:ext cx="6191240" cy="536722"/>
        </a:xfrm>
        <a:custGeom>
          <a:avLst/>
          <a:gdLst/>
          <a:ahLst/>
          <a:cxnLst/>
          <a:rect l="0" t="0" r="0" b="0"/>
          <a:pathLst>
            <a:path>
              <a:moveTo>
                <a:pt x="4765266" y="0"/>
              </a:moveTo>
              <a:lnTo>
                <a:pt x="4765266" y="224566"/>
              </a:lnTo>
              <a:lnTo>
                <a:pt x="0" y="224566"/>
              </a:lnTo>
              <a:lnTo>
                <a:pt x="0" y="414933"/>
              </a:lnTo>
            </a:path>
          </a:pathLst>
        </a:custGeom>
        <a:noFill/>
        <a:ln w="6350" cap="flat" cmpd="sng" algn="ctr">
          <a:solidFill>
            <a:srgbClr val="FFC000">
              <a:shade val="90000"/>
              <a:hueOff val="-147391"/>
              <a:satOff val="0"/>
              <a:lumOff val="8988"/>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hueOff val="0"/>
                <a:satOff val="0"/>
                <a:lumOff val="0"/>
                <a:alphaOff val="0"/>
              </a:sysClr>
            </a:solidFill>
            <a:latin typeface="Calibri" panose="020F0502020204030204"/>
            <a:ea typeface="+mn-ea"/>
            <a:cs typeface="+mn-cs"/>
          </a:endParaRPr>
        </a:p>
      </dsp:txBody>
      <dsp:txXfrm>
        <a:off x="4655654" y="1747163"/>
        <a:ext cx="310858" cy="5673"/>
      </dsp:txXfrm>
    </dsp:sp>
    <dsp:sp modelId="{D69159F9-FBFD-4441-BB4E-AD1275EB703D}">
      <dsp:nvSpPr>
        <dsp:cNvPr id="0" name=""/>
        <dsp:cNvSpPr/>
      </dsp:nvSpPr>
      <dsp:spPr>
        <a:xfrm>
          <a:off x="6673393" y="3466"/>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IE" sz="2800" b="1" kern="1200" dirty="0" err="1">
              <a:solidFill>
                <a:schemeClr val="bg2"/>
              </a:solidFill>
              <a:latin typeface="Calibri" panose="020F0502020204030204"/>
              <a:ea typeface="+mn-ea"/>
              <a:cs typeface="+mn-cs"/>
            </a:rPr>
            <a:t>Atividade</a:t>
          </a:r>
          <a:r>
            <a:rPr lang="en-IE" sz="2800" b="1" kern="1200" dirty="0">
              <a:solidFill>
                <a:schemeClr val="bg2"/>
              </a:solidFill>
              <a:latin typeface="Calibri" panose="020F0502020204030204"/>
              <a:ea typeface="+mn-ea"/>
              <a:cs typeface="+mn-cs"/>
            </a:rPr>
            <a:t> - </a:t>
          </a:r>
          <a:r>
            <a:rPr lang="en-IE" sz="2800" b="1" kern="1200" dirty="0" err="1">
              <a:solidFill>
                <a:schemeClr val="bg2"/>
              </a:solidFill>
              <a:latin typeface="Calibri" panose="020F0502020204030204"/>
              <a:ea typeface="+mn-ea"/>
              <a:cs typeface="+mn-cs"/>
            </a:rPr>
            <a:t>Publicidade</a:t>
          </a:r>
          <a:endParaRPr lang="en-IE" sz="2800" b="1" kern="1200" dirty="0">
            <a:solidFill>
              <a:schemeClr val="bg2"/>
            </a:solidFill>
            <a:latin typeface="Calibri" panose="020F0502020204030204"/>
            <a:ea typeface="+mn-ea"/>
            <a:cs typeface="+mn-cs"/>
          </a:endParaRPr>
        </a:p>
      </dsp:txBody>
      <dsp:txXfrm>
        <a:off x="6673393" y="3466"/>
        <a:ext cx="2466619" cy="1479971"/>
      </dsp:txXfrm>
    </dsp:sp>
    <dsp:sp modelId="{8152B08F-7474-403A-B51B-DFCFF864E8A4}">
      <dsp:nvSpPr>
        <dsp:cNvPr id="0" name=""/>
        <dsp:cNvSpPr/>
      </dsp:nvSpPr>
      <dsp:spPr>
        <a:xfrm>
          <a:off x="2946973" y="2745027"/>
          <a:ext cx="536722" cy="91440"/>
        </a:xfrm>
        <a:custGeom>
          <a:avLst/>
          <a:gdLst/>
          <a:ahLst/>
          <a:cxnLst/>
          <a:rect l="0" t="0" r="0" b="0"/>
          <a:pathLst>
            <a:path>
              <a:moveTo>
                <a:pt x="0" y="45720"/>
              </a:moveTo>
              <a:lnTo>
                <a:pt x="536722" y="45720"/>
              </a:lnTo>
            </a:path>
          </a:pathLst>
        </a:custGeom>
        <a:noFill/>
        <a:ln w="9525" cap="flat" cmpd="sng" algn="ctr">
          <a:solidFill>
            <a:schemeClr val="accent4">
              <a:shade val="90000"/>
              <a:hueOff val="-86775"/>
              <a:satOff val="-27102"/>
              <a:lumOff val="1558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3201151" y="2787910"/>
        <a:ext cx="28366" cy="5673"/>
      </dsp:txXfrm>
    </dsp:sp>
    <dsp:sp modelId="{37E08DF1-5426-44F1-8EC0-6912C65F97E8}">
      <dsp:nvSpPr>
        <dsp:cNvPr id="0" name=""/>
        <dsp:cNvSpPr/>
      </dsp:nvSpPr>
      <dsp:spPr>
        <a:xfrm>
          <a:off x="482153" y="2050761"/>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IE" sz="3200" b="1" kern="1200" dirty="0" err="1">
              <a:solidFill>
                <a:schemeClr val="bg2"/>
              </a:solidFill>
              <a:latin typeface="Calibri" panose="020F0502020204030204"/>
              <a:ea typeface="+mn-ea"/>
              <a:cs typeface="+mn-cs"/>
            </a:rPr>
            <a:t>Pausa</a:t>
          </a:r>
          <a:endParaRPr lang="en-IE" sz="2100" b="1" kern="1200" dirty="0">
            <a:solidFill>
              <a:schemeClr val="bg2"/>
            </a:solidFill>
            <a:latin typeface="Calibri" panose="020F0502020204030204"/>
            <a:ea typeface="+mn-ea"/>
            <a:cs typeface="+mn-cs"/>
          </a:endParaRPr>
        </a:p>
      </dsp:txBody>
      <dsp:txXfrm>
        <a:off x="482153" y="2050761"/>
        <a:ext cx="2466619" cy="1479971"/>
      </dsp:txXfrm>
    </dsp:sp>
    <dsp:sp modelId="{CEA3A6A4-5B3C-4ABA-BEE6-6360BB6A7F54}">
      <dsp:nvSpPr>
        <dsp:cNvPr id="0" name=""/>
        <dsp:cNvSpPr/>
      </dsp:nvSpPr>
      <dsp:spPr>
        <a:xfrm>
          <a:off x="5980915" y="2745027"/>
          <a:ext cx="536722" cy="91440"/>
        </a:xfrm>
        <a:custGeom>
          <a:avLst/>
          <a:gdLst/>
          <a:ahLst/>
          <a:cxnLst/>
          <a:rect l="0" t="0" r="0" b="0"/>
          <a:pathLst>
            <a:path>
              <a:moveTo>
                <a:pt x="0" y="45720"/>
              </a:moveTo>
              <a:lnTo>
                <a:pt x="536722" y="45720"/>
              </a:lnTo>
            </a:path>
          </a:pathLst>
        </a:custGeom>
        <a:noFill/>
        <a:ln w="9525" cap="flat" cmpd="sng" algn="ctr">
          <a:solidFill>
            <a:schemeClr val="accent4">
              <a:shade val="90000"/>
              <a:hueOff val="-115700"/>
              <a:satOff val="-36136"/>
              <a:lumOff val="207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6235093" y="2787910"/>
        <a:ext cx="28366" cy="5673"/>
      </dsp:txXfrm>
    </dsp:sp>
    <dsp:sp modelId="{FDD91F6A-B573-4538-9743-9F7F716ED6C3}">
      <dsp:nvSpPr>
        <dsp:cNvPr id="0" name=""/>
        <dsp:cNvSpPr/>
      </dsp:nvSpPr>
      <dsp:spPr>
        <a:xfrm>
          <a:off x="3516095" y="2050761"/>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t-PT" sz="2100" b="1" kern="1200" dirty="0">
              <a:solidFill>
                <a:schemeClr val="bg2"/>
              </a:solidFill>
              <a:latin typeface="Calibri" panose="020F0502020204030204"/>
              <a:ea typeface="+mn-ea"/>
              <a:cs typeface="+mn-cs"/>
            </a:rPr>
            <a:t>Publicidade e a Banda Desenhada Money Matters</a:t>
          </a:r>
          <a:endParaRPr lang="en-IE" sz="2100" b="1" kern="1200" dirty="0">
            <a:solidFill>
              <a:schemeClr val="bg2"/>
            </a:solidFill>
            <a:latin typeface="Calibri" panose="020F0502020204030204"/>
            <a:ea typeface="+mn-ea"/>
            <a:cs typeface="+mn-cs"/>
          </a:endParaRPr>
        </a:p>
      </dsp:txBody>
      <dsp:txXfrm>
        <a:off x="3516095" y="2050761"/>
        <a:ext cx="2466619" cy="1479971"/>
      </dsp:txXfrm>
    </dsp:sp>
    <dsp:sp modelId="{F6CBE4F9-1791-4E94-A9E8-23A6C0BF4A8B}">
      <dsp:nvSpPr>
        <dsp:cNvPr id="0" name=""/>
        <dsp:cNvSpPr/>
      </dsp:nvSpPr>
      <dsp:spPr>
        <a:xfrm>
          <a:off x="1715463" y="3528932"/>
          <a:ext cx="6067885" cy="536722"/>
        </a:xfrm>
        <a:custGeom>
          <a:avLst/>
          <a:gdLst/>
          <a:ahLst/>
          <a:cxnLst/>
          <a:rect l="0" t="0" r="0" b="0"/>
          <a:pathLst>
            <a:path>
              <a:moveTo>
                <a:pt x="6067885" y="0"/>
              </a:moveTo>
              <a:lnTo>
                <a:pt x="6067885" y="285461"/>
              </a:lnTo>
              <a:lnTo>
                <a:pt x="0" y="285461"/>
              </a:lnTo>
              <a:lnTo>
                <a:pt x="0" y="536722"/>
              </a:lnTo>
            </a:path>
          </a:pathLst>
        </a:custGeom>
        <a:noFill/>
        <a:ln w="9525" cap="flat" cmpd="sng" algn="ctr">
          <a:solidFill>
            <a:schemeClr val="accent4">
              <a:shade val="90000"/>
              <a:hueOff val="-144625"/>
              <a:satOff val="-45170"/>
              <a:lumOff val="2596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597046" y="3794457"/>
        <a:ext cx="304717" cy="5673"/>
      </dsp:txXfrm>
    </dsp:sp>
    <dsp:sp modelId="{431D6F10-E6B6-438A-A284-25F7B35078B0}">
      <dsp:nvSpPr>
        <dsp:cNvPr id="0" name=""/>
        <dsp:cNvSpPr/>
      </dsp:nvSpPr>
      <dsp:spPr>
        <a:xfrm>
          <a:off x="6550038" y="2050761"/>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IE" sz="2800" b="1" kern="1200" dirty="0">
              <a:solidFill>
                <a:schemeClr val="bg2"/>
              </a:solidFill>
              <a:latin typeface="Calibri" panose="020F0502020204030204"/>
              <a:ea typeface="+mn-ea"/>
              <a:cs typeface="+mn-cs"/>
            </a:rPr>
            <a:t>A </a:t>
          </a:r>
          <a:r>
            <a:rPr lang="en-IE" sz="2800" b="1" kern="1200" dirty="0" err="1">
              <a:solidFill>
                <a:schemeClr val="bg2"/>
              </a:solidFill>
              <a:latin typeface="Calibri" panose="020F0502020204030204"/>
              <a:ea typeface="+mn-ea"/>
              <a:cs typeface="+mn-cs"/>
            </a:rPr>
            <a:t>psicologia</a:t>
          </a:r>
          <a:r>
            <a:rPr lang="en-IE" sz="2800" b="1" kern="1200" dirty="0">
              <a:solidFill>
                <a:schemeClr val="bg2"/>
              </a:solidFill>
              <a:latin typeface="Calibri" panose="020F0502020204030204"/>
              <a:ea typeface="+mn-ea"/>
              <a:cs typeface="+mn-cs"/>
            </a:rPr>
            <a:t> da </a:t>
          </a:r>
          <a:r>
            <a:rPr lang="en-IE" sz="2800" b="1" kern="1200" dirty="0" err="1">
              <a:solidFill>
                <a:schemeClr val="bg2"/>
              </a:solidFill>
              <a:latin typeface="Calibri" panose="020F0502020204030204"/>
              <a:ea typeface="+mn-ea"/>
              <a:cs typeface="+mn-cs"/>
            </a:rPr>
            <a:t>cor</a:t>
          </a:r>
          <a:r>
            <a:rPr lang="en-IE" sz="2800" b="1" kern="1200" dirty="0">
              <a:solidFill>
                <a:schemeClr val="bg2"/>
              </a:solidFill>
              <a:latin typeface="Calibri" panose="020F0502020204030204"/>
              <a:ea typeface="+mn-ea"/>
              <a:cs typeface="+mn-cs"/>
            </a:rPr>
            <a:t> </a:t>
          </a:r>
        </a:p>
      </dsp:txBody>
      <dsp:txXfrm>
        <a:off x="6550038" y="2050761"/>
        <a:ext cx="2466619" cy="1479971"/>
      </dsp:txXfrm>
    </dsp:sp>
    <dsp:sp modelId="{E6445661-36FB-44BE-B3DF-61BF0FC4D79E}">
      <dsp:nvSpPr>
        <dsp:cNvPr id="0" name=""/>
        <dsp:cNvSpPr/>
      </dsp:nvSpPr>
      <dsp:spPr>
        <a:xfrm>
          <a:off x="2946973" y="4792321"/>
          <a:ext cx="536722" cy="91440"/>
        </a:xfrm>
        <a:custGeom>
          <a:avLst/>
          <a:gdLst/>
          <a:ahLst/>
          <a:cxnLst/>
          <a:rect l="0" t="0" r="0" b="0"/>
          <a:pathLst>
            <a:path>
              <a:moveTo>
                <a:pt x="0" y="45720"/>
              </a:moveTo>
              <a:lnTo>
                <a:pt x="536722" y="45720"/>
              </a:lnTo>
            </a:path>
          </a:pathLst>
        </a:custGeom>
        <a:noFill/>
        <a:ln w="9525" cap="flat" cmpd="sng" algn="ctr">
          <a:solidFill>
            <a:schemeClr val="accent4">
              <a:shade val="90000"/>
              <a:hueOff val="-173549"/>
              <a:satOff val="-54204"/>
              <a:lumOff val="3116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3201151" y="4835204"/>
        <a:ext cx="28366" cy="5673"/>
      </dsp:txXfrm>
    </dsp:sp>
    <dsp:sp modelId="{EAE017C1-4178-4CEE-9EFC-F0901777FE69}">
      <dsp:nvSpPr>
        <dsp:cNvPr id="0" name=""/>
        <dsp:cNvSpPr/>
      </dsp:nvSpPr>
      <dsp:spPr>
        <a:xfrm>
          <a:off x="482153" y="4098055"/>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E" sz="2100" b="1" kern="1200" dirty="0" err="1">
              <a:solidFill>
                <a:schemeClr val="bg2"/>
              </a:solidFill>
              <a:latin typeface="Calibri" panose="020F0502020204030204"/>
              <a:ea typeface="+mn-ea"/>
              <a:cs typeface="+mn-cs"/>
            </a:rPr>
            <a:t>Recursos</a:t>
          </a:r>
          <a:r>
            <a:rPr lang="en-IE" sz="2100" b="1" kern="1200" dirty="0">
              <a:solidFill>
                <a:schemeClr val="bg2"/>
              </a:solidFill>
              <a:latin typeface="Calibri" panose="020F0502020204030204"/>
              <a:ea typeface="+mn-ea"/>
              <a:cs typeface="+mn-cs"/>
            </a:rPr>
            <a:t> do Money Matters – Sala de </a:t>
          </a:r>
          <a:r>
            <a:rPr lang="en-IE" sz="2100" b="1" kern="1200" dirty="0" err="1">
              <a:solidFill>
                <a:schemeClr val="bg2"/>
              </a:solidFill>
              <a:latin typeface="Calibri" panose="020F0502020204030204"/>
              <a:ea typeface="+mn-ea"/>
              <a:cs typeface="+mn-cs"/>
            </a:rPr>
            <a:t>Fuga</a:t>
          </a:r>
          <a:r>
            <a:rPr lang="en-IE" sz="2100" b="1" kern="1200" dirty="0">
              <a:solidFill>
                <a:schemeClr val="bg2"/>
              </a:solidFill>
              <a:latin typeface="Calibri" panose="020F0502020204030204"/>
              <a:ea typeface="+mn-ea"/>
              <a:cs typeface="+mn-cs"/>
            </a:rPr>
            <a:t> “Selva do </a:t>
          </a:r>
          <a:r>
            <a:rPr lang="en-IE" sz="2100" b="1" kern="1200" dirty="0" err="1">
              <a:solidFill>
                <a:schemeClr val="bg2"/>
              </a:solidFill>
              <a:latin typeface="Calibri" panose="020F0502020204030204"/>
              <a:ea typeface="+mn-ea"/>
              <a:cs typeface="+mn-cs"/>
            </a:rPr>
            <a:t>dinheiro</a:t>
          </a:r>
          <a:r>
            <a:rPr lang="en-IE" sz="2100" b="1" kern="1200" dirty="0">
              <a:solidFill>
                <a:schemeClr val="bg2"/>
              </a:solidFill>
              <a:latin typeface="Calibri" panose="020F0502020204030204"/>
              <a:ea typeface="+mn-ea"/>
              <a:cs typeface="+mn-cs"/>
            </a:rPr>
            <a:t>”</a:t>
          </a:r>
        </a:p>
      </dsp:txBody>
      <dsp:txXfrm>
        <a:off x="482153" y="4098055"/>
        <a:ext cx="2466619" cy="1479971"/>
      </dsp:txXfrm>
    </dsp:sp>
    <dsp:sp modelId="{57C26D44-EF6E-4ACE-9BF4-68C39B8DFCAF}">
      <dsp:nvSpPr>
        <dsp:cNvPr id="0" name=""/>
        <dsp:cNvSpPr/>
      </dsp:nvSpPr>
      <dsp:spPr>
        <a:xfrm>
          <a:off x="5980915" y="4792321"/>
          <a:ext cx="536722" cy="91440"/>
        </a:xfrm>
        <a:custGeom>
          <a:avLst/>
          <a:gdLst/>
          <a:ahLst/>
          <a:cxnLst/>
          <a:rect l="0" t="0" r="0" b="0"/>
          <a:pathLst>
            <a:path>
              <a:moveTo>
                <a:pt x="0" y="45720"/>
              </a:moveTo>
              <a:lnTo>
                <a:pt x="536722" y="45720"/>
              </a:lnTo>
            </a:path>
          </a:pathLst>
        </a:custGeom>
        <a:noFill/>
        <a:ln w="9525" cap="flat" cmpd="sng" algn="ctr">
          <a:solidFill>
            <a:schemeClr val="accent4">
              <a:shade val="90000"/>
              <a:hueOff val="-202474"/>
              <a:satOff val="-63238"/>
              <a:lumOff val="363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6235093" y="4835204"/>
        <a:ext cx="28366" cy="5673"/>
      </dsp:txXfrm>
    </dsp:sp>
    <dsp:sp modelId="{ADE51109-721B-4561-996A-06D0C5901733}">
      <dsp:nvSpPr>
        <dsp:cNvPr id="0" name=""/>
        <dsp:cNvSpPr/>
      </dsp:nvSpPr>
      <dsp:spPr>
        <a:xfrm>
          <a:off x="3516095" y="4098055"/>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t-PT" sz="2100" b="1" kern="1200" dirty="0">
              <a:solidFill>
                <a:schemeClr val="bg2"/>
              </a:solidFill>
              <a:latin typeface="Calibri" panose="020F0502020204030204"/>
              <a:ea typeface="+mn-ea"/>
              <a:cs typeface="+mn-cs"/>
            </a:rPr>
            <a:t>Recursos do </a:t>
          </a:r>
          <a:r>
            <a:rPr lang="en-IE" sz="2100" b="1" kern="1200" dirty="0">
              <a:solidFill>
                <a:schemeClr val="bg2"/>
              </a:solidFill>
              <a:latin typeface="Calibri" panose="020F0502020204030204"/>
              <a:ea typeface="+mn-ea"/>
              <a:cs typeface="+mn-cs"/>
            </a:rPr>
            <a:t>Money Matters </a:t>
          </a:r>
          <a:r>
            <a:rPr lang="pt-PT" sz="2100" b="1" kern="1200" dirty="0">
              <a:solidFill>
                <a:schemeClr val="bg2"/>
              </a:solidFill>
              <a:latin typeface="Calibri" panose="020F0502020204030204"/>
              <a:ea typeface="+mn-ea"/>
              <a:cs typeface="+mn-cs"/>
            </a:rPr>
            <a:t>e a economia circular </a:t>
          </a:r>
          <a:endParaRPr lang="en-IE" sz="2100" b="1" kern="1200" dirty="0">
            <a:solidFill>
              <a:schemeClr val="bg2"/>
            </a:solidFill>
            <a:latin typeface="Calibri" panose="020F0502020204030204"/>
            <a:ea typeface="+mn-ea"/>
            <a:cs typeface="+mn-cs"/>
          </a:endParaRPr>
        </a:p>
      </dsp:txBody>
      <dsp:txXfrm>
        <a:off x="3516095" y="4098055"/>
        <a:ext cx="2466619" cy="1479971"/>
      </dsp:txXfrm>
    </dsp:sp>
    <dsp:sp modelId="{3CD50814-C781-4743-984F-D22A66245A35}">
      <dsp:nvSpPr>
        <dsp:cNvPr id="0" name=""/>
        <dsp:cNvSpPr/>
      </dsp:nvSpPr>
      <dsp:spPr>
        <a:xfrm>
          <a:off x="6550038" y="4098055"/>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IE" sz="3600" b="1" kern="1200" dirty="0" err="1">
              <a:solidFill>
                <a:schemeClr val="bg2"/>
              </a:solidFill>
              <a:latin typeface="Calibri" panose="020F0502020204030204"/>
              <a:ea typeface="+mn-ea"/>
              <a:cs typeface="+mn-cs"/>
            </a:rPr>
            <a:t>Fim</a:t>
          </a:r>
          <a:endParaRPr lang="en-IE" sz="2100" kern="1200" dirty="0">
            <a:solidFill>
              <a:sysClr val="window" lastClr="FFFFFF"/>
            </a:solidFill>
            <a:latin typeface="Calibri" panose="020F0502020204030204"/>
            <a:ea typeface="+mn-ea"/>
            <a:cs typeface="+mn-cs"/>
          </a:endParaRPr>
        </a:p>
      </dsp:txBody>
      <dsp:txXfrm>
        <a:off x="6550038" y="4098055"/>
        <a:ext cx="2466619" cy="147997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E"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9" name="Google Shape;11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181" name="Google Shape;18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189" name="Google Shape;18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23</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a:t>
            </a:fld>
            <a:endParaRPr/>
          </a:p>
        </p:txBody>
      </p:sp>
    </p:spTree>
    <p:extLst>
      <p:ext uri="{BB962C8B-B14F-4D97-AF65-F5344CB8AC3E}">
        <p14:creationId xmlns:p14="http://schemas.microsoft.com/office/powerpoint/2010/main" val="2538340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62" name="Google Shape;6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99" name="Google Shape;9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1" name="Google Shape;1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11"/>
        <p:cNvGrpSpPr/>
        <p:nvPr/>
      </p:nvGrpSpPr>
      <p:grpSpPr>
        <a:xfrm>
          <a:off x="0" y="0"/>
          <a:ext cx="0" cy="0"/>
          <a:chOff x="0" y="0"/>
          <a:chExt cx="0" cy="0"/>
        </a:xfrm>
      </p:grpSpPr>
      <p:sp>
        <p:nvSpPr>
          <p:cNvPr id="12" name="Google Shape;12;p22"/>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b="0" i="0" u="none" strike="noStrike" cap="none">
              <a:solidFill>
                <a:schemeClr val="lt1"/>
              </a:solidFill>
              <a:latin typeface="Calibri"/>
              <a:ea typeface="Calibri"/>
              <a:cs typeface="Calibri"/>
              <a:sym typeface="Calibri"/>
            </a:endParaRPr>
          </a:p>
        </p:txBody>
      </p:sp>
      <p:sp>
        <p:nvSpPr>
          <p:cNvPr id="13" name="Google Shape;13;p22"/>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4" name="Google Shape;14;p22"/>
          <p:cNvGrpSpPr/>
          <p:nvPr/>
        </p:nvGrpSpPr>
        <p:grpSpPr>
          <a:xfrm>
            <a:off x="309367" y="6493935"/>
            <a:ext cx="6399441" cy="923330"/>
            <a:chOff x="309367" y="6493935"/>
            <a:chExt cx="6399441" cy="923330"/>
          </a:xfrm>
        </p:grpSpPr>
        <p:sp>
          <p:nvSpPr>
            <p:cNvPr id="15" name="Google Shape;15;p22"/>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b="0" i="0" u="none" strike="noStrike" cap="none">
                <a:solidFill>
                  <a:schemeClr val="dk1"/>
                </a:solidFill>
                <a:latin typeface="Calibri"/>
                <a:ea typeface="Calibri"/>
                <a:cs typeface="Calibri"/>
                <a:sym typeface="Calibri"/>
              </a:endParaRPr>
            </a:p>
          </p:txBody>
        </p:sp>
        <p:pic>
          <p:nvPicPr>
            <p:cNvPr id="16" name="Google Shape;16;p22"/>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17" name="Google Shape;17;p22"/>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18" name="Google Shape;18;p22"/>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21"/>
        <p:cNvGrpSpPr/>
        <p:nvPr/>
      </p:nvGrpSpPr>
      <p:grpSpPr>
        <a:xfrm>
          <a:off x="0" y="0"/>
          <a:ext cx="0" cy="0"/>
          <a:chOff x="0" y="0"/>
          <a:chExt cx="0" cy="0"/>
        </a:xfrm>
      </p:grpSpPr>
      <p:sp>
        <p:nvSpPr>
          <p:cNvPr id="22" name="Google Shape;22;p23"/>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3" name="Google Shape;23;p2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24"/>
        <p:cNvGrpSpPr/>
        <p:nvPr/>
      </p:nvGrpSpPr>
      <p:grpSpPr>
        <a:xfrm>
          <a:off x="0" y="0"/>
          <a:ext cx="0" cy="0"/>
          <a:chOff x="0" y="0"/>
          <a:chExt cx="0" cy="0"/>
        </a:xfrm>
      </p:grpSpPr>
      <p:sp>
        <p:nvSpPr>
          <p:cNvPr id="25" name="Google Shape;25;p24"/>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6" name="Google Shape;26;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28"/>
        <p:cNvGrpSpPr/>
        <p:nvPr/>
      </p:nvGrpSpPr>
      <p:grpSpPr>
        <a:xfrm>
          <a:off x="0" y="0"/>
          <a:ext cx="0" cy="0"/>
          <a:chOff x="0" y="0"/>
          <a:chExt cx="0" cy="0"/>
        </a:xfrm>
      </p:grpSpPr>
      <p:sp>
        <p:nvSpPr>
          <p:cNvPr id="29" name="Google Shape;29;p25"/>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0" name="Google Shape;30;p25"/>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1" name="Google Shape;31;p25"/>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2" name="Google Shape;32;p2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33"/>
        <p:cNvGrpSpPr/>
        <p:nvPr/>
      </p:nvGrpSpPr>
      <p:grpSpPr>
        <a:xfrm>
          <a:off x="0" y="0"/>
          <a:ext cx="0" cy="0"/>
          <a:chOff x="0" y="0"/>
          <a:chExt cx="0" cy="0"/>
        </a:xfrm>
      </p:grpSpPr>
      <p:sp>
        <p:nvSpPr>
          <p:cNvPr id="34" name="Google Shape;34;p26"/>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5" name="Google Shape;35;p26"/>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6" name="Google Shape;36;p2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37"/>
        <p:cNvGrpSpPr/>
        <p:nvPr/>
      </p:nvGrpSpPr>
      <p:grpSpPr>
        <a:xfrm>
          <a:off x="0" y="0"/>
          <a:ext cx="0" cy="0"/>
          <a:chOff x="0" y="0"/>
          <a:chExt cx="0" cy="0"/>
        </a:xfrm>
      </p:grpSpPr>
      <p:sp>
        <p:nvSpPr>
          <p:cNvPr id="38" name="Google Shape;38;p21"/>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a:solidFill>
                <a:schemeClr val="lt1"/>
              </a:solidFill>
              <a:latin typeface="Calibri"/>
              <a:ea typeface="Calibri"/>
              <a:cs typeface="Calibri"/>
              <a:sym typeface="Calibri"/>
            </a:endParaRPr>
          </a:p>
        </p:txBody>
      </p:sp>
      <p:sp>
        <p:nvSpPr>
          <p:cNvPr id="39" name="Google Shape;39;p21"/>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0" name="Google Shape;40;p21"/>
          <p:cNvGrpSpPr/>
          <p:nvPr/>
        </p:nvGrpSpPr>
        <p:grpSpPr>
          <a:xfrm>
            <a:off x="309367" y="6493935"/>
            <a:ext cx="6399441" cy="923330"/>
            <a:chOff x="309367" y="6493935"/>
            <a:chExt cx="6399441" cy="923330"/>
          </a:xfrm>
        </p:grpSpPr>
        <p:sp>
          <p:nvSpPr>
            <p:cNvPr id="41" name="Google Shape;41;p21"/>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a:solidFill>
                  <a:schemeClr val="dk1"/>
                </a:solidFill>
                <a:latin typeface="Calibri"/>
                <a:ea typeface="Calibri"/>
                <a:cs typeface="Calibri"/>
                <a:sym typeface="Calibri"/>
              </a:endParaRPr>
            </a:p>
          </p:txBody>
        </p:sp>
        <p:pic>
          <p:nvPicPr>
            <p:cNvPr id="42" name="Google Shape;42;p21"/>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43" name="Google Shape;43;p21"/>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44" name="Google Shape;44;p21"/>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19"/>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pxhere.com/en/photo/156274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rive.google.com/drive/u/0/folders/1gcdxCiySuXhHvOVn1bRx2rd-OLDn-io5"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forms.gle/7Ht4divX2EenTbVv7"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forms.gle/yJSDPoRWywCpz6Hm7" TargetMode="External"/><Relationship Id="rId2" Type="http://schemas.openxmlformats.org/officeDocument/2006/relationships/hyperlink" Target="https://forms.gle/1qNm9eD2mvmpbag46" TargetMode="External"/><Relationship Id="rId1" Type="http://schemas.openxmlformats.org/officeDocument/2006/relationships/slideLayout" Target="../slideLayouts/slideLayout3.xml"/><Relationship Id="rId4" Type="http://schemas.openxmlformats.org/officeDocument/2006/relationships/image" Target="../media/image31.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hyperlink" Target="https://creativecommons.org/licenses/by-nc-sa/3.0/"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eewiki.newint.org/index.php?title=Modern_life_is_rubbish" TargetMode="External"/><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moneymattersproject.eu/"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hyperlink" Target="https://www.ioinvesto.com/" TargetMode="External"/><Relationship Id="rId3" Type="http://schemas.openxmlformats.org/officeDocument/2006/relationships/hyperlink" Target="https://www.instagram.com/financas.no.feminino/" TargetMode="External"/><Relationship Id="rId7" Type="http://schemas.openxmlformats.org/officeDocument/2006/relationships/hyperlink" Target="https://www.instagram.com/moneylabpt/" TargetMode="External"/><Relationship Id="rId12" Type="http://schemas.openxmlformats.org/officeDocument/2006/relationships/hyperlink" Target="https://www.youtube.com/results?search_query=Pietro+Michelangeli"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instagram.com/barbarabarroso/" TargetMode="External"/><Relationship Id="rId11" Type="http://schemas.openxmlformats.org/officeDocument/2006/relationships/hyperlink" Target="https://www.instagram.com/leonpinn/" TargetMode="External"/><Relationship Id="rId5" Type="http://schemas.openxmlformats.org/officeDocument/2006/relationships/hyperlink" Target="https://www.instagram.com/financascomella/" TargetMode="External"/><Relationship Id="rId10" Type="http://schemas.openxmlformats.org/officeDocument/2006/relationships/hyperlink" Target="https://www.youtube.com/user/TheMARCELLEMME" TargetMode="External"/><Relationship Id="rId4" Type="http://schemas.openxmlformats.org/officeDocument/2006/relationships/hyperlink" Target="https://www.instagram.com/cat.poupanca/" TargetMode="External"/><Relationship Id="rId9" Type="http://schemas.openxmlformats.org/officeDocument/2006/relationships/hyperlink" Target="https://www.youtube.com/channel/UCdxW9KZslNPIqlq9AZVZ8_A"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instagram.com/eoin_mcgee/" TargetMode="External"/><Relationship Id="rId3" Type="http://schemas.openxmlformats.org/officeDocument/2006/relationships/hyperlink" Target="https://www.instagram.com/financialgreeks/" TargetMode="External"/><Relationship Id="rId7" Type="http://schemas.openxmlformats.org/officeDocument/2006/relationships/hyperlink" Target="https://www.instagram.com/moneysavingexp/"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instagram.com/martinlewismse/" TargetMode="External"/><Relationship Id="rId5" Type="http://schemas.openxmlformats.org/officeDocument/2006/relationships/hyperlink" Target="https://www.instagram.com/bewealthyapp/" TargetMode="External"/><Relationship Id="rId4" Type="http://schemas.openxmlformats.org/officeDocument/2006/relationships/hyperlink" Target="https://www.instagram.com/tsounischri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1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7.svg"/><Relationship Id="rId5" Type="http://schemas.openxmlformats.org/officeDocument/2006/relationships/diagramQuickStyle" Target="../diagrams/quickStyle1.xml"/><Relationship Id="rId15" Type="http://schemas.openxmlformats.org/officeDocument/2006/relationships/image" Target="../media/image11.svg"/><Relationship Id="rId10" Type="http://schemas.openxmlformats.org/officeDocument/2006/relationships/image" Target="../media/image6.png"/><Relationship Id="rId19" Type="http://schemas.openxmlformats.org/officeDocument/2006/relationships/image" Target="../media/image15.svg"/><Relationship Id="rId4" Type="http://schemas.openxmlformats.org/officeDocument/2006/relationships/diagramLayout" Target="../diagrams/layout1.xml"/><Relationship Id="rId9" Type="http://schemas.openxmlformats.org/officeDocument/2006/relationships/image" Target="../media/image5.sv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pixnio.com/media/bottled-water-bottles-ecology-environment-garbag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EC7VLjIw8hY"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www.yatesweb.com/the-advertising-idea/" TargetMode="Externa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weightymatters.ca/2013/03/why-i-dont-support-junk-food.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ctrTitle"/>
          </p:nvPr>
        </p:nvSpPr>
        <p:spPr>
          <a:xfrm>
            <a:off x="311150" y="2955925"/>
            <a:ext cx="8126997" cy="1060450"/>
          </a:xfrm>
          <a:prstGeom prst="rect">
            <a:avLst/>
          </a:prstGeom>
          <a:noFill/>
          <a:ln>
            <a:noFill/>
          </a:ln>
        </p:spPr>
        <p:txBody>
          <a:bodyPr spcFirstLastPara="1" wrap="square" lIns="72000" tIns="45700" rIns="72000" bIns="45700" anchor="t" anchorCtr="0">
            <a:noAutofit/>
          </a:bodyPr>
          <a:lstStyle/>
          <a:p>
            <a:pPr lvl="0"/>
            <a:r>
              <a:rPr lang="pt-PT" dirty="0" err="1"/>
              <a:t>IO3</a:t>
            </a:r>
            <a:r>
              <a:rPr lang="pt-PT" dirty="0"/>
              <a:t>: Formação de Literacia Financeira para Pais </a:t>
            </a:r>
            <a:br>
              <a:rPr lang="pt-PT" dirty="0"/>
            </a:br>
            <a:r>
              <a:rPr lang="pt-PT" dirty="0"/>
              <a:t> 
</a:t>
            </a:r>
            <a:endParaRPr dirty="0"/>
          </a:p>
        </p:txBody>
      </p:sp>
      <p:sp>
        <p:nvSpPr>
          <p:cNvPr id="51" name="Google Shape;51;p1"/>
          <p:cNvSpPr txBox="1"/>
          <p:nvPr/>
        </p:nvSpPr>
        <p:spPr>
          <a:xfrm>
            <a:off x="310399" y="4233090"/>
            <a:ext cx="6514147" cy="936476"/>
          </a:xfrm>
          <a:prstGeom prst="rect">
            <a:avLst/>
          </a:prstGeom>
          <a:noFill/>
          <a:ln>
            <a:noFill/>
          </a:ln>
        </p:spPr>
        <p:txBody>
          <a:bodyPr spcFirstLastPara="1" wrap="square" lIns="91425" tIns="45700" rIns="91425" bIns="45700" anchor="t" anchorCtr="0">
            <a:noAutofit/>
          </a:bodyPr>
          <a:lstStyle/>
          <a:p>
            <a:pPr lvl="0">
              <a:lnSpc>
                <a:spcPct val="90000"/>
              </a:lnSpc>
              <a:buClr>
                <a:srgbClr val="0A9A8F"/>
              </a:buClr>
              <a:buSzPts val="2400"/>
            </a:pPr>
            <a:r>
              <a:rPr lang="pt-PT" sz="2400" b="1" dirty="0">
                <a:solidFill>
                  <a:srgbClr val="097D74"/>
                </a:solidFill>
                <a:latin typeface="Open Sans"/>
                <a:ea typeface="Open Sans"/>
                <a:cs typeface="Open Sans"/>
                <a:sym typeface="Open Sans"/>
              </a:rPr>
              <a:t>Módulo 6: Tornar-se um Consumidor Crítico </a:t>
            </a:r>
            <a:endParaRPr dirty="0">
              <a:solidFill>
                <a:srgbClr val="097D7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13"/>
          <p:cNvSpPr txBox="1">
            <a:spLocks noGrp="1"/>
          </p:cNvSpPr>
          <p:nvPr>
            <p:ph type="title"/>
          </p:nvPr>
        </p:nvSpPr>
        <p:spPr>
          <a:xfrm>
            <a:off x="6364006" y="2814238"/>
            <a:ext cx="4614043" cy="720000"/>
          </a:xfrm>
          <a:prstGeom prst="rect">
            <a:avLst/>
          </a:prstGeom>
          <a:noFill/>
          <a:ln>
            <a:noFill/>
          </a:ln>
        </p:spPr>
        <p:txBody>
          <a:bodyPr spcFirstLastPara="1" wrap="square" lIns="72000" tIns="45700" rIns="72000" bIns="45700" anchor="ctr" anchorCtr="0">
            <a:normAutofit/>
          </a:bodyPr>
          <a:lstStyle/>
          <a:p>
            <a:pPr marL="0" lvl="0" indent="0" algn="ctr" rtl="0">
              <a:lnSpc>
                <a:spcPct val="90000"/>
              </a:lnSpc>
              <a:spcBef>
                <a:spcPts val="0"/>
              </a:spcBef>
              <a:spcAft>
                <a:spcPts val="0"/>
              </a:spcAft>
              <a:buClr>
                <a:schemeClr val="accent2"/>
              </a:buClr>
              <a:buSzPts val="2800"/>
              <a:buFont typeface="Calibri"/>
              <a:buNone/>
            </a:pPr>
            <a:endParaRPr dirty="0"/>
          </a:p>
        </p:txBody>
      </p:sp>
      <p:sp>
        <p:nvSpPr>
          <p:cNvPr id="195" name="Google Shape;195;p13"/>
          <p:cNvSpPr txBox="1">
            <a:spLocks noGrp="1"/>
          </p:cNvSpPr>
          <p:nvPr>
            <p:ph type="body" idx="2"/>
          </p:nvPr>
        </p:nvSpPr>
        <p:spPr>
          <a:xfrm>
            <a:off x="1042737" y="2020300"/>
            <a:ext cx="4186989" cy="3465095"/>
          </a:xfrm>
          <a:prstGeom prst="rect">
            <a:avLst/>
          </a:prstGeom>
          <a:solidFill>
            <a:schemeClr val="dk1"/>
          </a:solidFill>
          <a:ln>
            <a:noFill/>
          </a:ln>
        </p:spPr>
        <p:txBody>
          <a:bodyPr spcFirstLastPara="1" wrap="square" lIns="72000" tIns="45700" rIns="72000" bIns="45700" anchor="ctr" anchorCtr="0">
            <a:noAutofit/>
          </a:bodyPr>
          <a:lstStyle/>
          <a:p>
            <a:pPr marL="0" lvl="0" indent="0" algn="ctr">
              <a:spcBef>
                <a:spcPts val="0"/>
              </a:spcBef>
            </a:pPr>
            <a:r>
              <a:rPr lang="pt-PT" sz="4400" i="0" dirty="0">
                <a:solidFill>
                  <a:srgbClr val="FFC000"/>
                </a:solidFill>
              </a:rPr>
              <a:t>Pausa para chá e café</a:t>
            </a:r>
            <a:endParaRPr sz="4400" i="0" dirty="0">
              <a:solidFill>
                <a:srgbClr val="FFC000"/>
              </a:solidFill>
            </a:endParaRPr>
          </a:p>
        </p:txBody>
      </p:sp>
      <p:pic>
        <p:nvPicPr>
          <p:cNvPr id="3" name="Picture 2" descr="A picture containing food, person, orange&#10;&#10;Description automatically generated">
            <a:extLst>
              <a:ext uri="{FF2B5EF4-FFF2-40B4-BE49-F238E27FC236}">
                <a16:creationId xmlns:a16="http://schemas.microsoft.com/office/drawing/2014/main" id="{50DD7DD7-3369-9305-C1C7-CE45F0DD629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43868" y="2020301"/>
            <a:ext cx="5454317" cy="3465095"/>
          </a:xfrm>
          <a:prstGeom prst="rect">
            <a:avLst/>
          </a:prstGeom>
        </p:spPr>
      </p:pic>
      <p:sp>
        <p:nvSpPr>
          <p:cNvPr id="6" name="TextBox 5">
            <a:extLst>
              <a:ext uri="{FF2B5EF4-FFF2-40B4-BE49-F238E27FC236}">
                <a16:creationId xmlns:a16="http://schemas.microsoft.com/office/drawing/2014/main" id="{1AD5B26C-CE77-7B18-478E-A551297FBF78}"/>
              </a:ext>
            </a:extLst>
          </p:cNvPr>
          <p:cNvSpPr txBox="1"/>
          <p:nvPr/>
        </p:nvSpPr>
        <p:spPr>
          <a:xfrm>
            <a:off x="782052" y="838502"/>
            <a:ext cx="6665494" cy="523220"/>
          </a:xfrm>
          <a:prstGeom prst="rect">
            <a:avLst/>
          </a:prstGeom>
          <a:noFill/>
        </p:spPr>
        <p:txBody>
          <a:bodyPr wrap="square">
            <a:spAutoFit/>
          </a:bodyPr>
          <a:lstStyle/>
          <a:p>
            <a:r>
              <a:rPr lang="en-IE" sz="2800" b="1" dirty="0" err="1">
                <a:solidFill>
                  <a:srgbClr val="0A9A8F"/>
                </a:solidFill>
                <a:latin typeface="Calibri" panose="020F0502020204030204" pitchFamily="34" charset="0"/>
                <a:ea typeface="Open Sans"/>
                <a:cs typeface="Calibri" panose="020F0502020204030204" pitchFamily="34" charset="0"/>
                <a:sym typeface="Open Sans"/>
              </a:rPr>
              <a:t>Tornar</a:t>
            </a:r>
            <a:r>
              <a:rPr lang="en-IE" sz="2800" b="1" dirty="0">
                <a:solidFill>
                  <a:srgbClr val="0A9A8F"/>
                </a:solidFill>
                <a:latin typeface="Calibri" panose="020F0502020204030204" pitchFamily="34" charset="0"/>
                <a:ea typeface="Open Sans"/>
                <a:cs typeface="Calibri" panose="020F0502020204030204" pitchFamily="34" charset="0"/>
                <a:sym typeface="Open Sans"/>
              </a:rPr>
              <a:t>-se um </a:t>
            </a:r>
            <a:r>
              <a:rPr lang="en-IE" sz="2800" b="1"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sz="2800" b="1" dirty="0">
                <a:solidFill>
                  <a:srgbClr val="0A9A8F"/>
                </a:solidFill>
                <a:latin typeface="Calibri" panose="020F0502020204030204" pitchFamily="34" charset="0"/>
                <a:ea typeface="Open Sans"/>
                <a:cs typeface="Calibri" panose="020F0502020204030204" pitchFamily="34" charset="0"/>
                <a:sym typeface="Open Sans"/>
              </a:rPr>
              <a:t> </a:t>
            </a:r>
            <a:r>
              <a:rPr lang="en-IE" sz="2800" b="1" dirty="0" err="1">
                <a:solidFill>
                  <a:srgbClr val="0A9A8F"/>
                </a:solidFill>
                <a:latin typeface="Calibri" panose="020F0502020204030204" pitchFamily="34" charset="0"/>
                <a:ea typeface="Open Sans"/>
                <a:cs typeface="Calibri" panose="020F0502020204030204" pitchFamily="34" charset="0"/>
                <a:sym typeface="Open Sans"/>
              </a:rPr>
              <a:t>Crítico</a:t>
            </a:r>
            <a:endParaRPr lang="en-GB" sz="2800" dirty="0">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4660A8-A094-31EB-DA65-2974603E7A8D}"/>
              </a:ext>
            </a:extLst>
          </p:cNvPr>
          <p:cNvSpPr>
            <a:spLocks noGrp="1"/>
          </p:cNvSpPr>
          <p:nvPr>
            <p:ph type="body" idx="1"/>
          </p:nvPr>
        </p:nvSpPr>
        <p:spPr>
          <a:xfrm>
            <a:off x="500064" y="2510971"/>
            <a:ext cx="6345236" cy="4602848"/>
          </a:xfrm>
        </p:spPr>
        <p:txBody>
          <a:bodyPr/>
          <a:lstStyle/>
          <a:p>
            <a:endParaRPr lang="en-GB" dirty="0">
              <a:hlinkClick r:id="rId2"/>
            </a:endParaRPr>
          </a:p>
          <a:p>
            <a:pPr marL="215900" indent="0" algn="l"/>
            <a:r>
              <a:rPr lang="pt-PT" sz="3600" dirty="0"/>
              <a:t>Quais são os pontos-chave da publicidade feita nesta banda desenhada dirigida às crianças?
</a:t>
            </a:r>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p>
          <a:p>
            <a:endParaRPr lang="en-GB" dirty="0"/>
          </a:p>
          <a:p>
            <a:endParaRPr lang="en-GB" dirty="0">
              <a:highlight>
                <a:srgbClr val="FFFF00"/>
              </a:highlight>
            </a:endParaRPr>
          </a:p>
        </p:txBody>
      </p:sp>
      <p:sp>
        <p:nvSpPr>
          <p:cNvPr id="3" name="Title 2">
            <a:extLst>
              <a:ext uri="{FF2B5EF4-FFF2-40B4-BE49-F238E27FC236}">
                <a16:creationId xmlns:a16="http://schemas.microsoft.com/office/drawing/2014/main" id="{94BA2CD1-90D2-0DBF-8B81-01BBAC9FE759}"/>
              </a:ext>
            </a:extLst>
          </p:cNvPr>
          <p:cNvSpPr>
            <a:spLocks noGrp="1"/>
          </p:cNvSpPr>
          <p:nvPr>
            <p:ph type="title"/>
          </p:nvPr>
        </p:nvSpPr>
        <p:spPr>
          <a:xfrm>
            <a:off x="502500" y="497381"/>
            <a:ext cx="12330000" cy="720000"/>
          </a:xfrm>
        </p:spPr>
        <p:txBody>
          <a:bodyPr>
            <a:normAutofit/>
          </a:bodyPr>
          <a:lstStyle/>
          <a:p>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457B83EB-598B-EF16-89BC-8E7756CE11A3}"/>
              </a:ext>
            </a:extLst>
          </p:cNvPr>
          <p:cNvSpPr>
            <a:spLocks noGrp="1"/>
          </p:cNvSpPr>
          <p:nvPr>
            <p:ph type="body" idx="2"/>
          </p:nvPr>
        </p:nvSpPr>
        <p:spPr>
          <a:xfrm>
            <a:off x="499925" y="1167436"/>
            <a:ext cx="12331541" cy="945248"/>
          </a:xfrm>
        </p:spPr>
        <p:txBody>
          <a:bodyPr/>
          <a:lstStyle/>
          <a:p>
            <a:r>
              <a:rPr lang="en-GB" i="0" dirty="0" err="1"/>
              <a:t>Atividade</a:t>
            </a:r>
            <a:r>
              <a:rPr lang="en-GB" i="0" dirty="0"/>
              <a:t> M6.4</a:t>
            </a:r>
          </a:p>
          <a:p>
            <a:r>
              <a:rPr lang="en-GB" i="0" dirty="0"/>
              <a:t>Money Matters Banda </a:t>
            </a:r>
            <a:r>
              <a:rPr lang="en-GB" i="0" dirty="0" err="1"/>
              <a:t>Desenhada</a:t>
            </a:r>
            <a:r>
              <a:rPr lang="en-GB" i="0" dirty="0"/>
              <a:t> nº 6: '</a:t>
            </a:r>
            <a:r>
              <a:rPr lang="en-GB" i="0" dirty="0" err="1"/>
              <a:t>Anúncios</a:t>
            </a:r>
            <a:r>
              <a:rPr lang="en-GB" i="0" dirty="0"/>
              <a:t>' </a:t>
            </a:r>
          </a:p>
        </p:txBody>
      </p:sp>
      <p:pic>
        <p:nvPicPr>
          <p:cNvPr id="7" name="Picture 6" descr="A picture containing text, toy, vector graphics&#10;&#10;Description automatically generated">
            <a:extLst>
              <a:ext uri="{FF2B5EF4-FFF2-40B4-BE49-F238E27FC236}">
                <a16:creationId xmlns:a16="http://schemas.microsoft.com/office/drawing/2014/main" id="{30B0BDED-9C31-6DF3-B544-45B43B17947C}"/>
              </a:ext>
            </a:extLst>
          </p:cNvPr>
          <p:cNvPicPr>
            <a:picLocks noChangeAspect="1"/>
          </p:cNvPicPr>
          <p:nvPr/>
        </p:nvPicPr>
        <p:blipFill rotWithShape="1">
          <a:blip r:embed="rId3"/>
          <a:srcRect t="-1" b="-558"/>
          <a:stretch/>
        </p:blipFill>
        <p:spPr>
          <a:xfrm>
            <a:off x="8525124" y="2640695"/>
            <a:ext cx="3259099" cy="4367624"/>
          </a:xfrm>
          <a:prstGeom prst="rect">
            <a:avLst/>
          </a:prstGeom>
        </p:spPr>
      </p:pic>
    </p:spTree>
    <p:extLst>
      <p:ext uri="{BB962C8B-B14F-4D97-AF65-F5344CB8AC3E}">
        <p14:creationId xmlns:p14="http://schemas.microsoft.com/office/powerpoint/2010/main" val="3864633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AB72D4-746F-EAFC-4E8D-4C07AB948754}"/>
              </a:ext>
            </a:extLst>
          </p:cNvPr>
          <p:cNvSpPr>
            <a:spLocks noGrp="1"/>
          </p:cNvSpPr>
          <p:nvPr>
            <p:ph type="body" idx="1"/>
          </p:nvPr>
        </p:nvSpPr>
        <p:spPr>
          <a:xfrm>
            <a:off x="500064" y="2714170"/>
            <a:ext cx="12331402" cy="3877133"/>
          </a:xfrm>
        </p:spPr>
        <p:txBody>
          <a:bodyPr/>
          <a:lstStyle/>
          <a:p>
            <a:pPr marL="571500" indent="-342900">
              <a:buFont typeface="Arial" panose="020B0604020202020204" pitchFamily="34" charset="0"/>
              <a:buChar char="•"/>
            </a:pPr>
            <a:r>
              <a:rPr lang="en-GB" sz="3200" dirty="0" err="1"/>
              <a:t>Inflação</a:t>
            </a:r>
            <a:r>
              <a:rPr lang="en-GB" sz="3200" dirty="0"/>
              <a:t>.    </a:t>
            </a:r>
            <a:endParaRPr lang="en-GB" sz="2400" dirty="0">
              <a:highlight>
                <a:srgbClr val="FFFF00"/>
              </a:highlight>
            </a:endParaRPr>
          </a:p>
          <a:p>
            <a:pPr marL="571500" indent="-342900">
              <a:buFont typeface="Arial" panose="020B0604020202020204" pitchFamily="34" charset="0"/>
              <a:buChar char="•"/>
            </a:pPr>
            <a:r>
              <a:rPr lang="en-GB" sz="3200" dirty="0" err="1"/>
              <a:t>Descontos</a:t>
            </a:r>
            <a:r>
              <a:rPr lang="en-GB" sz="3200" dirty="0"/>
              <a:t>.</a:t>
            </a:r>
          </a:p>
          <a:p>
            <a:pPr marL="571500" indent="-342900">
              <a:buFont typeface="Arial" panose="020B0604020202020204" pitchFamily="34" charset="0"/>
              <a:buChar char="•"/>
            </a:pPr>
            <a:r>
              <a:rPr lang="en-GB" sz="3200" dirty="0" err="1"/>
              <a:t>Pressão</a:t>
            </a:r>
            <a:r>
              <a:rPr lang="en-GB" sz="3200" dirty="0"/>
              <a:t> dos pares.</a:t>
            </a:r>
          </a:p>
          <a:p>
            <a:pPr marL="571500" indent="-342900">
              <a:buFont typeface="Arial" panose="020B0604020202020204" pitchFamily="34" charset="0"/>
              <a:buChar char="•"/>
            </a:pPr>
            <a:r>
              <a:rPr lang="en-GB" sz="3200" dirty="0" err="1"/>
              <a:t>Influenciadores</a:t>
            </a:r>
            <a:r>
              <a:rPr lang="en-GB" sz="3200" dirty="0"/>
              <a:t>.</a:t>
            </a:r>
          </a:p>
          <a:p>
            <a:pPr marL="571500" indent="-342900">
              <a:buFont typeface="Arial" panose="020B0604020202020204" pitchFamily="34" charset="0"/>
              <a:buChar char="•"/>
            </a:pPr>
            <a:r>
              <a:rPr lang="en-GB" sz="3200" dirty="0" err="1"/>
              <a:t>Promoções</a:t>
            </a:r>
            <a:r>
              <a:rPr lang="en-GB" sz="3200" dirty="0"/>
              <a:t> </a:t>
            </a:r>
            <a:r>
              <a:rPr lang="en-GB" sz="3200" dirty="0" err="1"/>
              <a:t>como</a:t>
            </a:r>
            <a:r>
              <a:rPr lang="en-GB" sz="3200" dirty="0"/>
              <a:t> 2 por 1.</a:t>
            </a:r>
          </a:p>
          <a:p>
            <a:pPr marL="571500" indent="-342900">
              <a:buFont typeface="Arial" panose="020B0604020202020204" pitchFamily="34" charset="0"/>
              <a:buChar char="•"/>
            </a:pPr>
            <a:r>
              <a:rPr lang="en-GB" sz="3200" dirty="0" err="1"/>
              <a:t>Bilhetes</a:t>
            </a:r>
            <a:r>
              <a:rPr lang="en-GB" sz="3200" dirty="0"/>
              <a:t> de </a:t>
            </a:r>
            <a:r>
              <a:rPr lang="en-GB" sz="3200" dirty="0" err="1"/>
              <a:t>loteria</a:t>
            </a:r>
            <a:r>
              <a:rPr lang="en-GB" sz="3200" dirty="0"/>
              <a:t>.</a:t>
            </a:r>
          </a:p>
          <a:p>
            <a:pPr marL="571500" indent="-342900">
              <a:buFont typeface="Arial" panose="020B0604020202020204" pitchFamily="34" charset="0"/>
              <a:buChar char="•"/>
            </a:pPr>
            <a:r>
              <a:rPr lang="en-GB" sz="3200" dirty="0" err="1"/>
              <a:t>Consumismo</a:t>
            </a:r>
            <a:r>
              <a:rPr lang="en-GB" sz="3200" dirty="0"/>
              <a:t>.</a:t>
            </a:r>
          </a:p>
          <a:p>
            <a:pPr marL="571500" indent="-342900">
              <a:buFont typeface="Arial" panose="020B0604020202020204" pitchFamily="34" charset="0"/>
              <a:buChar char="•"/>
            </a:pPr>
            <a:r>
              <a:rPr lang="en-GB" sz="3200" dirty="0" err="1"/>
              <a:t>Outras</a:t>
            </a:r>
            <a:r>
              <a:rPr lang="en-GB" sz="3200" dirty="0"/>
              <a:t> </a:t>
            </a:r>
            <a:r>
              <a:rPr lang="en-GB" sz="3200" dirty="0" err="1"/>
              <a:t>técnicas</a:t>
            </a:r>
            <a:r>
              <a:rPr lang="en-GB" sz="3200" dirty="0"/>
              <a:t> de </a:t>
            </a:r>
            <a:r>
              <a:rPr lang="en-GB" sz="3200" dirty="0" err="1"/>
              <a:t>publicidade</a:t>
            </a:r>
            <a:r>
              <a:rPr lang="en-GB" sz="3200" dirty="0"/>
              <a:t>.</a:t>
            </a:r>
          </a:p>
        </p:txBody>
      </p:sp>
      <p:sp>
        <p:nvSpPr>
          <p:cNvPr id="3" name="Title 2">
            <a:extLst>
              <a:ext uri="{FF2B5EF4-FFF2-40B4-BE49-F238E27FC236}">
                <a16:creationId xmlns:a16="http://schemas.microsoft.com/office/drawing/2014/main" id="{49A94269-9841-34B5-49C8-5A340F908852}"/>
              </a:ext>
            </a:extLst>
          </p:cNvPr>
          <p:cNvSpPr>
            <a:spLocks noGrp="1"/>
          </p:cNvSpPr>
          <p:nvPr>
            <p:ph type="title"/>
          </p:nvPr>
        </p:nvSpPr>
        <p:spPr/>
        <p:txBody>
          <a:bodyPr>
            <a:normAutofit/>
          </a:bodyPr>
          <a:lstStyle/>
          <a:p>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79BE790F-8675-FD19-E3F9-7EF60D337780}"/>
              </a:ext>
            </a:extLst>
          </p:cNvPr>
          <p:cNvSpPr>
            <a:spLocks noGrp="1"/>
          </p:cNvSpPr>
          <p:nvPr>
            <p:ph type="body" idx="2"/>
          </p:nvPr>
        </p:nvSpPr>
        <p:spPr>
          <a:xfrm>
            <a:off x="500064" y="1260554"/>
            <a:ext cx="12331541" cy="1192360"/>
          </a:xfrm>
        </p:spPr>
        <p:txBody>
          <a:bodyPr/>
          <a:lstStyle/>
          <a:p>
            <a:r>
              <a:rPr lang="en-GB" i="0" dirty="0" err="1"/>
              <a:t>Atividade</a:t>
            </a:r>
            <a:r>
              <a:rPr lang="en-GB" i="0" dirty="0"/>
              <a:t> M6.4 cont.</a:t>
            </a:r>
          </a:p>
          <a:p>
            <a:r>
              <a:rPr lang="en-GB" i="0" dirty="0"/>
              <a:t>Money Matters Banda </a:t>
            </a:r>
            <a:r>
              <a:rPr lang="en-GB" i="0" dirty="0" err="1"/>
              <a:t>desenhada</a:t>
            </a:r>
            <a:r>
              <a:rPr lang="en-GB" i="0" dirty="0"/>
              <a:t> nº 6: '</a:t>
            </a:r>
            <a:r>
              <a:rPr lang="en-GB" i="0" dirty="0" err="1"/>
              <a:t>Anúncios</a:t>
            </a:r>
            <a:r>
              <a:rPr lang="en-GB" i="0" dirty="0"/>
              <a:t>' 
</a:t>
            </a:r>
            <a:endParaRPr lang="en-GB" dirty="0"/>
          </a:p>
        </p:txBody>
      </p:sp>
      <p:pic>
        <p:nvPicPr>
          <p:cNvPr id="7" name="Picture 6" descr="Graphical user interface, text&#10;&#10;Description automatically generated">
            <a:extLst>
              <a:ext uri="{FF2B5EF4-FFF2-40B4-BE49-F238E27FC236}">
                <a16:creationId xmlns:a16="http://schemas.microsoft.com/office/drawing/2014/main" id="{3A30EFE5-A0FF-E13B-B142-D56EA42076DD}"/>
              </a:ext>
            </a:extLst>
          </p:cNvPr>
          <p:cNvPicPr>
            <a:picLocks noChangeAspect="1"/>
          </p:cNvPicPr>
          <p:nvPr/>
        </p:nvPicPr>
        <p:blipFill>
          <a:blip r:embed="rId2"/>
          <a:stretch>
            <a:fillRect/>
          </a:stretch>
        </p:blipFill>
        <p:spPr>
          <a:xfrm>
            <a:off x="6217907" y="2714170"/>
            <a:ext cx="6395700" cy="3877132"/>
          </a:xfrm>
          <a:prstGeom prst="rect">
            <a:avLst/>
          </a:prstGeom>
        </p:spPr>
      </p:pic>
    </p:spTree>
    <p:extLst>
      <p:ext uri="{BB962C8B-B14F-4D97-AF65-F5344CB8AC3E}">
        <p14:creationId xmlns:p14="http://schemas.microsoft.com/office/powerpoint/2010/main" val="2621855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body" idx="1"/>
          </p:nvPr>
        </p:nvSpPr>
        <p:spPr>
          <a:xfrm>
            <a:off x="500063" y="1984374"/>
            <a:ext cx="7742253" cy="4581318"/>
          </a:xfrm>
          <a:prstGeom prst="rect">
            <a:avLst/>
          </a:prstGeom>
          <a:noFill/>
          <a:ln>
            <a:noFill/>
          </a:ln>
        </p:spPr>
        <p:txBody>
          <a:bodyPr spcFirstLastPara="1" wrap="square" lIns="72000" tIns="45700" rIns="72000" bIns="45700" anchor="t" anchorCtr="0">
            <a:noAutofit/>
          </a:bodyPr>
          <a:lstStyle/>
          <a:p>
            <a:pPr marL="342900" lvl="0" indent="-342900" algn="l">
              <a:buSzPts val="2100"/>
              <a:buFont typeface="Arial"/>
              <a:buChar char="•"/>
            </a:pPr>
            <a:r>
              <a:rPr lang="pt-PT" sz="2800" dirty="0"/>
              <a:t>Sabias que a cor desempenha um papel importante nas nossas vidas?</a:t>
            </a:r>
            <a:r>
              <a:rPr lang="en-IE" sz="2800" dirty="0"/>
              <a:t>? </a:t>
            </a:r>
            <a:endParaRPr sz="2800" dirty="0"/>
          </a:p>
          <a:p>
            <a:pPr marL="1207291" lvl="1" indent="-457200">
              <a:buSzPts val="2100"/>
              <a:buFont typeface="Wingdings" panose="05000000000000000000" pitchFamily="2" charset="2"/>
              <a:buChar char="v"/>
            </a:pPr>
            <a:r>
              <a:rPr lang="en-IE" sz="2800" dirty="0" err="1"/>
              <a:t>Expressamo-nos</a:t>
            </a:r>
            <a:r>
              <a:rPr lang="en-IE" sz="2800" dirty="0"/>
              <a:t> </a:t>
            </a:r>
            <a:r>
              <a:rPr lang="en-IE" sz="2800" dirty="0" err="1"/>
              <a:t>através</a:t>
            </a:r>
            <a:r>
              <a:rPr lang="en-IE" sz="2800" dirty="0"/>
              <a:t> da </a:t>
            </a:r>
            <a:r>
              <a:rPr lang="en-IE" sz="2800" dirty="0" err="1"/>
              <a:t>cor</a:t>
            </a:r>
            <a:r>
              <a:rPr lang="en-IE" sz="2800" dirty="0"/>
              <a:t> 
</a:t>
            </a:r>
            <a:r>
              <a:rPr lang="en-IE" sz="2800" dirty="0" err="1"/>
              <a:t>Comemos</a:t>
            </a:r>
            <a:r>
              <a:rPr lang="en-IE" sz="2800" dirty="0"/>
              <a:t> comida </a:t>
            </a:r>
            <a:r>
              <a:rPr lang="en-IE" sz="2800" dirty="0" err="1"/>
              <a:t>colorida</a:t>
            </a:r>
            <a:r>
              <a:rPr lang="en-IE" sz="2800" dirty="0"/>
              <a:t> </a:t>
            </a:r>
            <a:endParaRPr sz="2800" dirty="0"/>
          </a:p>
          <a:p>
            <a:pPr marL="1207291" lvl="1" indent="-457200">
              <a:buSzPts val="2100"/>
              <a:buFont typeface="Wingdings" panose="05000000000000000000" pitchFamily="2" charset="2"/>
              <a:buChar char="v"/>
            </a:pPr>
            <a:r>
              <a:rPr lang="pt-PT" sz="2800" dirty="0"/>
              <a:t>Compramos artigos com base na sua cor </a:t>
            </a:r>
          </a:p>
          <a:p>
            <a:pPr marL="750091" lvl="1" indent="0">
              <a:buSzPts val="2100"/>
              <a:buNone/>
            </a:pPr>
            <a:endParaRPr sz="2800" dirty="0"/>
          </a:p>
          <a:p>
            <a:pPr marL="342900" lvl="0" indent="-342900" algn="l">
              <a:spcBef>
                <a:spcPts val="600"/>
              </a:spcBef>
              <a:buSzPts val="2100"/>
              <a:buFont typeface="Arial"/>
              <a:buChar char="•"/>
            </a:pPr>
            <a:r>
              <a:rPr lang="pt-PT" sz="2800" dirty="0"/>
              <a:t>Como é que as empresas usam cores para nos atrair para gastar o nosso dinheiro</a:t>
            </a:r>
            <a:r>
              <a:rPr lang="en-IE" sz="2800" dirty="0"/>
              <a:t>?  </a:t>
            </a:r>
            <a:endParaRPr sz="2800" dirty="0"/>
          </a:p>
          <a:p>
            <a:pPr marL="0" lvl="0" indent="0" algn="just" rtl="0">
              <a:lnSpc>
                <a:spcPct val="100000"/>
              </a:lnSpc>
              <a:spcBef>
                <a:spcPts val="600"/>
              </a:spcBef>
              <a:spcAft>
                <a:spcPts val="0"/>
              </a:spcAft>
              <a:buClr>
                <a:schemeClr val="accent4"/>
              </a:buClr>
              <a:buSzPts val="2100"/>
              <a:buNone/>
            </a:pPr>
            <a:r>
              <a:rPr lang="en-IE" sz="2800" dirty="0"/>
              <a:t> </a:t>
            </a:r>
            <a:endParaRPr sz="2800"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p:txBody>
      </p:sp>
      <p:sp>
        <p:nvSpPr>
          <p:cNvPr id="111" name="Google Shape;111;p7"/>
          <p:cNvSpPr txBox="1">
            <a:spLocks noGrp="1"/>
          </p:cNvSpPr>
          <p:nvPr>
            <p:ph type="title"/>
          </p:nvPr>
        </p:nvSpPr>
        <p:spPr>
          <a:xfrm>
            <a:off x="1814286" y="336946"/>
            <a:ext cx="6428031"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endParaRPr dirty="0">
              <a:latin typeface="Calibri" panose="020F0502020204030204" pitchFamily="34" charset="0"/>
              <a:cs typeface="Calibri" panose="020F0502020204030204" pitchFamily="34" charset="0"/>
            </a:endParaRPr>
          </a:p>
        </p:txBody>
      </p:sp>
      <p:sp>
        <p:nvSpPr>
          <p:cNvPr id="112" name="Google Shape;112;p7"/>
          <p:cNvSpPr txBox="1">
            <a:spLocks noGrp="1"/>
          </p:cNvSpPr>
          <p:nvPr>
            <p:ph type="body" idx="2"/>
          </p:nvPr>
        </p:nvSpPr>
        <p:spPr>
          <a:xfrm>
            <a:off x="500063" y="1260475"/>
            <a:ext cx="12331700" cy="603250"/>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pt-PT" i="0" dirty="0"/>
              <a:t>Como a publicidade usa a psicologia?.... por exemplo, com cores </a:t>
            </a:r>
            <a:endParaRPr dirty="0"/>
          </a:p>
        </p:txBody>
      </p:sp>
      <p:pic>
        <p:nvPicPr>
          <p:cNvPr id="113" name="Google Shape;113;p7" descr="Badge Tick with solid fill"/>
          <p:cNvPicPr preferRelativeResize="0"/>
          <p:nvPr/>
        </p:nvPicPr>
        <p:blipFill rotWithShape="1">
          <a:blip r:embed="rId3">
            <a:alphaModFix/>
          </a:blip>
          <a:srcRect/>
          <a:stretch/>
        </p:blipFill>
        <p:spPr>
          <a:xfrm>
            <a:off x="11917066" y="142546"/>
            <a:ext cx="914400" cy="914400"/>
          </a:xfrm>
          <a:prstGeom prst="rect">
            <a:avLst/>
          </a:prstGeom>
          <a:noFill/>
          <a:ln>
            <a:noFill/>
          </a:ln>
        </p:spPr>
      </p:pic>
      <p:pic>
        <p:nvPicPr>
          <p:cNvPr id="114" name="Google Shape;114;p7" descr="Badge Tick with solid fill"/>
          <p:cNvPicPr preferRelativeResize="0"/>
          <p:nvPr/>
        </p:nvPicPr>
        <p:blipFill rotWithShape="1">
          <a:blip r:embed="rId3">
            <a:alphaModFix/>
          </a:blip>
          <a:srcRect/>
          <a:stretch/>
        </p:blipFill>
        <p:spPr>
          <a:xfrm>
            <a:off x="500063" y="225425"/>
            <a:ext cx="914400" cy="914400"/>
          </a:xfrm>
          <a:prstGeom prst="rect">
            <a:avLst/>
          </a:prstGeom>
          <a:noFill/>
          <a:ln>
            <a:noFill/>
          </a:ln>
        </p:spPr>
      </p:pic>
      <p:pic>
        <p:nvPicPr>
          <p:cNvPr id="115" name="Google Shape;115;p7"/>
          <p:cNvPicPr preferRelativeResize="0"/>
          <p:nvPr/>
        </p:nvPicPr>
        <p:blipFill rotWithShape="1">
          <a:blip r:embed="rId4">
            <a:alphaModFix/>
          </a:blip>
          <a:srcRect/>
          <a:stretch/>
        </p:blipFill>
        <p:spPr>
          <a:xfrm>
            <a:off x="8916683" y="1984374"/>
            <a:ext cx="3457583" cy="51843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9"/>
          <p:cNvSpPr/>
          <p:nvPr/>
        </p:nvSpPr>
        <p:spPr>
          <a:xfrm>
            <a:off x="0" y="0"/>
            <a:ext cx="13335001" cy="7505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pic>
        <p:nvPicPr>
          <p:cNvPr id="140" name="Google Shape;140;p9"/>
          <p:cNvPicPr preferRelativeResize="0">
            <a:picLocks noGrp="1"/>
          </p:cNvPicPr>
          <p:nvPr>
            <p:ph type="body" idx="1"/>
          </p:nvPr>
        </p:nvPicPr>
        <p:blipFill rotWithShape="1">
          <a:blip r:embed="rId3">
            <a:alphaModFix/>
          </a:blip>
          <a:srcRect/>
          <a:stretch/>
        </p:blipFill>
        <p:spPr>
          <a:xfrm>
            <a:off x="0" y="0"/>
            <a:ext cx="13335000" cy="7505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body" idx="1"/>
          </p:nvPr>
        </p:nvSpPr>
        <p:spPr>
          <a:xfrm>
            <a:off x="623273" y="1464644"/>
            <a:ext cx="6042422" cy="5637973"/>
          </a:xfrm>
          <a:prstGeom prst="rect">
            <a:avLst/>
          </a:prstGeom>
          <a:noFill/>
          <a:ln>
            <a:noFill/>
          </a:ln>
        </p:spPr>
        <p:txBody>
          <a:bodyPr spcFirstLastPara="1" wrap="square" lIns="72000" tIns="45700" rIns="72000" bIns="45700" anchor="t" anchorCtr="0">
            <a:noAutofit/>
          </a:bodyPr>
          <a:lstStyle/>
          <a:p>
            <a:pPr marL="0" lvl="0" indent="0" algn="just" rtl="0">
              <a:lnSpc>
                <a:spcPct val="90000"/>
              </a:lnSpc>
              <a:spcBef>
                <a:spcPts val="0"/>
              </a:spcBef>
              <a:spcAft>
                <a:spcPts val="0"/>
              </a:spcAft>
              <a:buClr>
                <a:schemeClr val="dk2"/>
              </a:buClr>
              <a:buSzPts val="2188"/>
              <a:buNone/>
            </a:pPr>
            <a:endParaRPr dirty="0"/>
          </a:p>
          <a:p>
            <a:pPr marL="0" lvl="0" indent="0" algn="just" rtl="0">
              <a:lnSpc>
                <a:spcPct val="90000"/>
              </a:lnSpc>
              <a:spcBef>
                <a:spcPts val="1094"/>
              </a:spcBef>
              <a:spcAft>
                <a:spcPts val="0"/>
              </a:spcAft>
              <a:buClr>
                <a:schemeClr val="dk2"/>
              </a:buClr>
              <a:buSzPts val="2188"/>
              <a:buNone/>
            </a:pPr>
            <a:endParaRPr sz="2400" dirty="0"/>
          </a:p>
          <a:p>
            <a:pPr marL="0" lvl="0" indent="0">
              <a:buSzPts val="2100"/>
            </a:pPr>
            <a:r>
              <a:rPr lang="pt-PT" sz="2800" b="1" i="1" dirty="0"/>
              <a:t>As mulheres adoram as cores</a:t>
            </a:r>
            <a:r>
              <a:rPr lang="en-IE" sz="2800" b="1" i="1" dirty="0"/>
              <a:t>:  </a:t>
            </a:r>
            <a:endParaRPr sz="2800" b="1" i="1" dirty="0"/>
          </a:p>
          <a:p>
            <a:pPr marL="0" lvl="0" indent="0">
              <a:buSzPts val="2100"/>
            </a:pPr>
            <a:r>
              <a:rPr lang="en-IE" sz="2800" b="1" dirty="0">
                <a:solidFill>
                  <a:schemeClr val="accent3">
                    <a:lumMod val="75000"/>
                  </a:schemeClr>
                </a:solidFill>
              </a:rPr>
              <a:t>Azul</a:t>
            </a:r>
            <a:r>
              <a:rPr lang="en-IE" sz="2800" b="1" dirty="0">
                <a:solidFill>
                  <a:srgbClr val="0070C0"/>
                </a:solidFill>
              </a:rPr>
              <a:t> </a:t>
            </a:r>
            <a:endParaRPr sz="2800" b="1" dirty="0">
              <a:solidFill>
                <a:srgbClr val="0070C0"/>
              </a:solidFill>
            </a:endParaRPr>
          </a:p>
          <a:p>
            <a:pPr marL="0" lvl="0" indent="0">
              <a:buSzPts val="2100"/>
            </a:pPr>
            <a:r>
              <a:rPr lang="en-IE" sz="2800" b="1" dirty="0" err="1">
                <a:solidFill>
                  <a:srgbClr val="7030A0"/>
                </a:solidFill>
              </a:rPr>
              <a:t>Roxo</a:t>
            </a:r>
            <a:r>
              <a:rPr lang="en-IE" sz="2800" b="1" dirty="0">
                <a:solidFill>
                  <a:srgbClr val="7030A0"/>
                </a:solidFill>
              </a:rPr>
              <a:t> </a:t>
            </a:r>
            <a:endParaRPr sz="2800" b="1" dirty="0">
              <a:solidFill>
                <a:srgbClr val="7030A0"/>
              </a:solidFill>
            </a:endParaRPr>
          </a:p>
          <a:p>
            <a:pPr marL="0" lvl="0" indent="0">
              <a:buSzPts val="2100"/>
            </a:pPr>
            <a:r>
              <a:rPr lang="en-IE" sz="2800" b="1" dirty="0">
                <a:solidFill>
                  <a:srgbClr val="00B050"/>
                </a:solidFill>
              </a:rPr>
              <a:t>Verde </a:t>
            </a:r>
            <a:endParaRPr sz="2800" b="1" dirty="0">
              <a:solidFill>
                <a:srgbClr val="00B050"/>
              </a:solidFill>
            </a:endParaRPr>
          </a:p>
          <a:p>
            <a:pPr marL="0" lvl="0" indent="0" algn="just" rtl="0">
              <a:lnSpc>
                <a:spcPct val="90000"/>
              </a:lnSpc>
              <a:spcBef>
                <a:spcPts val="1094"/>
              </a:spcBef>
              <a:spcAft>
                <a:spcPts val="0"/>
              </a:spcAft>
              <a:buClr>
                <a:schemeClr val="dk2"/>
              </a:buClr>
              <a:buSzPts val="2188"/>
              <a:buNone/>
            </a:pPr>
            <a:endParaRPr sz="2800" dirty="0"/>
          </a:p>
          <a:p>
            <a:pPr marL="0" lvl="0" indent="0">
              <a:buSzPts val="2100"/>
            </a:pPr>
            <a:r>
              <a:rPr lang="en-IE" sz="2800" b="1" i="1" dirty="0"/>
              <a:t>As </a:t>
            </a:r>
            <a:r>
              <a:rPr lang="en-IE" sz="2800" b="1" i="1" dirty="0" err="1"/>
              <a:t>mulheres</a:t>
            </a:r>
            <a:r>
              <a:rPr lang="en-IE" sz="2800" b="1" i="1" dirty="0"/>
              <a:t> </a:t>
            </a:r>
            <a:r>
              <a:rPr lang="en-IE" sz="2800" b="1" i="1" dirty="0" err="1"/>
              <a:t>odeiam</a:t>
            </a:r>
            <a:r>
              <a:rPr lang="en-IE" sz="2800" b="1" i="1" dirty="0"/>
              <a:t>: </a:t>
            </a:r>
            <a:endParaRPr sz="2800" b="1" i="1" dirty="0"/>
          </a:p>
          <a:p>
            <a:pPr marL="0" lvl="0" indent="0">
              <a:buSzPts val="2100"/>
            </a:pPr>
            <a:r>
              <a:rPr lang="en-IE" sz="2800" b="1" dirty="0" err="1">
                <a:solidFill>
                  <a:schemeClr val="accent6"/>
                </a:solidFill>
              </a:rPr>
              <a:t>Laranja</a:t>
            </a:r>
            <a:r>
              <a:rPr lang="en-IE" sz="2800" b="1" dirty="0">
                <a:solidFill>
                  <a:schemeClr val="accent6"/>
                </a:solidFill>
              </a:rPr>
              <a:t> 
</a:t>
            </a:r>
            <a:r>
              <a:rPr lang="en-IE" sz="2800" b="1" dirty="0" err="1">
                <a:solidFill>
                  <a:srgbClr val="C00000"/>
                </a:solidFill>
              </a:rPr>
              <a:t>Castanho</a:t>
            </a:r>
            <a:r>
              <a:rPr lang="en-IE" sz="2800" b="1" dirty="0">
                <a:solidFill>
                  <a:srgbClr val="C00000"/>
                </a:solidFill>
              </a:rPr>
              <a:t> 
</a:t>
            </a:r>
            <a:r>
              <a:rPr lang="en-IE" sz="2800" b="1" dirty="0" err="1">
                <a:solidFill>
                  <a:schemeClr val="bg1">
                    <a:lumMod val="65000"/>
                  </a:schemeClr>
                </a:solidFill>
              </a:rPr>
              <a:t>Cinza</a:t>
            </a:r>
            <a:r>
              <a:rPr lang="en-IE" sz="2800" b="1" dirty="0">
                <a:solidFill>
                  <a:schemeClr val="bg1">
                    <a:lumMod val="65000"/>
                  </a:schemeClr>
                </a:solidFill>
              </a:rPr>
              <a:t> 
</a:t>
            </a:r>
            <a:endParaRPr dirty="0"/>
          </a:p>
          <a:p>
            <a:pPr marL="0" lvl="0" indent="0" algn="just" rtl="0">
              <a:lnSpc>
                <a:spcPct val="90000"/>
              </a:lnSpc>
              <a:spcBef>
                <a:spcPts val="1094"/>
              </a:spcBef>
              <a:spcAft>
                <a:spcPts val="0"/>
              </a:spcAft>
              <a:buClr>
                <a:schemeClr val="dk2"/>
              </a:buClr>
              <a:buSzPts val="2188"/>
              <a:buNone/>
            </a:pPr>
            <a:endParaRPr dirty="0"/>
          </a:p>
        </p:txBody>
      </p:sp>
      <p:sp>
        <p:nvSpPr>
          <p:cNvPr id="122" name="Google Shape;122;p8"/>
          <p:cNvSpPr txBox="1">
            <a:spLocks noGrp="1"/>
          </p:cNvSpPr>
          <p:nvPr>
            <p:ph type="body" idx="2"/>
          </p:nvPr>
        </p:nvSpPr>
        <p:spPr>
          <a:xfrm>
            <a:off x="6789044" y="1529893"/>
            <a:ext cx="6042422" cy="5572724"/>
          </a:xfrm>
          <a:prstGeom prst="rect">
            <a:avLst/>
          </a:prstGeom>
          <a:noFill/>
          <a:ln>
            <a:noFill/>
          </a:ln>
        </p:spPr>
        <p:txBody>
          <a:bodyPr spcFirstLastPara="1" wrap="square" lIns="72000" tIns="45700" rIns="72000" bIns="45700" anchor="t" anchorCtr="0">
            <a:noAutofit/>
          </a:bodyPr>
          <a:lstStyle/>
          <a:p>
            <a:pPr marL="0" lvl="0" indent="0" algn="just" rtl="0">
              <a:lnSpc>
                <a:spcPct val="90000"/>
              </a:lnSpc>
              <a:spcBef>
                <a:spcPts val="0"/>
              </a:spcBef>
              <a:spcAft>
                <a:spcPts val="0"/>
              </a:spcAft>
              <a:buClr>
                <a:schemeClr val="dk2"/>
              </a:buClr>
              <a:buSzPts val="2188"/>
              <a:buNone/>
            </a:pPr>
            <a:endParaRPr dirty="0"/>
          </a:p>
          <a:p>
            <a:pPr marL="0" lvl="0" indent="0" algn="just" rtl="0">
              <a:lnSpc>
                <a:spcPct val="90000"/>
              </a:lnSpc>
              <a:spcBef>
                <a:spcPts val="1094"/>
              </a:spcBef>
              <a:spcAft>
                <a:spcPts val="0"/>
              </a:spcAft>
              <a:buClr>
                <a:schemeClr val="dk2"/>
              </a:buClr>
              <a:buSzPts val="2188"/>
              <a:buNone/>
            </a:pPr>
            <a:endParaRPr dirty="0"/>
          </a:p>
          <a:p>
            <a:pPr marL="0" lvl="0" indent="0">
              <a:buSzPts val="2100"/>
            </a:pPr>
            <a:r>
              <a:rPr lang="pt-PT" sz="2800" b="1" i="1" dirty="0"/>
              <a:t>Os homens adoram as cores</a:t>
            </a:r>
            <a:r>
              <a:rPr lang="en-IE" sz="2800" b="1" i="1" dirty="0"/>
              <a:t>: </a:t>
            </a:r>
            <a:endParaRPr sz="2800" b="1" i="1" dirty="0"/>
          </a:p>
          <a:p>
            <a:pPr marL="0" lvl="0" indent="0">
              <a:buSzPts val="2100"/>
            </a:pPr>
            <a:r>
              <a:rPr lang="en-IE" sz="2800" b="1" dirty="0">
                <a:solidFill>
                  <a:schemeClr val="accent3">
                    <a:lumMod val="75000"/>
                  </a:schemeClr>
                </a:solidFill>
              </a:rPr>
              <a:t>Azul </a:t>
            </a:r>
            <a:endParaRPr sz="2800" b="1" dirty="0">
              <a:solidFill>
                <a:schemeClr val="accent3">
                  <a:lumMod val="75000"/>
                </a:schemeClr>
              </a:solidFill>
            </a:endParaRPr>
          </a:p>
          <a:p>
            <a:pPr marL="0" lvl="0" indent="0">
              <a:buSzPts val="2100"/>
            </a:pPr>
            <a:r>
              <a:rPr lang="en-IE" sz="2800" b="1" dirty="0">
                <a:solidFill>
                  <a:srgbClr val="00B050"/>
                </a:solidFill>
              </a:rPr>
              <a:t>Verde 
</a:t>
            </a:r>
            <a:r>
              <a:rPr lang="en-IE" sz="2800" b="1" dirty="0">
                <a:solidFill>
                  <a:schemeClr val="tx1">
                    <a:lumMod val="50000"/>
                  </a:schemeClr>
                </a:solidFill>
              </a:rPr>
              <a:t>Preto 
</a:t>
            </a:r>
            <a:endParaRPr sz="2800" dirty="0"/>
          </a:p>
          <a:p>
            <a:pPr marL="0" lvl="0" indent="0">
              <a:buSzPts val="2100"/>
            </a:pPr>
            <a:r>
              <a:rPr lang="en-IE" sz="2800" b="1" i="1" dirty="0" err="1"/>
              <a:t>Os</a:t>
            </a:r>
            <a:r>
              <a:rPr lang="en-IE" sz="2800" b="1" i="1" dirty="0"/>
              <a:t> </a:t>
            </a:r>
            <a:r>
              <a:rPr lang="en-IE" sz="2800" b="1" i="1" dirty="0" err="1"/>
              <a:t>homens</a:t>
            </a:r>
            <a:r>
              <a:rPr lang="en-IE" sz="2800" b="1" i="1" dirty="0"/>
              <a:t> </a:t>
            </a:r>
            <a:r>
              <a:rPr lang="en-IE" sz="2800" b="1" i="1" dirty="0" err="1"/>
              <a:t>odeiam</a:t>
            </a:r>
            <a:r>
              <a:rPr lang="en-IE" sz="2800" b="1" i="1" dirty="0"/>
              <a:t>: </a:t>
            </a:r>
            <a:endParaRPr sz="2800" b="1" i="1" dirty="0"/>
          </a:p>
          <a:p>
            <a:pPr marL="0" lvl="0" indent="0">
              <a:buSzPts val="2100"/>
            </a:pPr>
            <a:r>
              <a:rPr lang="en-IE" sz="2800" b="1" dirty="0" err="1">
                <a:solidFill>
                  <a:srgbClr val="C00000"/>
                </a:solidFill>
              </a:rPr>
              <a:t>Castanho</a:t>
            </a:r>
            <a:r>
              <a:rPr lang="en-IE" sz="2800" b="1" dirty="0">
                <a:solidFill>
                  <a:srgbClr val="C00000"/>
                </a:solidFill>
              </a:rPr>
              <a:t> 
</a:t>
            </a:r>
            <a:r>
              <a:rPr lang="en-IE" sz="2800" b="1" dirty="0" err="1">
                <a:solidFill>
                  <a:schemeClr val="accent6"/>
                </a:solidFill>
              </a:rPr>
              <a:t>Laranja</a:t>
            </a:r>
            <a:r>
              <a:rPr lang="en-IE" sz="2800" b="1" dirty="0">
                <a:solidFill>
                  <a:schemeClr val="accent6"/>
                </a:solidFill>
              </a:rPr>
              <a:t> 
</a:t>
            </a:r>
            <a:r>
              <a:rPr lang="en-IE" sz="2800" b="1" dirty="0" err="1">
                <a:solidFill>
                  <a:srgbClr val="7030A0"/>
                </a:solidFill>
              </a:rPr>
              <a:t>Roxo</a:t>
            </a:r>
            <a:r>
              <a:rPr lang="en-IE" sz="2800" b="1" dirty="0">
                <a:solidFill>
                  <a:srgbClr val="7030A0"/>
                </a:solidFill>
              </a:rPr>
              <a:t> </a:t>
            </a:r>
            <a:endParaRPr sz="2800" b="1" dirty="0">
              <a:solidFill>
                <a:srgbClr val="7030A0"/>
              </a:solidFill>
            </a:endParaRPr>
          </a:p>
        </p:txBody>
      </p:sp>
      <p:sp>
        <p:nvSpPr>
          <p:cNvPr id="123" name="Google Shape;123;p8"/>
          <p:cNvSpPr txBox="1">
            <a:spLocks noGrp="1"/>
          </p:cNvSpPr>
          <p:nvPr>
            <p:ph type="body" idx="3"/>
          </p:nvPr>
        </p:nvSpPr>
        <p:spPr>
          <a:xfrm>
            <a:off x="499925" y="1007692"/>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pt-PT" i="0" dirty="0"/>
              <a:t>Concorda com os psicólogos que acreditam que: </a:t>
            </a:r>
            <a:endParaRPr dirty="0"/>
          </a:p>
        </p:txBody>
      </p:sp>
      <p:sp>
        <p:nvSpPr>
          <p:cNvPr id="124" name="Google Shape;124;p8"/>
          <p:cNvSpPr txBox="1">
            <a:spLocks noGrp="1"/>
          </p:cNvSpPr>
          <p:nvPr>
            <p:ph type="title"/>
          </p:nvPr>
        </p:nvSpPr>
        <p:spPr>
          <a:xfrm>
            <a:off x="1582056" y="239939"/>
            <a:ext cx="5803482" cy="720000"/>
          </a:xfrm>
          <a:prstGeom prst="rect">
            <a:avLst/>
          </a:prstGeom>
          <a:noFill/>
          <a:ln>
            <a:noFill/>
          </a:ln>
        </p:spPr>
        <p:txBody>
          <a:bodyPr spcFirstLastPara="1" wrap="square" lIns="72000" tIns="45700" rIns="72000" bIns="45700" anchor="ctr" anchorCtr="0">
            <a:noAutofit/>
          </a:bodyPr>
          <a:lstStyle/>
          <a:p>
            <a:pPr lvl="0" algn="ctr">
              <a:buSzPts val="2800"/>
            </a:pPr>
            <a:r>
              <a:rPr lang="en-IE" dirty="0" err="1"/>
              <a:t>Tornar</a:t>
            </a:r>
            <a:r>
              <a:rPr lang="en-IE" dirty="0"/>
              <a:t>-se um </a:t>
            </a:r>
            <a:r>
              <a:rPr lang="en-IE" dirty="0" err="1"/>
              <a:t>Consumidor</a:t>
            </a:r>
            <a:r>
              <a:rPr lang="en-IE" dirty="0"/>
              <a:t> </a:t>
            </a:r>
            <a:r>
              <a:rPr lang="en-IE" dirty="0" err="1"/>
              <a:t>Crítico</a:t>
            </a:r>
            <a:r>
              <a:rPr lang="en-IE" dirty="0"/>
              <a:t> </a:t>
            </a:r>
            <a:endParaRPr dirty="0"/>
          </a:p>
        </p:txBody>
      </p:sp>
      <p:pic>
        <p:nvPicPr>
          <p:cNvPr id="125" name="Google Shape;125;p8" descr="Badge Tick with solid fill"/>
          <p:cNvPicPr preferRelativeResize="0"/>
          <p:nvPr/>
        </p:nvPicPr>
        <p:blipFill rotWithShape="1">
          <a:blip r:embed="rId3">
            <a:alphaModFix/>
          </a:blip>
          <a:srcRect/>
          <a:stretch/>
        </p:blipFill>
        <p:spPr>
          <a:xfrm>
            <a:off x="11917066" y="19175"/>
            <a:ext cx="914400" cy="914400"/>
          </a:xfrm>
          <a:prstGeom prst="rect">
            <a:avLst/>
          </a:prstGeom>
          <a:noFill/>
          <a:ln>
            <a:noFill/>
          </a:ln>
        </p:spPr>
      </p:pic>
      <p:pic>
        <p:nvPicPr>
          <p:cNvPr id="126" name="Google Shape;126;p8" descr="Badge Tick with solid fill"/>
          <p:cNvPicPr preferRelativeResize="0"/>
          <p:nvPr/>
        </p:nvPicPr>
        <p:blipFill rotWithShape="1">
          <a:blip r:embed="rId3">
            <a:alphaModFix/>
          </a:blip>
          <a:srcRect/>
          <a:stretch/>
        </p:blipFill>
        <p:spPr>
          <a:xfrm>
            <a:off x="499925" y="117919"/>
            <a:ext cx="914400" cy="914400"/>
          </a:xfrm>
          <a:prstGeom prst="rect">
            <a:avLst/>
          </a:prstGeom>
          <a:noFill/>
          <a:ln>
            <a:noFill/>
          </a:ln>
        </p:spPr>
      </p:pic>
      <p:pic>
        <p:nvPicPr>
          <p:cNvPr id="127" name="Google Shape;127;p8" descr="Group of women with solid fill"/>
          <p:cNvPicPr preferRelativeResize="0"/>
          <p:nvPr/>
        </p:nvPicPr>
        <p:blipFill rotWithShape="1">
          <a:blip r:embed="rId4">
            <a:alphaModFix/>
          </a:blip>
          <a:srcRect/>
          <a:stretch/>
        </p:blipFill>
        <p:spPr>
          <a:xfrm>
            <a:off x="5043546" y="1849712"/>
            <a:ext cx="914400" cy="914400"/>
          </a:xfrm>
          <a:prstGeom prst="rect">
            <a:avLst/>
          </a:prstGeom>
          <a:noFill/>
          <a:ln>
            <a:noFill/>
          </a:ln>
        </p:spPr>
      </p:pic>
      <p:pic>
        <p:nvPicPr>
          <p:cNvPr id="128" name="Google Shape;128;p8" descr="Two Men with solid fill"/>
          <p:cNvPicPr preferRelativeResize="0"/>
          <p:nvPr/>
        </p:nvPicPr>
        <p:blipFill rotWithShape="1">
          <a:blip r:embed="rId5">
            <a:alphaModFix/>
          </a:blip>
          <a:srcRect/>
          <a:stretch/>
        </p:blipFill>
        <p:spPr>
          <a:xfrm>
            <a:off x="11002666" y="1860995"/>
            <a:ext cx="914400" cy="914400"/>
          </a:xfrm>
          <a:prstGeom prst="rect">
            <a:avLst/>
          </a:prstGeom>
          <a:noFill/>
          <a:ln>
            <a:noFill/>
          </a:ln>
        </p:spPr>
      </p:pic>
      <p:sp>
        <p:nvSpPr>
          <p:cNvPr id="129" name="Google Shape;129;p8"/>
          <p:cNvSpPr txBox="1"/>
          <p:nvPr/>
        </p:nvSpPr>
        <p:spPr>
          <a:xfrm>
            <a:off x="577768" y="6967874"/>
            <a:ext cx="11422742" cy="6983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600" dirty="0">
                <a:solidFill>
                  <a:schemeClr val="dk1"/>
                </a:solidFill>
                <a:latin typeface="Calibri"/>
                <a:ea typeface="Calibri"/>
                <a:cs typeface="Calibri"/>
                <a:sym typeface="Calibri"/>
              </a:rPr>
              <a:t>Source: https://buffer.com/resources/the-science-of-colors-in-marketing-why-is-facebook-blue/</a:t>
            </a:r>
            <a:r>
              <a:rPr lang="en-IE" sz="1969" dirty="0">
                <a:solidFill>
                  <a:schemeClr val="dk1"/>
                </a:solidFill>
                <a:latin typeface="Calibri"/>
                <a:ea typeface="Calibri"/>
                <a:cs typeface="Calibri"/>
                <a:sym typeface="Calibri"/>
              </a:rPr>
              <a:t> </a:t>
            </a:r>
            <a:endParaRPr sz="1969" dirty="0">
              <a:solidFill>
                <a:schemeClr val="dk1"/>
              </a:solidFill>
              <a:latin typeface="Calibri"/>
              <a:ea typeface="Calibri"/>
              <a:cs typeface="Calibri"/>
              <a:sym typeface="Calibri"/>
            </a:endParaRPr>
          </a:p>
          <a:p>
            <a:pPr marL="0" marR="0" lvl="0" indent="0" algn="l" rtl="0">
              <a:spcBef>
                <a:spcPts val="0"/>
              </a:spcBef>
              <a:spcAft>
                <a:spcPts val="0"/>
              </a:spcAft>
              <a:buNone/>
            </a:pPr>
            <a:r>
              <a:rPr lang="en-IE" sz="1969" dirty="0">
                <a:solidFill>
                  <a:schemeClr val="dk1"/>
                </a:solidFill>
                <a:latin typeface="Calibri"/>
                <a:ea typeface="Calibri"/>
                <a:cs typeface="Calibri"/>
                <a:sym typeface="Calibri"/>
              </a:rPr>
              <a:t> </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10"/>
          <p:cNvSpPr/>
          <p:nvPr/>
        </p:nvSpPr>
        <p:spPr>
          <a:xfrm>
            <a:off x="0" y="0"/>
            <a:ext cx="13335001" cy="7505700"/>
          </a:xfrm>
          <a:prstGeom prst="rect">
            <a:avLst/>
          </a:prstGeom>
          <a:solidFill>
            <a:srgbClr val="423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47" name="Google Shape;147;p10"/>
          <p:cNvSpPr/>
          <p:nvPr/>
        </p:nvSpPr>
        <p:spPr>
          <a:xfrm>
            <a:off x="1204686" y="525399"/>
            <a:ext cx="10461954" cy="573207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pic>
        <p:nvPicPr>
          <p:cNvPr id="148" name="Google Shape;148;p10" descr="Map&#10;&#10;Description automatically generated with medium confidence"/>
          <p:cNvPicPr preferRelativeResize="0">
            <a:picLocks noGrp="1"/>
          </p:cNvPicPr>
          <p:nvPr>
            <p:ph type="body" idx="1"/>
          </p:nvPr>
        </p:nvPicPr>
        <p:blipFill rotWithShape="1">
          <a:blip r:embed="rId3">
            <a:alphaModFix/>
          </a:blip>
          <a:srcRect/>
          <a:stretch/>
        </p:blipFill>
        <p:spPr>
          <a:xfrm>
            <a:off x="1204686" y="269823"/>
            <a:ext cx="10813143" cy="6452568"/>
          </a:xfrm>
          <a:prstGeom prst="rect">
            <a:avLst/>
          </a:prstGeom>
          <a:noFill/>
          <a:ln>
            <a:noFill/>
          </a:ln>
        </p:spPr>
      </p:pic>
      <p:sp>
        <p:nvSpPr>
          <p:cNvPr id="149" name="Google Shape;149;p10"/>
          <p:cNvSpPr txBox="1"/>
          <p:nvPr/>
        </p:nvSpPr>
        <p:spPr>
          <a:xfrm>
            <a:off x="1204686" y="6980301"/>
            <a:ext cx="12845143" cy="6983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969" dirty="0">
                <a:solidFill>
                  <a:schemeClr val="lt1"/>
                </a:solidFill>
                <a:latin typeface="Calibri"/>
                <a:ea typeface="Calibri"/>
                <a:cs typeface="Calibri"/>
                <a:sym typeface="Calibri"/>
              </a:rPr>
              <a:t>Source: https://thelogocompany.net/wp-content/uploads/2020/12/Color_Emotion_Guide221.png</a:t>
            </a:r>
            <a:endParaRPr dirty="0"/>
          </a:p>
          <a:p>
            <a:pPr marL="0" marR="0" lvl="0" indent="0" algn="l" rtl="0">
              <a:spcBef>
                <a:spcPts val="0"/>
              </a:spcBef>
              <a:spcAft>
                <a:spcPts val="0"/>
              </a:spcAft>
              <a:buNone/>
            </a:pPr>
            <a:r>
              <a:rPr lang="en-IE" sz="1969" dirty="0">
                <a:solidFill>
                  <a:schemeClr val="dk1"/>
                </a:solidFill>
                <a:latin typeface="Calibri"/>
                <a:ea typeface="Calibri"/>
                <a:cs typeface="Calibri"/>
                <a:sym typeface="Calibri"/>
              </a:rPr>
              <a:t> </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17BBD2-424D-CCA0-D649-88C8F141FD06}"/>
              </a:ext>
            </a:extLst>
          </p:cNvPr>
          <p:cNvSpPr>
            <a:spLocks noGrp="1"/>
          </p:cNvSpPr>
          <p:nvPr>
            <p:ph type="body" idx="1"/>
          </p:nvPr>
        </p:nvSpPr>
        <p:spPr>
          <a:xfrm>
            <a:off x="442092" y="2319563"/>
            <a:ext cx="7366539" cy="4415065"/>
          </a:xfrm>
        </p:spPr>
        <p:txBody>
          <a:bodyPr/>
          <a:lstStyle/>
          <a:p>
            <a:pPr marL="571500" indent="-342900" algn="l">
              <a:buFont typeface="Arial" panose="020B0604020202020204" pitchFamily="34" charset="0"/>
              <a:buChar char="•"/>
            </a:pPr>
            <a:r>
              <a:rPr lang="en-GB" sz="2800" b="1" dirty="0" err="1"/>
              <a:t>Publicidade</a:t>
            </a:r>
            <a:r>
              <a:rPr lang="en-GB" sz="2800" dirty="0"/>
              <a:t> </a:t>
            </a:r>
            <a:r>
              <a:rPr lang="pt-PT" sz="2800" dirty="0"/>
              <a:t>pode persuadir-nos a gastar dinheiro que podemos não ter</a:t>
            </a:r>
            <a:r>
              <a:rPr lang="en-GB" sz="2800" dirty="0"/>
              <a:t>.</a:t>
            </a:r>
          </a:p>
          <a:p>
            <a:pPr marL="571500" indent="-342900" algn="l">
              <a:buFont typeface="Arial" panose="020B0604020202020204" pitchFamily="34" charset="0"/>
              <a:buChar char="•"/>
            </a:pPr>
            <a:r>
              <a:rPr lang="en-GB" sz="2800" b="1" dirty="0" err="1"/>
              <a:t>Pressão</a:t>
            </a:r>
            <a:r>
              <a:rPr lang="en-GB" sz="2800" b="1" dirty="0"/>
              <a:t> dos pares </a:t>
            </a:r>
            <a:r>
              <a:rPr lang="pt-PT" sz="2800" dirty="0"/>
              <a:t>pode persuadir-nos a gastar dinheiro que podemos não ter</a:t>
            </a:r>
            <a:r>
              <a:rPr lang="en-GB" sz="2800" dirty="0"/>
              <a:t>.</a:t>
            </a:r>
          </a:p>
          <a:p>
            <a:pPr marL="571500" indent="-342900" algn="l">
              <a:buFont typeface="Arial" panose="020B0604020202020204" pitchFamily="34" charset="0"/>
              <a:buChar char="•"/>
            </a:pPr>
            <a:r>
              <a:rPr lang="en-GB" sz="2800" b="1" dirty="0" err="1"/>
              <a:t>Influenciadores</a:t>
            </a:r>
            <a:r>
              <a:rPr lang="en-GB" sz="2800" dirty="0"/>
              <a:t> </a:t>
            </a:r>
            <a:r>
              <a:rPr lang="pt-PT" sz="2800" dirty="0"/>
              <a:t>pode persuadir-nos a gastar dinheiro que podemos não ter</a:t>
            </a:r>
            <a:r>
              <a:rPr lang="en-GB" sz="2800" dirty="0"/>
              <a:t>.</a:t>
            </a:r>
          </a:p>
          <a:p>
            <a:pPr marL="571500" indent="-342900" algn="l">
              <a:buFont typeface="Arial" panose="020B0604020202020204" pitchFamily="34" charset="0"/>
              <a:buChar char="•"/>
            </a:pPr>
            <a:endParaRPr lang="en-GB" sz="2800" dirty="0"/>
          </a:p>
          <a:p>
            <a:pPr marL="228600" indent="0" algn="ctr"/>
            <a:r>
              <a:rPr lang="pt-PT" sz="2800" b="1" dirty="0">
                <a:solidFill>
                  <a:srgbClr val="FF0000"/>
                </a:solidFill>
              </a:rPr>
              <a:t>Se não tivermos dinheiro para comprar coisas, podemos ser pressionados a pedir emprestado a outra fonte.
</a:t>
            </a:r>
            <a:endParaRPr lang="en-GB" dirty="0"/>
          </a:p>
          <a:p>
            <a:endParaRPr lang="en-GB" dirty="0"/>
          </a:p>
        </p:txBody>
      </p:sp>
      <p:sp>
        <p:nvSpPr>
          <p:cNvPr id="3" name="Title 2">
            <a:extLst>
              <a:ext uri="{FF2B5EF4-FFF2-40B4-BE49-F238E27FC236}">
                <a16:creationId xmlns:a16="http://schemas.microsoft.com/office/drawing/2014/main" id="{2EABA5C8-B7CD-2790-B145-10B25CB46495}"/>
              </a:ext>
            </a:extLst>
          </p:cNvPr>
          <p:cNvSpPr>
            <a:spLocks noGrp="1"/>
          </p:cNvSpPr>
          <p:nvPr>
            <p:ph type="title"/>
          </p:nvPr>
        </p:nvSpPr>
        <p:spPr/>
        <p:txBody>
          <a:bodyPr>
            <a:normAutofit/>
          </a:bodyPr>
          <a:lstStyle/>
          <a:p>
            <a:r>
              <a:rPr lang="en-IE" dirty="0" err="1"/>
              <a:t>Tornar</a:t>
            </a:r>
            <a:r>
              <a:rPr lang="en-IE" dirty="0"/>
              <a:t>-se um </a:t>
            </a:r>
            <a:r>
              <a:rPr lang="en-IE" dirty="0" err="1"/>
              <a:t>Consumidor</a:t>
            </a:r>
            <a:r>
              <a:rPr lang="en-IE" dirty="0"/>
              <a:t> </a:t>
            </a:r>
            <a:r>
              <a:rPr lang="en-IE" dirty="0" err="1"/>
              <a:t>Crítico</a:t>
            </a:r>
            <a:r>
              <a:rPr lang="en-IE" dirty="0"/>
              <a:t> </a:t>
            </a:r>
            <a:endParaRPr lang="en-GB" dirty="0"/>
          </a:p>
        </p:txBody>
      </p:sp>
      <p:sp>
        <p:nvSpPr>
          <p:cNvPr id="4" name="Text Placeholder 3">
            <a:extLst>
              <a:ext uri="{FF2B5EF4-FFF2-40B4-BE49-F238E27FC236}">
                <a16:creationId xmlns:a16="http://schemas.microsoft.com/office/drawing/2014/main" id="{EC8BF257-AC95-43DE-643E-C96F6D557D5B}"/>
              </a:ext>
            </a:extLst>
          </p:cNvPr>
          <p:cNvSpPr>
            <a:spLocks noGrp="1"/>
          </p:cNvSpPr>
          <p:nvPr>
            <p:ph type="body" idx="2"/>
          </p:nvPr>
        </p:nvSpPr>
        <p:spPr>
          <a:xfrm>
            <a:off x="500064" y="1152159"/>
            <a:ext cx="12331541" cy="995955"/>
          </a:xfrm>
        </p:spPr>
        <p:txBody>
          <a:bodyPr/>
          <a:lstStyle/>
          <a:p>
            <a:r>
              <a:rPr lang="en-GB" i="0" dirty="0" err="1"/>
              <a:t>Atividade</a:t>
            </a:r>
            <a:r>
              <a:rPr lang="en-GB" i="0" dirty="0"/>
              <a:t> M6.5</a:t>
            </a:r>
          </a:p>
          <a:p>
            <a:r>
              <a:rPr lang="pt-PT" i="0" dirty="0"/>
              <a:t>Recursos do </a:t>
            </a:r>
            <a:r>
              <a:rPr lang="en-GB" i="0" dirty="0"/>
              <a:t>Money Matters </a:t>
            </a:r>
            <a:r>
              <a:rPr lang="pt-PT" i="0" dirty="0"/>
              <a:t>: Escapar da Selva do Dinheiro</a:t>
            </a:r>
            <a:endParaRPr lang="en-GB" i="0" dirty="0"/>
          </a:p>
        </p:txBody>
      </p:sp>
      <p:pic>
        <p:nvPicPr>
          <p:cNvPr id="5" name="Content Placeholder 4" descr="A picture containing outdoor, plant, tree&#10;&#10;Description automatically generated">
            <a:extLst>
              <a:ext uri="{FF2B5EF4-FFF2-40B4-BE49-F238E27FC236}">
                <a16:creationId xmlns:a16="http://schemas.microsoft.com/office/drawing/2014/main" id="{016317A5-3FBD-12B6-79E6-BE17745001C9}"/>
              </a:ext>
            </a:extLst>
          </p:cNvPr>
          <p:cNvPicPr>
            <a:picLocks noChangeAspect="1"/>
          </p:cNvPicPr>
          <p:nvPr/>
        </p:nvPicPr>
        <p:blipFill rotWithShape="1">
          <a:blip r:embed="rId2">
            <a:extLst>
              <a:ext uri="{28A0092B-C50C-407E-A947-70E740481C1C}">
                <a14:useLocalDpi xmlns:a14="http://schemas.microsoft.com/office/drawing/2010/main" val="0"/>
              </a:ext>
            </a:extLst>
          </a:blip>
          <a:srcRect r="18220" b="-1"/>
          <a:stretch/>
        </p:blipFill>
        <p:spPr>
          <a:xfrm>
            <a:off x="8351049" y="1312985"/>
            <a:ext cx="4480556" cy="3177740"/>
          </a:xfrm>
          <a:prstGeom prst="rect">
            <a:avLst/>
          </a:prstGeom>
        </p:spPr>
      </p:pic>
    </p:spTree>
    <p:extLst>
      <p:ext uri="{BB962C8B-B14F-4D97-AF65-F5344CB8AC3E}">
        <p14:creationId xmlns:p14="http://schemas.microsoft.com/office/powerpoint/2010/main" val="3795783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3DCABC-D7C4-52F4-05D6-29BF8F4C81E4}"/>
              </a:ext>
            </a:extLst>
          </p:cNvPr>
          <p:cNvSpPr>
            <a:spLocks noGrp="1"/>
          </p:cNvSpPr>
          <p:nvPr>
            <p:ph type="body" idx="1"/>
          </p:nvPr>
        </p:nvSpPr>
        <p:spPr/>
        <p:txBody>
          <a:bodyPr/>
          <a:lstStyle/>
          <a:p>
            <a:endParaRPr lang="en-GB" dirty="0"/>
          </a:p>
          <a:p>
            <a:endParaRPr lang="en-GB" dirty="0"/>
          </a:p>
          <a:p>
            <a:endParaRPr lang="en-GB" dirty="0"/>
          </a:p>
          <a:p>
            <a:pPr marL="1461262" lvl="3" indent="0">
              <a:buNone/>
            </a:pPr>
            <a:endParaRPr lang="en-GB" u="sng" dirty="0">
              <a:hlinkClick r:id="rId2"/>
            </a:endParaRPr>
          </a:p>
          <a:p>
            <a:pPr marL="1461262" lvl="3" indent="0">
              <a:buNone/>
            </a:pPr>
            <a:endParaRPr lang="en-GB" u="sng" dirty="0">
              <a:hlinkClick r:id="rId2"/>
            </a:endParaRPr>
          </a:p>
          <a:p>
            <a:pPr marL="1004062" lvl="2" indent="0">
              <a:buNone/>
            </a:pPr>
            <a:r>
              <a:rPr lang="en-GB" sz="2800" u="sng" dirty="0"/>
              <a:t>https://forms.gle/5D1Ra9SJnTave9Jw9</a:t>
            </a:r>
            <a:endParaRPr lang="en-GB" dirty="0"/>
          </a:p>
          <a:p>
            <a:endParaRPr lang="en-GB" dirty="0"/>
          </a:p>
        </p:txBody>
      </p:sp>
      <p:sp>
        <p:nvSpPr>
          <p:cNvPr id="3" name="Title 2">
            <a:extLst>
              <a:ext uri="{FF2B5EF4-FFF2-40B4-BE49-F238E27FC236}">
                <a16:creationId xmlns:a16="http://schemas.microsoft.com/office/drawing/2014/main" id="{127F033A-44FF-B5D3-7796-34C281203A47}"/>
              </a:ext>
            </a:extLst>
          </p:cNvPr>
          <p:cNvSpPr>
            <a:spLocks noGrp="1"/>
          </p:cNvSpPr>
          <p:nvPr>
            <p:ph type="title"/>
          </p:nvPr>
        </p:nvSpPr>
        <p:spPr/>
        <p:txBody>
          <a:bodyPr>
            <a:normAutofit/>
          </a:bodyPr>
          <a:lstStyle/>
          <a:p>
            <a:r>
              <a:rPr lang="en-IE" dirty="0" err="1"/>
              <a:t>Tornar</a:t>
            </a:r>
            <a:r>
              <a:rPr lang="en-IE" dirty="0"/>
              <a:t>-se um </a:t>
            </a:r>
            <a:r>
              <a:rPr lang="en-IE" dirty="0" err="1"/>
              <a:t>Consumidor</a:t>
            </a:r>
            <a:r>
              <a:rPr lang="en-IE" dirty="0"/>
              <a:t> </a:t>
            </a:r>
            <a:r>
              <a:rPr lang="en-IE" dirty="0" err="1"/>
              <a:t>Crítico</a:t>
            </a:r>
            <a:r>
              <a:rPr lang="en-IE" dirty="0"/>
              <a:t> </a:t>
            </a:r>
            <a:endParaRPr lang="en-GB" dirty="0"/>
          </a:p>
        </p:txBody>
      </p:sp>
      <p:sp>
        <p:nvSpPr>
          <p:cNvPr id="4" name="Text Placeholder 3">
            <a:extLst>
              <a:ext uri="{FF2B5EF4-FFF2-40B4-BE49-F238E27FC236}">
                <a16:creationId xmlns:a16="http://schemas.microsoft.com/office/drawing/2014/main" id="{E634C036-7BDB-4C25-87B6-725EFE40DC5C}"/>
              </a:ext>
            </a:extLst>
          </p:cNvPr>
          <p:cNvSpPr>
            <a:spLocks noGrp="1"/>
          </p:cNvSpPr>
          <p:nvPr>
            <p:ph type="body" idx="2"/>
          </p:nvPr>
        </p:nvSpPr>
        <p:spPr>
          <a:xfrm>
            <a:off x="500064" y="1143444"/>
            <a:ext cx="12331541" cy="840931"/>
          </a:xfrm>
        </p:spPr>
        <p:txBody>
          <a:bodyPr/>
          <a:lstStyle/>
          <a:p>
            <a:r>
              <a:rPr lang="pt-PT" i="0" dirty="0"/>
              <a:t>Recursos do </a:t>
            </a:r>
            <a:r>
              <a:rPr lang="en-GB" i="0" dirty="0"/>
              <a:t>Money Matters </a:t>
            </a:r>
            <a:r>
              <a:rPr lang="pt-PT" i="0" dirty="0"/>
              <a:t>: Escapar da Selva do Dinheiro</a:t>
            </a:r>
            <a:endParaRPr lang="en-GB" i="0" dirty="0"/>
          </a:p>
          <a:p>
            <a:endParaRPr lang="en-GB" dirty="0"/>
          </a:p>
        </p:txBody>
      </p:sp>
      <p:pic>
        <p:nvPicPr>
          <p:cNvPr id="8" name="Picture 7" descr="A picture containing indoor, person&#10;&#10;Description automatically generated">
            <a:extLst>
              <a:ext uri="{FF2B5EF4-FFF2-40B4-BE49-F238E27FC236}">
                <a16:creationId xmlns:a16="http://schemas.microsoft.com/office/drawing/2014/main" id="{F4D52904-1B7A-4864-2ADC-B108F8E63C94}"/>
              </a:ext>
            </a:extLst>
          </p:cNvPr>
          <p:cNvPicPr>
            <a:picLocks noChangeAspect="1"/>
          </p:cNvPicPr>
          <p:nvPr/>
        </p:nvPicPr>
        <p:blipFill>
          <a:blip r:embed="rId3"/>
          <a:stretch>
            <a:fillRect/>
          </a:stretch>
        </p:blipFill>
        <p:spPr>
          <a:xfrm>
            <a:off x="7761469" y="2380343"/>
            <a:ext cx="4967560" cy="4440182"/>
          </a:xfrm>
          <a:prstGeom prst="rect">
            <a:avLst/>
          </a:prstGeom>
        </p:spPr>
      </p:pic>
    </p:spTree>
    <p:extLst>
      <p:ext uri="{BB962C8B-B14F-4D97-AF65-F5344CB8AC3E}">
        <p14:creationId xmlns:p14="http://schemas.microsoft.com/office/powerpoint/2010/main" val="160327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3DDAB6-EEAD-72B8-2FA1-876B09585C3A}"/>
              </a:ext>
            </a:extLst>
          </p:cNvPr>
          <p:cNvSpPr>
            <a:spLocks noGrp="1"/>
          </p:cNvSpPr>
          <p:nvPr>
            <p:ph type="body" idx="1"/>
          </p:nvPr>
        </p:nvSpPr>
        <p:spPr/>
        <p:txBody>
          <a:bodyPr/>
          <a:lstStyle/>
          <a:p>
            <a:endParaRPr lang="en-GB" dirty="0"/>
          </a:p>
          <a:p>
            <a:endParaRPr lang="en-GB" dirty="0">
              <a:hlinkClick r:id="rId2"/>
            </a:endParaRPr>
          </a:p>
          <a:p>
            <a:r>
              <a:rPr lang="en-GB" sz="2800" dirty="0" err="1">
                <a:hlinkClick r:id="rId2"/>
              </a:rPr>
              <a:t>Intercâmbio</a:t>
            </a:r>
            <a:r>
              <a:rPr lang="en-GB" sz="2800" dirty="0">
                <a:hlinkClick r:id="rId2"/>
              </a:rPr>
              <a:t> </a:t>
            </a:r>
            <a:r>
              <a:rPr lang="en-GB" sz="2800" dirty="0" err="1">
                <a:hlinkClick r:id="rId2"/>
              </a:rPr>
              <a:t>Interplanetário</a:t>
            </a:r>
            <a:r>
              <a:rPr lang="en-GB" sz="2800" dirty="0">
                <a:hlinkClick r:id="rId2"/>
              </a:rPr>
              <a:t>:</a:t>
            </a:r>
          </a:p>
          <a:p>
            <a:endParaRPr lang="en-GB" sz="2800" u="sng" dirty="0">
              <a:hlinkClick r:id="rId2"/>
            </a:endParaRPr>
          </a:p>
          <a:p>
            <a:endParaRPr lang="en-GB" sz="2800" u="sng" dirty="0">
              <a:hlinkClick r:id="rId2"/>
            </a:endParaRPr>
          </a:p>
          <a:p>
            <a:r>
              <a:rPr lang="en-GB" sz="2800" u="sng" dirty="0">
                <a:hlinkClick r:id="rId3"/>
              </a:rPr>
              <a:t>https://forms.gle/yJSDPoRWywCpz6Hm7</a:t>
            </a:r>
            <a:endParaRPr lang="en-GB" sz="2800" u="sng" dirty="0"/>
          </a:p>
          <a:p>
            <a:endParaRPr lang="en-US" sz="2800" i="1" dirty="0">
              <a:solidFill>
                <a:srgbClr val="00B050"/>
              </a:solidFill>
            </a:endParaRPr>
          </a:p>
          <a:p>
            <a:endParaRPr lang="en-US" sz="2800" i="1" dirty="0">
              <a:solidFill>
                <a:srgbClr val="00B050"/>
              </a:solidFill>
            </a:endParaRPr>
          </a:p>
          <a:p>
            <a:r>
              <a:rPr lang="pt-PT" sz="2800" i="1" dirty="0">
                <a:solidFill>
                  <a:srgbClr val="00B050"/>
                </a:solidFill>
              </a:rPr>
              <a:t>O que é uma crise financeira</a:t>
            </a:r>
            <a:r>
              <a:rPr lang="en-US" sz="2800" i="1" dirty="0">
                <a:solidFill>
                  <a:srgbClr val="00B050"/>
                </a:solidFill>
              </a:rPr>
              <a:t>!?!</a:t>
            </a:r>
          </a:p>
          <a:p>
            <a:r>
              <a:rPr lang="pt-PT" sz="2800" i="1" dirty="0">
                <a:solidFill>
                  <a:srgbClr val="00B050"/>
                </a:solidFill>
              </a:rPr>
              <a:t>Como é que as altas taxas de juro nos prendem à dívida</a:t>
            </a:r>
            <a:r>
              <a:rPr lang="en-US" sz="2800" i="1" dirty="0">
                <a:solidFill>
                  <a:srgbClr val="00B050"/>
                </a:solidFill>
              </a:rPr>
              <a:t>?</a:t>
            </a:r>
          </a:p>
          <a:p>
            <a:r>
              <a:rPr lang="pt-PT" sz="2800" i="1" dirty="0">
                <a:solidFill>
                  <a:srgbClr val="00B050"/>
                </a:solidFill>
              </a:rPr>
              <a:t>Como podemos ter uma economia circular e verde</a:t>
            </a:r>
            <a:r>
              <a:rPr lang="en-US" sz="2800" i="1" dirty="0">
                <a:solidFill>
                  <a:srgbClr val="00B050"/>
                </a:solidFill>
              </a:rPr>
              <a:t>?</a:t>
            </a:r>
          </a:p>
          <a:p>
            <a:endParaRPr lang="en-GB" dirty="0"/>
          </a:p>
          <a:p>
            <a:endParaRPr lang="en-GB" dirty="0"/>
          </a:p>
        </p:txBody>
      </p:sp>
      <p:sp>
        <p:nvSpPr>
          <p:cNvPr id="3" name="Title 2">
            <a:extLst>
              <a:ext uri="{FF2B5EF4-FFF2-40B4-BE49-F238E27FC236}">
                <a16:creationId xmlns:a16="http://schemas.microsoft.com/office/drawing/2014/main" id="{78D95FEF-4413-D8CC-AA07-52D3DEB8EE4C}"/>
              </a:ext>
            </a:extLst>
          </p:cNvPr>
          <p:cNvSpPr>
            <a:spLocks noGrp="1"/>
          </p:cNvSpPr>
          <p:nvPr>
            <p:ph type="title"/>
          </p:nvPr>
        </p:nvSpPr>
        <p:spPr>
          <a:xfrm>
            <a:off x="319314" y="432159"/>
            <a:ext cx="12513186" cy="720000"/>
          </a:xfrm>
        </p:spPr>
        <p:txBody>
          <a:bodyPr>
            <a:normAutofit/>
          </a:bodyPr>
          <a:lstStyle/>
          <a:p>
            <a:r>
              <a:rPr lang="en-IE" dirty="0" err="1"/>
              <a:t>Tornar</a:t>
            </a:r>
            <a:r>
              <a:rPr lang="en-IE" dirty="0"/>
              <a:t>-se um </a:t>
            </a:r>
            <a:r>
              <a:rPr lang="en-IE" dirty="0" err="1"/>
              <a:t>Consumidor</a:t>
            </a:r>
            <a:r>
              <a:rPr lang="en-IE" dirty="0"/>
              <a:t> </a:t>
            </a:r>
            <a:r>
              <a:rPr lang="en-IE" dirty="0" err="1"/>
              <a:t>Crítico</a:t>
            </a:r>
            <a:r>
              <a:rPr lang="en-IE" dirty="0"/>
              <a:t> </a:t>
            </a:r>
            <a:endParaRPr lang="en-GB" dirty="0"/>
          </a:p>
        </p:txBody>
      </p:sp>
      <p:sp>
        <p:nvSpPr>
          <p:cNvPr id="4" name="Text Placeholder 3">
            <a:extLst>
              <a:ext uri="{FF2B5EF4-FFF2-40B4-BE49-F238E27FC236}">
                <a16:creationId xmlns:a16="http://schemas.microsoft.com/office/drawing/2014/main" id="{EE00A558-635D-E1DA-9D01-56EB26F0B4F8}"/>
              </a:ext>
            </a:extLst>
          </p:cNvPr>
          <p:cNvSpPr>
            <a:spLocks noGrp="1"/>
          </p:cNvSpPr>
          <p:nvPr>
            <p:ph type="body" idx="2"/>
          </p:nvPr>
        </p:nvSpPr>
        <p:spPr>
          <a:xfrm>
            <a:off x="319314" y="957944"/>
            <a:ext cx="12512291" cy="1378856"/>
          </a:xfrm>
        </p:spPr>
        <p:txBody>
          <a:bodyPr/>
          <a:lstStyle/>
          <a:p>
            <a:pPr algn="l"/>
            <a:r>
              <a:rPr lang="en-GB" i="0" dirty="0"/>
              <a:t>  </a:t>
            </a:r>
            <a:r>
              <a:rPr lang="en-GB" i="0" dirty="0" err="1"/>
              <a:t>Atividade</a:t>
            </a:r>
            <a:r>
              <a:rPr lang="en-GB" i="0" dirty="0"/>
              <a:t> M6.6</a:t>
            </a:r>
          </a:p>
          <a:p>
            <a:pPr algn="l"/>
            <a:r>
              <a:rPr lang="en-GB" i="0" dirty="0"/>
              <a:t>   </a:t>
            </a:r>
            <a:r>
              <a:rPr lang="pt-PT" i="0" dirty="0"/>
              <a:t>Recursos do </a:t>
            </a:r>
            <a:r>
              <a:rPr lang="en-GB" i="0" dirty="0"/>
              <a:t>Money Matters </a:t>
            </a:r>
            <a:r>
              <a:rPr lang="pt-PT" i="0" dirty="0"/>
              <a:t>: Estratégias para se tornar consumidor crítico: A "Economia Circular"</a:t>
            </a:r>
            <a:endParaRPr lang="en-GB" dirty="0"/>
          </a:p>
        </p:txBody>
      </p:sp>
      <p:pic>
        <p:nvPicPr>
          <p:cNvPr id="5" name="Content Placeholder 8" descr="A picture containing text&#10;&#10;Description automatically generated">
            <a:extLst>
              <a:ext uri="{FF2B5EF4-FFF2-40B4-BE49-F238E27FC236}">
                <a16:creationId xmlns:a16="http://schemas.microsoft.com/office/drawing/2014/main" id="{39221A4C-C22E-9FF5-C828-ACCE669D6DC6}"/>
              </a:ext>
            </a:extLst>
          </p:cNvPr>
          <p:cNvPicPr>
            <a:picLocks noChangeAspect="1"/>
          </p:cNvPicPr>
          <p:nvPr/>
        </p:nvPicPr>
        <p:blipFill rotWithShape="1">
          <a:blip r:embed="rId4">
            <a:extLst>
              <a:ext uri="{28A0092B-C50C-407E-A947-70E740481C1C}">
                <a14:useLocalDpi xmlns:a14="http://schemas.microsoft.com/office/drawing/2010/main" val="0"/>
              </a:ext>
            </a:extLst>
          </a:blip>
          <a:srcRect b="9939"/>
          <a:stretch/>
        </p:blipFill>
        <p:spPr>
          <a:xfrm>
            <a:off x="9109194" y="2862585"/>
            <a:ext cx="3722341" cy="2999345"/>
          </a:xfrm>
          <a:prstGeom prst="rect">
            <a:avLst/>
          </a:prstGeom>
        </p:spPr>
      </p:pic>
    </p:spTree>
    <p:extLst>
      <p:ext uri="{BB962C8B-B14F-4D97-AF65-F5344CB8AC3E}">
        <p14:creationId xmlns:p14="http://schemas.microsoft.com/office/powerpoint/2010/main" val="779297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body" idx="1"/>
          </p:nvPr>
        </p:nvSpPr>
        <p:spPr>
          <a:xfrm>
            <a:off x="725548" y="2644075"/>
            <a:ext cx="12331541" cy="4429468"/>
          </a:xfrm>
          <a:prstGeom prst="rect">
            <a:avLst/>
          </a:prstGeom>
          <a:noFill/>
          <a:ln>
            <a:noFill/>
          </a:ln>
        </p:spPr>
        <p:txBody>
          <a:bodyPr spcFirstLastPara="1" wrap="square" lIns="72000" tIns="45700" rIns="72000" bIns="45700" anchor="t" anchorCtr="0">
            <a:noAutofit/>
          </a:bodyPr>
          <a:lstStyle/>
          <a:p>
            <a:pPr marL="0" lvl="0" indent="0" algn="l">
              <a:buSzPts val="2100"/>
            </a:pPr>
            <a:r>
              <a:rPr lang="pt-PT" sz="2800" b="1" dirty="0"/>
              <a:t>Após completar este módulo pais e encarregados de educação serão capazes de</a:t>
            </a:r>
            <a:r>
              <a:rPr lang="en-IE" sz="2800" b="1" dirty="0"/>
              <a:t>:</a:t>
            </a:r>
          </a:p>
          <a:p>
            <a:pPr marL="0" lvl="0" indent="0" algn="l" rtl="0">
              <a:lnSpc>
                <a:spcPct val="100000"/>
              </a:lnSpc>
              <a:spcBef>
                <a:spcPts val="0"/>
              </a:spcBef>
              <a:spcAft>
                <a:spcPts val="0"/>
              </a:spcAft>
              <a:buClr>
                <a:schemeClr val="dk2"/>
              </a:buClr>
              <a:buSzPts val="2100"/>
              <a:buNone/>
            </a:pPr>
            <a:endParaRPr sz="2800" dirty="0"/>
          </a:p>
          <a:p>
            <a:pPr marL="342900" lvl="0" indent="-342900" algn="l">
              <a:spcBef>
                <a:spcPts val="600"/>
              </a:spcBef>
              <a:buSzPts val="2100"/>
              <a:buFont typeface="Arial"/>
              <a:buChar char="•"/>
            </a:pPr>
            <a:r>
              <a:rPr lang="pt-PT" sz="2800" dirty="0"/>
              <a:t>Identificar algumas das características dos consumidores críticos</a:t>
            </a:r>
            <a:r>
              <a:rPr lang="en-IE" sz="2800" dirty="0"/>
              <a:t>.</a:t>
            </a:r>
          </a:p>
          <a:p>
            <a:pPr marL="0" lvl="0" indent="0" algn="l" rtl="0">
              <a:lnSpc>
                <a:spcPct val="100000"/>
              </a:lnSpc>
              <a:spcBef>
                <a:spcPts val="600"/>
              </a:spcBef>
              <a:spcAft>
                <a:spcPts val="0"/>
              </a:spcAft>
              <a:buClr>
                <a:schemeClr val="dk2"/>
              </a:buClr>
              <a:buSzPts val="2100"/>
            </a:pPr>
            <a:r>
              <a:rPr lang="en-IE" sz="2800" dirty="0"/>
              <a:t> </a:t>
            </a:r>
            <a:endParaRPr sz="2800" dirty="0"/>
          </a:p>
          <a:p>
            <a:pPr marL="342900" lvl="0" indent="-342900" algn="l">
              <a:spcBef>
                <a:spcPts val="600"/>
              </a:spcBef>
              <a:buSzPts val="2100"/>
              <a:buFont typeface="Arial"/>
              <a:buChar char="•"/>
            </a:pPr>
            <a:r>
              <a:rPr lang="pt-PT" sz="2800" dirty="0"/>
              <a:t>Reconhecer como a publicidade funciona para incentivar os gastos por persuasão</a:t>
            </a:r>
            <a:r>
              <a:rPr lang="en-IE" sz="2800" dirty="0"/>
              <a:t>.</a:t>
            </a:r>
          </a:p>
          <a:p>
            <a:pPr marL="0" lvl="0" indent="0" algn="l" rtl="0">
              <a:lnSpc>
                <a:spcPct val="100000"/>
              </a:lnSpc>
              <a:spcBef>
                <a:spcPts val="600"/>
              </a:spcBef>
              <a:spcAft>
                <a:spcPts val="0"/>
              </a:spcAft>
              <a:buClr>
                <a:schemeClr val="dk2"/>
              </a:buClr>
              <a:buSzPts val="2100"/>
            </a:pPr>
            <a:r>
              <a:rPr lang="en-IE" sz="2800" dirty="0"/>
              <a:t> </a:t>
            </a:r>
            <a:endParaRPr sz="2800" dirty="0"/>
          </a:p>
          <a:p>
            <a:pPr marL="342900" lvl="0" indent="-342900" algn="l">
              <a:spcBef>
                <a:spcPts val="600"/>
              </a:spcBef>
              <a:buSzPts val="2100"/>
              <a:buFont typeface="Arial"/>
              <a:buChar char="•"/>
            </a:pPr>
            <a:r>
              <a:rPr lang="pt-PT" sz="2800" dirty="0"/>
              <a:t>Compreender o papel da economia circular</a:t>
            </a:r>
            <a:r>
              <a:rPr lang="en-IE" sz="2800" dirty="0"/>
              <a:t>. </a:t>
            </a:r>
            <a:endParaRPr sz="2800" dirty="0"/>
          </a:p>
        </p:txBody>
      </p:sp>
      <p:sp>
        <p:nvSpPr>
          <p:cNvPr id="58" name="Google Shape;58;p2"/>
          <p:cNvSpPr txBox="1">
            <a:spLocks noGrp="1"/>
          </p:cNvSpPr>
          <p:nvPr>
            <p:ph type="title"/>
          </p:nvPr>
        </p:nvSpPr>
        <p:spPr>
          <a:xfrm>
            <a:off x="502500" y="432158"/>
            <a:ext cx="12330000" cy="1201263"/>
          </a:xfrm>
          <a:prstGeom prst="rect">
            <a:avLst/>
          </a:prstGeom>
          <a:noFill/>
          <a:ln>
            <a:noFill/>
          </a:ln>
        </p:spPr>
        <p:txBody>
          <a:bodyPr spcFirstLastPara="1" wrap="square" lIns="72000" tIns="45700" rIns="72000" bIns="45700" anchor="ctr" anchorCtr="0">
            <a:normAutofit/>
          </a:bodyPr>
          <a:lstStyle/>
          <a:p>
            <a:pPr lvl="0">
              <a:buSzPts val="2800"/>
            </a:pPr>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b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br>
            <a:r>
              <a:rPr lang="en-IE" dirty="0" err="1"/>
              <a:t>Resultados</a:t>
            </a:r>
            <a:r>
              <a:rPr lang="en-IE" dirty="0"/>
              <a:t> da </a:t>
            </a:r>
            <a:r>
              <a:rPr lang="en-IE" dirty="0" err="1"/>
              <a:t>Aprendizagem</a:t>
            </a:r>
            <a:r>
              <a:rPr lang="en-IE" dirty="0"/>
              <a:t> </a:t>
            </a:r>
            <a:endParaRPr dirty="0"/>
          </a:p>
        </p:txBody>
      </p:sp>
    </p:spTree>
    <p:extLst>
      <p:ext uri="{BB962C8B-B14F-4D97-AF65-F5344CB8AC3E}">
        <p14:creationId xmlns:p14="http://schemas.microsoft.com/office/powerpoint/2010/main" val="4146393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4" title="Explaining the Circular Economy and How Society Can Re-think Progress | Animated Video Essay"/>
          <p:cNvPicPr preferRelativeResize="0">
            <a:picLocks noGrp="1"/>
          </p:cNvPicPr>
          <p:nvPr>
            <p:ph type="body" idx="1"/>
          </p:nvPr>
        </p:nvPicPr>
        <p:blipFill rotWithShape="1">
          <a:blip r:embed="rId3">
            <a:alphaModFix/>
          </a:blip>
          <a:srcRect/>
          <a:stretch/>
        </p:blipFill>
        <p:spPr>
          <a:xfrm>
            <a:off x="3190557" y="2300054"/>
            <a:ext cx="6952343" cy="4097031"/>
          </a:xfrm>
          <a:prstGeom prst="rect">
            <a:avLst/>
          </a:prstGeom>
          <a:noFill/>
          <a:ln>
            <a:noFill/>
          </a:ln>
        </p:spPr>
      </p:pic>
      <p:sp>
        <p:nvSpPr>
          <p:cNvPr id="184" name="Google Shape;184;p1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Clr>
                <a:srgbClr val="0A9A8F"/>
              </a:buClr>
              <a:buSzPts val="2800"/>
            </a:pPr>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endParaRPr dirty="0">
              <a:latin typeface="Calibri" panose="020F0502020204030204" pitchFamily="34" charset="0"/>
              <a:cs typeface="Calibri" panose="020F0502020204030204" pitchFamily="34" charset="0"/>
            </a:endParaRPr>
          </a:p>
        </p:txBody>
      </p:sp>
      <p:sp>
        <p:nvSpPr>
          <p:cNvPr id="185" name="Google Shape;185;p14"/>
          <p:cNvSpPr txBox="1">
            <a:spLocks noGrp="1"/>
          </p:cNvSpPr>
          <p:nvPr>
            <p:ph type="body" idx="2"/>
          </p:nvPr>
        </p:nvSpPr>
        <p:spPr>
          <a:xfrm>
            <a:off x="500959" y="1152159"/>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pt-PT" i="0" dirty="0"/>
              <a:t>Estratégias Úteis para nos ajudar a tornar-nos consumidores críticos – A Economia Circular </a:t>
            </a:r>
            <a:endParaRPr dirty="0"/>
          </a:p>
        </p:txBody>
      </p:sp>
      <p:pic>
        <p:nvPicPr>
          <p:cNvPr id="3" name="Picture 2" descr="A landscape with trees and hills in the back&#10;&#10;Description automatically generated with low confidence">
            <a:extLst>
              <a:ext uri="{FF2B5EF4-FFF2-40B4-BE49-F238E27FC236}">
                <a16:creationId xmlns:a16="http://schemas.microsoft.com/office/drawing/2014/main" id="{3B720A87-DB86-0F12-46BC-F959306DF6C8}"/>
              </a:ext>
            </a:extLst>
          </p:cNvPr>
          <p:cNvPicPr>
            <a:picLocks noChangeAspect="1"/>
          </p:cNvPicPr>
          <p:nvPr/>
        </p:nvPicPr>
        <p:blipFill>
          <a:blip r:embed="rId4"/>
          <a:stretch>
            <a:fillRect/>
          </a:stretch>
        </p:blipFill>
        <p:spPr>
          <a:xfrm>
            <a:off x="500959" y="4020457"/>
            <a:ext cx="3664641" cy="3258508"/>
          </a:xfrm>
          <a:prstGeom prst="rect">
            <a:avLst/>
          </a:prstGeom>
        </p:spPr>
      </p:pic>
      <p:pic>
        <p:nvPicPr>
          <p:cNvPr id="5" name="Picture 4" descr="A picture containing outdoor, rock, people, crowd&#10;&#10;Description automatically generated">
            <a:extLst>
              <a:ext uri="{FF2B5EF4-FFF2-40B4-BE49-F238E27FC236}">
                <a16:creationId xmlns:a16="http://schemas.microsoft.com/office/drawing/2014/main" id="{0FC28F24-65EF-C54F-C69C-1E4D13131FE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708570" y="3886486"/>
            <a:ext cx="3758471" cy="3258508"/>
          </a:xfrm>
          <a:prstGeom prst="rect">
            <a:avLst/>
          </a:prstGeom>
        </p:spPr>
      </p:pic>
      <p:sp>
        <p:nvSpPr>
          <p:cNvPr id="6" name="TextBox 5">
            <a:extLst>
              <a:ext uri="{FF2B5EF4-FFF2-40B4-BE49-F238E27FC236}">
                <a16:creationId xmlns:a16="http://schemas.microsoft.com/office/drawing/2014/main" id="{9181B11B-8A92-B05D-ABC7-13E5E1400A28}"/>
              </a:ext>
            </a:extLst>
          </p:cNvPr>
          <p:cNvSpPr txBox="1"/>
          <p:nvPr/>
        </p:nvSpPr>
        <p:spPr>
          <a:xfrm>
            <a:off x="8708570" y="10482210"/>
            <a:ext cx="3758471" cy="230832"/>
          </a:xfrm>
          <a:prstGeom prst="rect">
            <a:avLst/>
          </a:prstGeom>
          <a:noFill/>
        </p:spPr>
        <p:txBody>
          <a:bodyPr wrap="square" rtlCol="0">
            <a:spAutoFit/>
          </a:bodyPr>
          <a:lstStyle/>
          <a:p>
            <a:r>
              <a:rPr lang="en-GB" sz="900">
                <a:hlinkClick r:id="rId6" tooltip="https://eewiki.newint.org/index.php?title=Modern_life_is_rubbish"/>
              </a:rPr>
              <a:t>This Photo</a:t>
            </a:r>
            <a:r>
              <a:rPr lang="en-GB" sz="900"/>
              <a:t> by Unknown Author is licensed under </a:t>
            </a:r>
            <a:r>
              <a:rPr lang="en-GB" sz="900">
                <a:hlinkClick r:id="rId7" tooltip="https://creativecommons.org/licenses/by-nc-sa/3.0/"/>
              </a:rPr>
              <a:t>CC BY-SA-NC</a:t>
            </a:r>
            <a:endParaRPr lang="en-GB"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3"/>
          <p:cNvSpPr txBox="1">
            <a:spLocks noGrp="1"/>
          </p:cNvSpPr>
          <p:nvPr>
            <p:ph type="body" idx="1"/>
          </p:nvPr>
        </p:nvSpPr>
        <p:spPr>
          <a:xfrm>
            <a:off x="500064" y="1984375"/>
            <a:ext cx="12330000" cy="5388882"/>
          </a:xfrm>
          <a:prstGeom prst="rect">
            <a:avLst/>
          </a:prstGeom>
          <a:noFill/>
          <a:ln>
            <a:noFill/>
          </a:ln>
        </p:spPr>
        <p:txBody>
          <a:bodyPr spcFirstLastPara="1" wrap="square" lIns="72000" tIns="45700" rIns="72000" bIns="45700" anchor="t" anchorCtr="0">
            <a:noAutofit/>
          </a:bodyPr>
          <a:lstStyle/>
          <a:p>
            <a:pPr marL="342900" lvl="0" indent="-342900" algn="l">
              <a:buSzPts val="2100"/>
              <a:buFont typeface="Arial"/>
              <a:buChar char="•"/>
            </a:pPr>
            <a:r>
              <a:rPr lang="en-IE" sz="2600" dirty="0"/>
              <a:t>A </a:t>
            </a:r>
            <a:r>
              <a:rPr lang="pt-PT" sz="2600" dirty="0"/>
              <a:t>diretiva de</a:t>
            </a:r>
            <a:r>
              <a:rPr lang="en-IE" sz="2600" dirty="0"/>
              <a:t> ‘</a:t>
            </a:r>
            <a:r>
              <a:rPr lang="en-IE" sz="2600" b="1" dirty="0" err="1"/>
              <a:t>Plásticos</a:t>
            </a:r>
            <a:r>
              <a:rPr lang="en-IE" sz="2600" b="1" dirty="0"/>
              <a:t> de </a:t>
            </a:r>
            <a:r>
              <a:rPr lang="en-IE" sz="2600" b="1" dirty="0" err="1"/>
              <a:t>uso</a:t>
            </a:r>
            <a:r>
              <a:rPr lang="en-IE" sz="2600" b="1" dirty="0"/>
              <a:t> </a:t>
            </a:r>
            <a:r>
              <a:rPr lang="en-IE" sz="2600" b="1" dirty="0" err="1"/>
              <a:t>único</a:t>
            </a:r>
            <a:r>
              <a:rPr lang="en-IE" sz="2600" dirty="0"/>
              <a:t>’ (</a:t>
            </a:r>
            <a:r>
              <a:rPr lang="en-IE" sz="2600" dirty="0" err="1"/>
              <a:t>PUU</a:t>
            </a:r>
            <a:r>
              <a:rPr lang="en-IE" sz="2600" dirty="0"/>
              <a:t>) </a:t>
            </a:r>
            <a:r>
              <a:rPr lang="pt-PT" sz="2600" dirty="0"/>
              <a:t>foi introduzida sobre o 3.7.2021 em toda a Europa. O objetivo é reduzir o volume e o impacto dos produtos plásticos no ambiente. Sabia que agora é ilegal comprar os seguintes itens?</a:t>
            </a:r>
            <a:endParaRPr sz="2600" dirty="0"/>
          </a:p>
          <a:p>
            <a:pPr marL="1092991" lvl="1" indent="-342900">
              <a:buSzPts val="2100"/>
              <a:buFont typeface="Wingdings" panose="05000000000000000000" pitchFamily="2" charset="2"/>
              <a:buChar char="v"/>
            </a:pPr>
            <a:r>
              <a:rPr lang="en-IE" sz="2600" b="1" dirty="0" err="1">
                <a:solidFill>
                  <a:schemeClr val="bg2"/>
                </a:solidFill>
              </a:rPr>
              <a:t>Plástico</a:t>
            </a:r>
            <a:r>
              <a:rPr lang="en-IE" sz="2600" dirty="0"/>
              <a:t> </a:t>
            </a:r>
            <a:r>
              <a:rPr lang="en-IE" sz="2600" dirty="0" err="1"/>
              <a:t>nos</a:t>
            </a:r>
            <a:r>
              <a:rPr lang="en-IE" sz="2600" dirty="0"/>
              <a:t> </a:t>
            </a:r>
            <a:r>
              <a:rPr lang="en-IE" sz="2600" dirty="0" err="1"/>
              <a:t>cotonetes</a:t>
            </a:r>
            <a:r>
              <a:rPr lang="en-IE" sz="2600" dirty="0"/>
              <a:t> de </a:t>
            </a:r>
            <a:r>
              <a:rPr lang="en-IE" sz="2600" dirty="0" err="1"/>
              <a:t>algodão</a:t>
            </a:r>
            <a:endParaRPr sz="2600" dirty="0"/>
          </a:p>
          <a:p>
            <a:pPr marL="1092991" lvl="1" indent="-342900">
              <a:buSzPts val="2100"/>
              <a:buFont typeface="Wingdings" panose="05000000000000000000" pitchFamily="2" charset="2"/>
              <a:buChar char="v"/>
            </a:pPr>
            <a:r>
              <a:rPr lang="en-IE" sz="2600" b="1" dirty="0" err="1"/>
              <a:t>Plástico</a:t>
            </a:r>
            <a:r>
              <a:rPr lang="en-IE" sz="2600" b="1" dirty="0"/>
              <a:t> </a:t>
            </a:r>
            <a:r>
              <a:rPr lang="en-IE" sz="2600" dirty="0" err="1"/>
              <a:t>nos</a:t>
            </a:r>
            <a:r>
              <a:rPr lang="en-IE" sz="2600" b="1" dirty="0"/>
              <a:t> </a:t>
            </a:r>
            <a:r>
              <a:rPr lang="en-IE" sz="2600" dirty="0" err="1"/>
              <a:t>talheres</a:t>
            </a:r>
            <a:r>
              <a:rPr lang="en-IE" sz="2600" dirty="0"/>
              <a:t>/</a:t>
            </a:r>
            <a:r>
              <a:rPr lang="en-IE" sz="2600" dirty="0" err="1"/>
              <a:t>pratos</a:t>
            </a:r>
            <a:r>
              <a:rPr lang="en-IE" sz="2600" dirty="0"/>
              <a:t>/</a:t>
            </a:r>
            <a:r>
              <a:rPr lang="en-IE" sz="2600" dirty="0" err="1"/>
              <a:t>pauzinhos</a:t>
            </a:r>
            <a:r>
              <a:rPr lang="en-IE" sz="2600" dirty="0"/>
              <a:t> </a:t>
            </a:r>
            <a:endParaRPr sz="2600" dirty="0"/>
          </a:p>
          <a:p>
            <a:pPr marL="1092991" lvl="1" indent="-342900">
              <a:buSzPts val="2100"/>
              <a:buFont typeface="Wingdings" panose="05000000000000000000" pitchFamily="2" charset="2"/>
              <a:buChar char="v"/>
            </a:pPr>
            <a:r>
              <a:rPr lang="en-IE" sz="2600" b="1" dirty="0" err="1"/>
              <a:t>Plástico</a:t>
            </a:r>
            <a:r>
              <a:rPr lang="en-IE" sz="2600" dirty="0"/>
              <a:t> </a:t>
            </a:r>
            <a:r>
              <a:rPr lang="en-IE" sz="2600" dirty="0" err="1"/>
              <a:t>nas</a:t>
            </a:r>
            <a:r>
              <a:rPr lang="en-IE" sz="2600" dirty="0"/>
              <a:t> </a:t>
            </a:r>
            <a:r>
              <a:rPr lang="en-IE" sz="2600" dirty="0" err="1"/>
              <a:t>palhinhas</a:t>
            </a:r>
            <a:endParaRPr lang="en-IE" sz="2600" dirty="0"/>
          </a:p>
          <a:p>
            <a:pPr marL="635791" indent="-342900" algn="l">
              <a:spcBef>
                <a:spcPts val="600"/>
              </a:spcBef>
              <a:buSzPts val="2100"/>
              <a:buChar char="•"/>
            </a:pPr>
            <a:r>
              <a:rPr lang="pt-PT" sz="2600" dirty="0"/>
              <a:t>Esteja atento a truques de publicidade, métodos e estratégias para fazê-lo comprar coisas</a:t>
            </a:r>
            <a:r>
              <a:rPr lang="en-IE" sz="2600" dirty="0"/>
              <a:t>.</a:t>
            </a:r>
          </a:p>
          <a:p>
            <a:pPr marL="635791" indent="-342900" algn="l">
              <a:spcBef>
                <a:spcPts val="600"/>
              </a:spcBef>
              <a:buSzPts val="2100"/>
              <a:buChar char="•"/>
            </a:pPr>
            <a:r>
              <a:rPr lang="pt-PT" sz="2600" dirty="0"/>
              <a:t>Recicle o desperdício alimentar ou criar uma compostagem no jardim a partir de resíduos desperdiçados</a:t>
            </a:r>
            <a:r>
              <a:rPr lang="en-IE" sz="2600" dirty="0"/>
              <a:t>.</a:t>
            </a:r>
          </a:p>
          <a:p>
            <a:pPr marL="635791" indent="-342900" algn="l">
              <a:spcBef>
                <a:spcPts val="600"/>
              </a:spcBef>
              <a:buSzPts val="2100"/>
              <a:buChar char="•"/>
            </a:pPr>
            <a:r>
              <a:rPr lang="pt-PT" sz="2600" dirty="0"/>
              <a:t>Vender ou oferecer em vez de destruir os itens indesejados</a:t>
            </a:r>
            <a:r>
              <a:rPr lang="en-IE" sz="2600" dirty="0"/>
              <a:t>.</a:t>
            </a:r>
          </a:p>
          <a:p>
            <a:pPr marL="292891" indent="0" algn="ctr">
              <a:spcBef>
                <a:spcPts val="600"/>
              </a:spcBef>
              <a:buSzPts val="2100"/>
            </a:pPr>
            <a:r>
              <a:rPr lang="en-IE" sz="3200" b="1" dirty="0" err="1">
                <a:solidFill>
                  <a:srgbClr val="FF0000"/>
                </a:solidFill>
              </a:rPr>
              <a:t>Tem</a:t>
            </a:r>
            <a:r>
              <a:rPr lang="en-IE" sz="3200" b="1" dirty="0">
                <a:solidFill>
                  <a:srgbClr val="FF0000"/>
                </a:solidFill>
              </a:rPr>
              <a:t> </a:t>
            </a:r>
            <a:r>
              <a:rPr lang="en-IE" sz="3200" b="1" dirty="0" err="1">
                <a:solidFill>
                  <a:srgbClr val="FF0000"/>
                </a:solidFill>
              </a:rPr>
              <a:t>mais</a:t>
            </a:r>
            <a:r>
              <a:rPr lang="en-IE" sz="3200" b="1" dirty="0">
                <a:solidFill>
                  <a:srgbClr val="FF0000"/>
                </a:solidFill>
              </a:rPr>
              <a:t> </a:t>
            </a:r>
            <a:r>
              <a:rPr lang="en-IE" sz="3200" b="1" dirty="0" err="1">
                <a:solidFill>
                  <a:srgbClr val="FF0000"/>
                </a:solidFill>
              </a:rPr>
              <a:t>alguma</a:t>
            </a:r>
            <a:r>
              <a:rPr lang="en-IE" sz="3200" b="1" dirty="0">
                <a:solidFill>
                  <a:srgbClr val="FF0000"/>
                </a:solidFill>
              </a:rPr>
              <a:t> </a:t>
            </a:r>
            <a:r>
              <a:rPr lang="en-IE" sz="3200" b="1" dirty="0" err="1">
                <a:solidFill>
                  <a:srgbClr val="FF0000"/>
                </a:solidFill>
              </a:rPr>
              <a:t>ideia</a:t>
            </a:r>
            <a:r>
              <a:rPr lang="en-IE" sz="3200" b="1" dirty="0">
                <a:solidFill>
                  <a:srgbClr val="FF0000"/>
                </a:solidFill>
              </a:rPr>
              <a:t>?
</a:t>
            </a:r>
            <a:r>
              <a:rPr lang="en-IE" dirty="0"/>
              <a:t> </a:t>
            </a:r>
            <a:endParaRPr dirty="0"/>
          </a:p>
          <a:p>
            <a:pPr marL="1092991" lvl="1" indent="-203962" algn="l" rtl="0">
              <a:lnSpc>
                <a:spcPct val="100000"/>
              </a:lnSpc>
              <a:spcBef>
                <a:spcPts val="600"/>
              </a:spcBef>
              <a:spcAft>
                <a:spcPts val="0"/>
              </a:spcAft>
              <a:buSzPts val="2188"/>
              <a:buNone/>
            </a:pPr>
            <a:endParaRPr dirty="0"/>
          </a:p>
        </p:txBody>
      </p:sp>
      <p:sp>
        <p:nvSpPr>
          <p:cNvPr id="176" name="Google Shape;176;p1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Tornar</a:t>
            </a:r>
            <a:r>
              <a:rPr lang="en-IE" dirty="0"/>
              <a:t>-se um </a:t>
            </a:r>
            <a:r>
              <a:rPr lang="en-IE" dirty="0" err="1"/>
              <a:t>Consumidor</a:t>
            </a:r>
            <a:r>
              <a:rPr lang="en-IE" dirty="0"/>
              <a:t> </a:t>
            </a:r>
            <a:r>
              <a:rPr lang="en-IE" dirty="0" err="1"/>
              <a:t>Crítico</a:t>
            </a:r>
            <a:r>
              <a:rPr lang="en-IE" dirty="0"/>
              <a:t> </a:t>
            </a:r>
            <a:endParaRPr dirty="0"/>
          </a:p>
        </p:txBody>
      </p:sp>
      <p:sp>
        <p:nvSpPr>
          <p:cNvPr id="177" name="Google Shape;177;p13"/>
          <p:cNvSpPr txBox="1">
            <a:spLocks noGrp="1"/>
          </p:cNvSpPr>
          <p:nvPr>
            <p:ph type="body" idx="2"/>
          </p:nvPr>
        </p:nvSpPr>
        <p:spPr>
          <a:xfrm>
            <a:off x="500064" y="977275"/>
            <a:ext cx="12331541" cy="1007100"/>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en-IE" i="0" dirty="0" err="1"/>
              <a:t>Atividade</a:t>
            </a:r>
            <a:r>
              <a:rPr lang="en-IE" i="0" dirty="0"/>
              <a:t> M6.7</a:t>
            </a:r>
          </a:p>
          <a:p>
            <a:pPr marL="0" lvl="0" indent="0">
              <a:spcBef>
                <a:spcPts val="0"/>
              </a:spcBef>
            </a:pPr>
            <a:r>
              <a:rPr lang="pt-PT" i="0" dirty="0"/>
              <a:t>Estratégias úteis para nos ajudar a tornar-nos consumidores críticos – A Diretiva </a:t>
            </a:r>
            <a:r>
              <a:rPr lang="pt-PT" i="0" dirty="0" err="1"/>
              <a:t>PUU</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8"/>
          <p:cNvSpPr txBox="1"/>
          <p:nvPr/>
        </p:nvSpPr>
        <p:spPr>
          <a:xfrm>
            <a:off x="462799" y="3107590"/>
            <a:ext cx="6107071" cy="1060949"/>
          </a:xfrm>
          <a:prstGeom prst="rect">
            <a:avLst/>
          </a:prstGeom>
          <a:noFill/>
          <a:ln>
            <a:noFill/>
          </a:ln>
        </p:spPr>
        <p:txBody>
          <a:bodyPr spcFirstLastPara="1" wrap="square" lIns="72000" tIns="45700" rIns="72000" bIns="45700" anchor="t" anchorCtr="0">
            <a:noAutofit/>
          </a:bodyPr>
          <a:lstStyle/>
          <a:p>
            <a:pPr lvl="0">
              <a:lnSpc>
                <a:spcPct val="90000"/>
              </a:lnSpc>
              <a:buClr>
                <a:schemeClr val="dk2"/>
              </a:buClr>
              <a:buSzPts val="2800"/>
            </a:pPr>
            <a:r>
              <a:rPr lang="pt-PT" sz="2800" b="1" dirty="0">
                <a:solidFill>
                  <a:schemeClr val="dk2"/>
                </a:solidFill>
                <a:latin typeface="Open Sans"/>
                <a:ea typeface="Open Sans"/>
                <a:cs typeface="Open Sans"/>
                <a:sym typeface="Open Sans"/>
              </a:rPr>
              <a:t>Obrigado por estar presente. Para mais recursos, visite o site </a:t>
            </a:r>
            <a:r>
              <a:rPr lang="pt-PT" sz="2800" b="1" dirty="0" err="1">
                <a:solidFill>
                  <a:schemeClr val="dk2"/>
                </a:solidFill>
                <a:latin typeface="Open Sans"/>
                <a:ea typeface="Open Sans"/>
                <a:cs typeface="Open Sans"/>
                <a:sym typeface="Open Sans"/>
              </a:rPr>
              <a:t>money</a:t>
            </a:r>
            <a:r>
              <a:rPr lang="pt-PT" sz="2800" b="1" dirty="0">
                <a:solidFill>
                  <a:schemeClr val="dk2"/>
                </a:solidFill>
                <a:latin typeface="Open Sans"/>
                <a:ea typeface="Open Sans"/>
                <a:cs typeface="Open Sans"/>
                <a:sym typeface="Open Sans"/>
              </a:rPr>
              <a:t> </a:t>
            </a:r>
            <a:r>
              <a:rPr lang="pt-PT" sz="2800" b="1" dirty="0" err="1">
                <a:solidFill>
                  <a:schemeClr val="dk2"/>
                </a:solidFill>
                <a:latin typeface="Open Sans"/>
                <a:ea typeface="Open Sans"/>
                <a:cs typeface="Open Sans"/>
                <a:sym typeface="Open Sans"/>
              </a:rPr>
              <a:t>matters</a:t>
            </a:r>
            <a:r>
              <a:rPr lang="pt-PT" sz="2800" b="1" dirty="0">
                <a:solidFill>
                  <a:schemeClr val="dk2"/>
                </a:solidFill>
                <a:latin typeface="Open Sans"/>
                <a:ea typeface="Open Sans"/>
                <a:cs typeface="Open Sans"/>
                <a:sym typeface="Open Sans"/>
              </a:rPr>
              <a:t>: </a:t>
            </a:r>
            <a:br>
              <a:rPr lang="en-IE" sz="2800" b="1" dirty="0">
                <a:solidFill>
                  <a:schemeClr val="dk2"/>
                </a:solidFill>
                <a:latin typeface="Open Sans"/>
                <a:ea typeface="Open Sans"/>
                <a:cs typeface="Open Sans"/>
                <a:sym typeface="Open Sans"/>
              </a:rPr>
            </a:br>
            <a:br>
              <a:rPr lang="en-IE" sz="2800" b="1" dirty="0">
                <a:solidFill>
                  <a:schemeClr val="dk2"/>
                </a:solidFill>
                <a:latin typeface="Open Sans"/>
                <a:ea typeface="Open Sans"/>
                <a:cs typeface="Open Sans"/>
                <a:sym typeface="Open Sans"/>
              </a:rPr>
            </a:br>
            <a:r>
              <a:rPr lang="en-IE" sz="2800" b="1" u="sng" dirty="0">
                <a:solidFill>
                  <a:schemeClr val="dk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https://moneymattersproject.eu/</a:t>
            </a:r>
            <a:r>
              <a:rPr lang="en-IE" sz="2800" b="1" dirty="0">
                <a:solidFill>
                  <a:schemeClr val="dk2"/>
                </a:solidFill>
                <a:latin typeface="Open Sans"/>
                <a:ea typeface="Open Sans"/>
                <a:cs typeface="Open Sans"/>
                <a:sym typeface="Open Sans"/>
              </a:rPr>
              <a:t> </a:t>
            </a:r>
            <a:endParaRPr sz="2800" b="1" dirty="0">
              <a:solidFill>
                <a:schemeClr val="dk2"/>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5"/>
          <p:cNvSpPr txBox="1">
            <a:spLocks noGrp="1"/>
          </p:cNvSpPr>
          <p:nvPr>
            <p:ph type="body" idx="1"/>
          </p:nvPr>
        </p:nvSpPr>
        <p:spPr>
          <a:xfrm>
            <a:off x="499924" y="2075544"/>
            <a:ext cx="7091047" cy="5038276"/>
          </a:xfrm>
          <a:prstGeom prst="rect">
            <a:avLst/>
          </a:prstGeom>
          <a:noFill/>
          <a:ln>
            <a:noFill/>
          </a:ln>
        </p:spPr>
        <p:txBody>
          <a:bodyPr spcFirstLastPara="1" wrap="square" lIns="72000" tIns="45700" rIns="72000" bIns="45700" anchor="t" anchorCtr="0">
            <a:noAutofit/>
          </a:bodyPr>
          <a:lstStyle/>
          <a:p>
            <a:pPr marL="0" lvl="0" indent="0" algn="l">
              <a:buSzPts val="2100"/>
            </a:pPr>
            <a:r>
              <a:rPr lang="pt-PT" sz="2400" dirty="0"/>
              <a:t>Aqui estão algumas dicas úteis que o irão ajudar </a:t>
            </a:r>
            <a:r>
              <a:rPr lang="en-IE" sz="2400" dirty="0"/>
              <a:t>! </a:t>
            </a:r>
          </a:p>
          <a:p>
            <a:pPr marL="0" lvl="0" indent="0" algn="l" rtl="0">
              <a:lnSpc>
                <a:spcPct val="100000"/>
              </a:lnSpc>
              <a:spcBef>
                <a:spcPts val="0"/>
              </a:spcBef>
              <a:spcAft>
                <a:spcPts val="0"/>
              </a:spcAft>
              <a:buClr>
                <a:schemeClr val="accent4"/>
              </a:buClr>
              <a:buSzPts val="2100"/>
              <a:buNone/>
            </a:pPr>
            <a:endParaRPr sz="2400" dirty="0"/>
          </a:p>
          <a:p>
            <a:pPr marL="635791" indent="-342900">
              <a:spcBef>
                <a:spcPts val="600"/>
              </a:spcBef>
              <a:buSzPts val="2100"/>
              <a:buChar char="•"/>
            </a:pPr>
            <a:r>
              <a:rPr lang="pt-PT" sz="2400" dirty="0"/>
              <a:t>Os Influenciadores de Redes Sociais são indivíduos que usam plataformas de redes sociais online para partilhar as suas opiniões pessoais sobre uma vasta gama de tópicos</a:t>
            </a:r>
            <a:r>
              <a:rPr lang="en-IE" sz="2400" dirty="0"/>
              <a:t>. </a:t>
            </a:r>
          </a:p>
          <a:p>
            <a:pPr marL="292891" indent="0">
              <a:spcBef>
                <a:spcPts val="600"/>
              </a:spcBef>
              <a:buSzPts val="2100"/>
            </a:pPr>
            <a:endParaRPr sz="2400" dirty="0"/>
          </a:p>
          <a:p>
            <a:pPr marL="635791" indent="-342900">
              <a:spcBef>
                <a:spcPts val="600"/>
              </a:spcBef>
              <a:buSzPts val="2100"/>
              <a:buChar char="•"/>
            </a:pPr>
            <a:r>
              <a:rPr lang="pt-PT" sz="2400" dirty="0"/>
              <a:t>Nos seguintes slides, incluímos alguns dos mais conhecidos influenciadores sociais e especialistas financeiros em toda a Europa, que discutem temas financeiros – incluindo como ser um consumidor crítico</a:t>
            </a:r>
            <a:r>
              <a:rPr lang="en-IE" sz="2400" dirty="0"/>
              <a:t>. </a:t>
            </a:r>
            <a:endParaRPr sz="2400"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00"/>
              <a:buNone/>
            </a:pPr>
            <a:r>
              <a:rPr lang="en-IE" dirty="0"/>
              <a:t> </a:t>
            </a: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p:txBody>
      </p:sp>
      <p:sp>
        <p:nvSpPr>
          <p:cNvPr id="192" name="Google Shape;192;p1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Tornar</a:t>
            </a:r>
            <a:r>
              <a:rPr lang="en-IE" dirty="0"/>
              <a:t>-se um </a:t>
            </a:r>
            <a:r>
              <a:rPr lang="en-IE" dirty="0" err="1"/>
              <a:t>Consumidor</a:t>
            </a:r>
            <a:r>
              <a:rPr lang="en-IE" dirty="0"/>
              <a:t> </a:t>
            </a:r>
            <a:r>
              <a:rPr lang="en-IE" dirty="0" err="1"/>
              <a:t>Crítico</a:t>
            </a:r>
            <a:r>
              <a:rPr lang="en-IE" dirty="0"/>
              <a:t>. </a:t>
            </a:r>
            <a:endParaRPr dirty="0"/>
          </a:p>
        </p:txBody>
      </p:sp>
      <p:sp>
        <p:nvSpPr>
          <p:cNvPr id="193" name="Google Shape;193;p15"/>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err="1"/>
              <a:t>Dicas</a:t>
            </a:r>
            <a:r>
              <a:rPr lang="en-IE" i="0" dirty="0"/>
              <a:t> </a:t>
            </a:r>
            <a:r>
              <a:rPr lang="en-IE" i="0" dirty="0" err="1"/>
              <a:t>úteis</a:t>
            </a:r>
            <a:endParaRPr i="0" dirty="0"/>
          </a:p>
        </p:txBody>
      </p:sp>
      <p:pic>
        <p:nvPicPr>
          <p:cNvPr id="194" name="Google Shape;194;p15"/>
          <p:cNvPicPr preferRelativeResize="0"/>
          <p:nvPr/>
        </p:nvPicPr>
        <p:blipFill rotWithShape="1">
          <a:blip r:embed="rId3">
            <a:alphaModFix/>
          </a:blip>
          <a:srcRect/>
          <a:stretch/>
        </p:blipFill>
        <p:spPr>
          <a:xfrm>
            <a:off x="8040914" y="1971838"/>
            <a:ext cx="4790691" cy="39642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6"/>
          <p:cNvSpPr txBox="1">
            <a:spLocks noGrp="1"/>
          </p:cNvSpPr>
          <p:nvPr>
            <p:ph type="body" idx="1"/>
          </p:nvPr>
        </p:nvSpPr>
        <p:spPr>
          <a:xfrm>
            <a:off x="500203" y="1863443"/>
            <a:ext cx="12331402" cy="5129444"/>
          </a:xfrm>
          <a:prstGeom prst="rect">
            <a:avLst/>
          </a:prstGeom>
          <a:noFill/>
          <a:ln>
            <a:noFill/>
          </a:ln>
        </p:spPr>
        <p:txBody>
          <a:bodyPr spcFirstLastPara="1" wrap="square" lIns="72000" tIns="45700" rIns="72000" bIns="45700" anchor="t" anchorCtr="0">
            <a:noAutofit/>
          </a:bodyPr>
          <a:lstStyle/>
          <a:p>
            <a:pPr marL="0" lvl="0" indent="0" algn="just" rtl="0">
              <a:lnSpc>
                <a:spcPct val="100000"/>
              </a:lnSpc>
              <a:spcBef>
                <a:spcPts val="0"/>
              </a:spcBef>
              <a:spcAft>
                <a:spcPts val="0"/>
              </a:spcAft>
              <a:buClr>
                <a:schemeClr val="accent4"/>
              </a:buClr>
              <a:buSzPts val="2000"/>
              <a:buNone/>
            </a:pPr>
            <a:r>
              <a:rPr lang="en-IE" sz="2000" b="1" dirty="0"/>
              <a:t>Portugal: </a:t>
            </a:r>
            <a:endParaRPr dirty="0"/>
          </a:p>
          <a:p>
            <a:pPr marL="342900" lvl="0" indent="-342900" algn="just" rtl="0">
              <a:lnSpc>
                <a:spcPct val="100000"/>
              </a:lnSpc>
              <a:spcBef>
                <a:spcPts val="600"/>
              </a:spcBef>
              <a:spcAft>
                <a:spcPts val="0"/>
              </a:spcAft>
              <a:buSzPts val="2000"/>
              <a:buFont typeface="Arial"/>
              <a:buChar char="•"/>
            </a:pPr>
            <a:r>
              <a:rPr lang="en-IE" sz="2000" dirty="0" err="1"/>
              <a:t>Finanças</a:t>
            </a:r>
            <a:r>
              <a:rPr lang="en-IE" sz="2000" dirty="0"/>
              <a:t> no </a:t>
            </a:r>
            <a:r>
              <a:rPr lang="en-IE" sz="2000" dirty="0" err="1"/>
              <a:t>Feminino</a:t>
            </a:r>
            <a:r>
              <a:rPr lang="en-IE" sz="2000" dirty="0"/>
              <a:t>: </a:t>
            </a:r>
            <a:r>
              <a:rPr lang="en-IE" sz="2000" b="1" u="sng" dirty="0">
                <a:solidFill>
                  <a:schemeClr val="hlink"/>
                </a:solidFill>
                <a:hlinkClick r:id="rId3"/>
              </a:rPr>
              <a:t>https://www.instagram.com/financas.no.feminino/</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Poupança</a:t>
            </a:r>
            <a:r>
              <a:rPr lang="en-IE" sz="2000" dirty="0"/>
              <a:t> &amp; </a:t>
            </a:r>
            <a:r>
              <a:rPr lang="en-IE" sz="2000" dirty="0" err="1"/>
              <a:t>Finanças</a:t>
            </a:r>
            <a:r>
              <a:rPr lang="en-IE" sz="2000" dirty="0"/>
              <a:t> </a:t>
            </a:r>
            <a:r>
              <a:rPr lang="en-IE" sz="2000" dirty="0" err="1"/>
              <a:t>Pessoais</a:t>
            </a:r>
            <a:r>
              <a:rPr lang="en-IE" sz="2000" dirty="0"/>
              <a:t> </a:t>
            </a:r>
            <a:r>
              <a:rPr lang="en-IE" sz="2000" b="1" dirty="0"/>
              <a:t>: </a:t>
            </a:r>
            <a:r>
              <a:rPr lang="en-IE" sz="2000" b="1" u="sng" dirty="0">
                <a:solidFill>
                  <a:schemeClr val="hlink"/>
                </a:solidFill>
                <a:hlinkClick r:id="rId4"/>
              </a:rPr>
              <a:t>https://www.instagram.com/cat.poupanca/</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Finanças</a:t>
            </a:r>
            <a:r>
              <a:rPr lang="en-IE" sz="2000" dirty="0"/>
              <a:t> com Ella :  </a:t>
            </a:r>
            <a:r>
              <a:rPr lang="en-IE" sz="2000" b="1" u="sng" dirty="0">
                <a:solidFill>
                  <a:schemeClr val="hlink"/>
                </a:solidFill>
                <a:hlinkClick r:id="rId5"/>
              </a:rPr>
              <a:t>https://www.instagram.com/financascomella/</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Bárbara</a:t>
            </a:r>
            <a:r>
              <a:rPr lang="en-IE" sz="2000" dirty="0"/>
              <a:t> Barroso </a:t>
            </a:r>
            <a:r>
              <a:rPr lang="en-IE" sz="2000" b="1" dirty="0"/>
              <a:t>: </a:t>
            </a:r>
            <a:r>
              <a:rPr lang="en-IE" sz="2000" b="1" u="sng" dirty="0">
                <a:solidFill>
                  <a:schemeClr val="hlink"/>
                </a:solidFill>
                <a:hlinkClick r:id="rId6"/>
              </a:rPr>
              <a:t>https://www.instagram.com/barbarabarroso/</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MoneyLab</a:t>
            </a:r>
            <a:r>
              <a:rPr lang="en-IE" sz="2000" b="1" dirty="0"/>
              <a:t>: </a:t>
            </a:r>
            <a:r>
              <a:rPr lang="en-IE" sz="2000" b="1" u="sng" dirty="0">
                <a:solidFill>
                  <a:schemeClr val="hlink"/>
                </a:solidFill>
                <a:hlinkClick r:id="rId7"/>
              </a:rPr>
              <a:t>https://www.instagram.com/moneylabpt/</a:t>
            </a:r>
            <a:r>
              <a:rPr lang="en-IE" sz="2000" b="1" dirty="0"/>
              <a:t> </a:t>
            </a:r>
            <a:endParaRPr dirty="0"/>
          </a:p>
          <a:p>
            <a:pPr marL="0" lvl="0" indent="0" algn="just" rtl="0">
              <a:lnSpc>
                <a:spcPct val="100000"/>
              </a:lnSpc>
              <a:spcBef>
                <a:spcPts val="600"/>
              </a:spcBef>
              <a:spcAft>
                <a:spcPts val="0"/>
              </a:spcAft>
              <a:buClr>
                <a:schemeClr val="accent4"/>
              </a:buClr>
              <a:buSzPts val="2000"/>
              <a:buNone/>
            </a:pPr>
            <a:endParaRPr sz="2000" dirty="0"/>
          </a:p>
          <a:p>
            <a:pPr marL="0" lvl="0" indent="0">
              <a:spcBef>
                <a:spcPts val="600"/>
              </a:spcBef>
              <a:buSzPts val="2000"/>
            </a:pPr>
            <a:r>
              <a:rPr lang="en-IE" sz="2000" b="1" dirty="0" err="1"/>
              <a:t>Itália</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a:t>Io </a:t>
            </a:r>
            <a:r>
              <a:rPr lang="en-IE" sz="2000" dirty="0" err="1"/>
              <a:t>Investo</a:t>
            </a:r>
            <a:r>
              <a:rPr lang="en-IE" sz="2000" dirty="0"/>
              <a:t> : </a:t>
            </a:r>
            <a:r>
              <a:rPr lang="en-IE" sz="2000" b="1" u="sng" dirty="0">
                <a:solidFill>
                  <a:schemeClr val="hlink"/>
                </a:solidFill>
                <a:hlinkClick r:id="rId8"/>
              </a:rPr>
              <a:t>https://www.ioinvesto.com/</a:t>
            </a:r>
            <a:r>
              <a:rPr lang="en-IE" sz="2000" b="1" dirty="0"/>
              <a:t> &amp; </a:t>
            </a:r>
            <a:r>
              <a:rPr lang="en-IE" sz="2000" dirty="0"/>
              <a:t> </a:t>
            </a:r>
            <a:r>
              <a:rPr lang="en-IE" sz="2000" b="1" u="sng" dirty="0">
                <a:solidFill>
                  <a:schemeClr val="hlink"/>
                </a:solidFill>
                <a:hlinkClick r:id="rId9"/>
              </a:rPr>
              <a:t>https://www.youtube.com/channel/UCdxW9KZslNPIqlq9AZVZ8_A</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a:t>Marcello </a:t>
            </a:r>
            <a:r>
              <a:rPr lang="en-IE" sz="2000" dirty="0" err="1"/>
              <a:t>Ascani</a:t>
            </a:r>
            <a:r>
              <a:rPr lang="en-IE" sz="2000" dirty="0"/>
              <a:t>  : </a:t>
            </a:r>
            <a:r>
              <a:rPr lang="en-IE" sz="2000" u="sng" dirty="0">
                <a:solidFill>
                  <a:schemeClr val="hlink"/>
                </a:solidFill>
                <a:hlinkClick r:id="rId10"/>
              </a:rPr>
              <a:t>https://www.youtube.com/user/TheMARCELLEMME</a:t>
            </a:r>
            <a:r>
              <a:rPr lang="en-IE" sz="2000" dirty="0"/>
              <a:t> </a:t>
            </a:r>
            <a:endParaRPr dirty="0"/>
          </a:p>
          <a:p>
            <a:pPr marL="342900" lvl="0" indent="-342900" algn="just" rtl="0">
              <a:lnSpc>
                <a:spcPct val="100000"/>
              </a:lnSpc>
              <a:spcBef>
                <a:spcPts val="600"/>
              </a:spcBef>
              <a:spcAft>
                <a:spcPts val="0"/>
              </a:spcAft>
              <a:buSzPts val="2000"/>
              <a:buFont typeface="Arial"/>
              <a:buChar char="•"/>
            </a:pPr>
            <a:r>
              <a:rPr lang="en-IE" sz="2000" dirty="0"/>
              <a:t>Leonardo Pinna: </a:t>
            </a:r>
            <a:r>
              <a:rPr lang="en-IE" sz="2000" b="1" u="sng" dirty="0">
                <a:solidFill>
                  <a:schemeClr val="hlink"/>
                </a:solidFill>
                <a:hlinkClick r:id="rId11"/>
              </a:rPr>
              <a:t>https://www.instagram.com/leonpinn/</a:t>
            </a:r>
            <a:endParaRPr sz="2000" b="1" dirty="0"/>
          </a:p>
          <a:p>
            <a:pPr marL="342900" lvl="0" indent="-342900" algn="just" rtl="0">
              <a:lnSpc>
                <a:spcPct val="100000"/>
              </a:lnSpc>
              <a:spcBef>
                <a:spcPts val="600"/>
              </a:spcBef>
              <a:spcAft>
                <a:spcPts val="0"/>
              </a:spcAft>
              <a:buSzPts val="2000"/>
              <a:buFont typeface="Arial"/>
              <a:buChar char="•"/>
            </a:pPr>
            <a:r>
              <a:rPr lang="en-IE" sz="2000" dirty="0"/>
              <a:t>Pietro </a:t>
            </a:r>
            <a:r>
              <a:rPr lang="en-IE" sz="2000" dirty="0" err="1"/>
              <a:t>Micelangeli</a:t>
            </a:r>
            <a:r>
              <a:rPr lang="en-IE" sz="2000" dirty="0"/>
              <a:t>: </a:t>
            </a:r>
            <a:r>
              <a:rPr lang="en-IE" sz="2000" b="1" u="sng" dirty="0">
                <a:solidFill>
                  <a:schemeClr val="hlink"/>
                </a:solidFill>
                <a:hlinkClick r:id="rId12"/>
              </a:rPr>
              <a:t>https://www.youtube.com/results?search_query=Pietro+Michelangeli</a:t>
            </a:r>
            <a:r>
              <a:rPr lang="en-IE" sz="2000" b="1" dirty="0"/>
              <a:t> </a:t>
            </a:r>
            <a:endParaRPr dirty="0"/>
          </a:p>
        </p:txBody>
      </p:sp>
      <p:sp>
        <p:nvSpPr>
          <p:cNvPr id="200" name="Google Shape;200;p1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Clr>
                <a:srgbClr val="0A9A8F"/>
              </a:buClr>
              <a:buSzPts val="2800"/>
            </a:pPr>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endParaRPr dirty="0">
              <a:latin typeface="Calibri" panose="020F0502020204030204" pitchFamily="34" charset="0"/>
              <a:cs typeface="Calibri" panose="020F0502020204030204" pitchFamily="34" charset="0"/>
            </a:endParaRPr>
          </a:p>
        </p:txBody>
      </p:sp>
      <p:sp>
        <p:nvSpPr>
          <p:cNvPr id="201" name="Google Shape;201;p16"/>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pt-PT" i="0" dirty="0"/>
              <a:t>Influenciadores sociais em toda a Europa </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7"/>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p>
            <a:pPr marL="0" lvl="0" indent="0">
              <a:buSzPts val="2100"/>
            </a:pPr>
            <a:r>
              <a:rPr lang="en-IE" b="1" dirty="0" err="1"/>
              <a:t>Grécia</a:t>
            </a:r>
            <a:r>
              <a:rPr lang="en-IE" b="1" dirty="0"/>
              <a:t> e Chipre: 
</a:t>
            </a:r>
            <a:endParaRPr b="1" dirty="0">
              <a:highlight>
                <a:srgbClr val="FFFF00"/>
              </a:highlight>
            </a:endParaRPr>
          </a:p>
          <a:p>
            <a:pPr marL="342900" lvl="0" indent="-342900" algn="just" rtl="0">
              <a:lnSpc>
                <a:spcPct val="100000"/>
              </a:lnSpc>
              <a:spcBef>
                <a:spcPts val="600"/>
              </a:spcBef>
              <a:spcAft>
                <a:spcPts val="0"/>
              </a:spcAft>
              <a:buSzPts val="2100"/>
              <a:buFont typeface="Arial"/>
              <a:buChar char="•"/>
            </a:pPr>
            <a:r>
              <a:rPr lang="en-IE" dirty="0" err="1"/>
              <a:t>Financialgreeks</a:t>
            </a:r>
            <a:r>
              <a:rPr lang="en-IE" dirty="0"/>
              <a:t> : </a:t>
            </a:r>
            <a:r>
              <a:rPr lang="en-IE" u="sng" dirty="0">
                <a:solidFill>
                  <a:schemeClr val="hlink"/>
                </a:solidFill>
                <a:hlinkClick r:id="rId3"/>
              </a:rPr>
              <a:t>https://www.instagram.com/financialgreeks/</a:t>
            </a:r>
            <a:endParaRPr dirty="0"/>
          </a:p>
          <a:p>
            <a:pPr marL="342900" lvl="0" indent="-342900" algn="just" rtl="0">
              <a:lnSpc>
                <a:spcPct val="100000"/>
              </a:lnSpc>
              <a:spcBef>
                <a:spcPts val="600"/>
              </a:spcBef>
              <a:spcAft>
                <a:spcPts val="0"/>
              </a:spcAft>
              <a:buSzPts val="2100"/>
              <a:buFont typeface="Arial"/>
              <a:buChar char="•"/>
            </a:pPr>
            <a:r>
              <a:rPr lang="en-IE" dirty="0"/>
              <a:t>Chris </a:t>
            </a:r>
            <a:r>
              <a:rPr lang="en-IE" dirty="0" err="1"/>
              <a:t>Tsounis</a:t>
            </a:r>
            <a:r>
              <a:rPr lang="en-IE" dirty="0"/>
              <a:t> : </a:t>
            </a:r>
            <a:r>
              <a:rPr lang="en-IE" u="sng" dirty="0">
                <a:solidFill>
                  <a:schemeClr val="hlink"/>
                </a:solidFill>
                <a:hlinkClick r:id="rId4"/>
              </a:rPr>
              <a:t>https://www.instagram.com/tsounischris/</a:t>
            </a:r>
            <a:r>
              <a:rPr lang="en-IE" dirty="0"/>
              <a:t> </a:t>
            </a:r>
            <a:endParaRPr dirty="0"/>
          </a:p>
          <a:p>
            <a:pPr marL="342900" lvl="0" indent="-342900" algn="just" rtl="0">
              <a:lnSpc>
                <a:spcPct val="100000"/>
              </a:lnSpc>
              <a:spcBef>
                <a:spcPts val="600"/>
              </a:spcBef>
              <a:spcAft>
                <a:spcPts val="0"/>
              </a:spcAft>
              <a:buSzPts val="2100"/>
              <a:buFont typeface="Arial"/>
              <a:buChar char="•"/>
            </a:pPr>
            <a:r>
              <a:rPr lang="en-IE" dirty="0"/>
              <a:t>Be Wealthy : </a:t>
            </a:r>
            <a:r>
              <a:rPr lang="en-IE" u="sng" dirty="0">
                <a:solidFill>
                  <a:schemeClr val="hlink"/>
                </a:solidFill>
                <a:hlinkClick r:id="rId5"/>
              </a:rPr>
              <a:t>https://www.instagram.com/bewealthyapp/</a:t>
            </a:r>
            <a:r>
              <a:rPr lang="en-IE" dirty="0"/>
              <a:t>  </a:t>
            </a:r>
            <a:endParaRPr dirty="0"/>
          </a:p>
          <a:p>
            <a:pPr marL="0" lvl="0" indent="0" algn="just" rtl="0">
              <a:lnSpc>
                <a:spcPct val="100000"/>
              </a:lnSpc>
              <a:spcBef>
                <a:spcPts val="600"/>
              </a:spcBef>
              <a:spcAft>
                <a:spcPts val="0"/>
              </a:spcAft>
              <a:buClr>
                <a:schemeClr val="accent4"/>
              </a:buClr>
              <a:buSzPts val="2188"/>
              <a:buNone/>
            </a:pPr>
            <a:endParaRPr b="1" dirty="0"/>
          </a:p>
          <a:p>
            <a:pPr marL="0" lvl="0" indent="0">
              <a:spcBef>
                <a:spcPts val="600"/>
              </a:spcBef>
              <a:buSzPts val="2100"/>
            </a:pPr>
            <a:r>
              <a:rPr lang="en-IE" b="1" dirty="0" err="1"/>
              <a:t>Inglaterra</a:t>
            </a:r>
            <a:r>
              <a:rPr lang="en-IE" b="1" dirty="0"/>
              <a:t> e </a:t>
            </a:r>
            <a:r>
              <a:rPr lang="en-IE" b="1" dirty="0" err="1"/>
              <a:t>Irlanda</a:t>
            </a:r>
            <a:r>
              <a:rPr lang="en-IE" b="1" dirty="0"/>
              <a:t> 
</a:t>
            </a:r>
            <a:endParaRPr dirty="0"/>
          </a:p>
          <a:p>
            <a:pPr marL="342900" lvl="0" indent="-342900" algn="just" rtl="0">
              <a:lnSpc>
                <a:spcPct val="100000"/>
              </a:lnSpc>
              <a:spcBef>
                <a:spcPts val="600"/>
              </a:spcBef>
              <a:spcAft>
                <a:spcPts val="0"/>
              </a:spcAft>
              <a:buSzPts val="2100"/>
              <a:buFont typeface="Arial"/>
              <a:buChar char="•"/>
            </a:pPr>
            <a:r>
              <a:rPr lang="en-IE" dirty="0"/>
              <a:t>Martin Lewis: </a:t>
            </a:r>
            <a:r>
              <a:rPr lang="en-IE" u="sng" dirty="0">
                <a:solidFill>
                  <a:schemeClr val="hlink"/>
                </a:solidFill>
                <a:hlinkClick r:id="rId6"/>
              </a:rPr>
              <a:t>https://www.instagram.com/martinlewismse/</a:t>
            </a:r>
            <a:r>
              <a:rPr lang="en-IE" dirty="0"/>
              <a:t> </a:t>
            </a:r>
            <a:endParaRPr dirty="0"/>
          </a:p>
          <a:p>
            <a:pPr marL="342900" lvl="0" indent="-342900" algn="just" rtl="0">
              <a:lnSpc>
                <a:spcPct val="100000"/>
              </a:lnSpc>
              <a:spcBef>
                <a:spcPts val="600"/>
              </a:spcBef>
              <a:spcAft>
                <a:spcPts val="0"/>
              </a:spcAft>
              <a:buSzPts val="2100"/>
              <a:buFont typeface="Arial"/>
              <a:buChar char="•"/>
            </a:pPr>
            <a:r>
              <a:rPr lang="en-IE" dirty="0"/>
              <a:t>Money Saving Expert:  </a:t>
            </a:r>
            <a:r>
              <a:rPr lang="en-IE" u="sng" dirty="0">
                <a:solidFill>
                  <a:schemeClr val="hlink"/>
                </a:solidFill>
                <a:hlinkClick r:id="rId7"/>
              </a:rPr>
              <a:t>https://www.instagram.com/moneysavingexp/</a:t>
            </a:r>
            <a:r>
              <a:rPr lang="en-IE" dirty="0"/>
              <a:t> </a:t>
            </a:r>
            <a:endParaRPr dirty="0"/>
          </a:p>
          <a:p>
            <a:pPr marL="342900" lvl="0" indent="-342900" algn="just" rtl="0">
              <a:lnSpc>
                <a:spcPct val="100000"/>
              </a:lnSpc>
              <a:spcBef>
                <a:spcPts val="600"/>
              </a:spcBef>
              <a:spcAft>
                <a:spcPts val="0"/>
              </a:spcAft>
              <a:buSzPts val="2100"/>
              <a:buFont typeface="Arial"/>
              <a:buChar char="•"/>
            </a:pPr>
            <a:r>
              <a:rPr lang="en-IE" dirty="0"/>
              <a:t>Eoin McGee</a:t>
            </a:r>
            <a:r>
              <a:rPr lang="en-IE" b="1" dirty="0"/>
              <a:t>: </a:t>
            </a:r>
            <a:r>
              <a:rPr lang="en-IE" u="sng" dirty="0">
                <a:solidFill>
                  <a:schemeClr val="hlink"/>
                </a:solidFill>
                <a:hlinkClick r:id="rId8"/>
              </a:rPr>
              <a:t>https://www.instagram.com/eoin_mcgee/</a:t>
            </a:r>
            <a:r>
              <a:rPr lang="en-IE" dirty="0"/>
              <a:t> </a:t>
            </a:r>
            <a:endParaRPr dirty="0"/>
          </a:p>
          <a:p>
            <a:pPr marL="0" lvl="0" indent="0" algn="just" rtl="0">
              <a:lnSpc>
                <a:spcPct val="100000"/>
              </a:lnSpc>
              <a:spcBef>
                <a:spcPts val="600"/>
              </a:spcBef>
              <a:spcAft>
                <a:spcPts val="0"/>
              </a:spcAft>
              <a:buClr>
                <a:schemeClr val="accent4"/>
              </a:buClr>
              <a:buSzPts val="2188"/>
              <a:buNone/>
            </a:pPr>
            <a:endParaRPr b="1" dirty="0">
              <a:highlight>
                <a:srgbClr val="FFFF00"/>
              </a:highlight>
            </a:endParaRPr>
          </a:p>
        </p:txBody>
      </p:sp>
      <p:sp>
        <p:nvSpPr>
          <p:cNvPr id="207" name="Google Shape;207;p1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Clr>
                <a:srgbClr val="0A9A8F"/>
              </a:buClr>
              <a:buSzPts val="2800"/>
            </a:pPr>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endParaRPr dirty="0">
              <a:latin typeface="Calibri" panose="020F0502020204030204" pitchFamily="34" charset="0"/>
              <a:cs typeface="Calibri" panose="020F0502020204030204" pitchFamily="34" charset="0"/>
            </a:endParaRPr>
          </a:p>
        </p:txBody>
      </p:sp>
      <p:sp>
        <p:nvSpPr>
          <p:cNvPr id="208" name="Google Shape;208;p17"/>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en-IE" i="0" dirty="0" err="1"/>
              <a:t>Recursos</a:t>
            </a:r>
            <a:r>
              <a:rPr lang="en-IE" i="0" dirty="0"/>
              <a:t> </a:t>
            </a:r>
            <a:r>
              <a:rPr lang="en-IE" i="0" dirty="0" err="1"/>
              <a:t>adicionais</a:t>
            </a:r>
            <a:r>
              <a:rPr lang="en-IE" i="0" dirty="0"/>
              <a:t> de </a:t>
            </a:r>
            <a:r>
              <a:rPr lang="en-IE" i="0" dirty="0" err="1"/>
              <a:t>aprendizagem</a:t>
            </a:r>
            <a:r>
              <a:rPr lang="en-IE" i="0" dirty="0"/>
              <a:t> </a:t>
            </a:r>
            <a:endParaRPr i="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8" name="Google Shape;58;p2"/>
          <p:cNvSpPr txBox="1">
            <a:spLocks noGrp="1"/>
          </p:cNvSpPr>
          <p:nvPr>
            <p:ph type="title"/>
          </p:nvPr>
        </p:nvSpPr>
        <p:spPr>
          <a:xfrm>
            <a:off x="502500" y="432158"/>
            <a:ext cx="12330000" cy="1244329"/>
          </a:xfrm>
          <a:prstGeom prst="rect">
            <a:avLst/>
          </a:prstGeom>
          <a:noFill/>
          <a:ln>
            <a:noFill/>
          </a:ln>
        </p:spPr>
        <p:txBody>
          <a:bodyPr spcFirstLastPara="1" wrap="square" lIns="72000" tIns="45700" rIns="72000" bIns="45700" anchor="ctr" anchorCtr="0">
            <a:normAutofit/>
          </a:bodyPr>
          <a:lstStyle/>
          <a:p>
            <a:pPr lvl="0">
              <a:buSzPts val="2800"/>
            </a:pPr>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b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br>
            <a:r>
              <a:rPr lang="en-IE" dirty="0"/>
              <a:t>Plano Visual </a:t>
            </a:r>
            <a:endParaRPr dirty="0"/>
          </a:p>
        </p:txBody>
      </p:sp>
      <p:grpSp>
        <p:nvGrpSpPr>
          <p:cNvPr id="2" name="Group 1">
            <a:extLst>
              <a:ext uri="{FF2B5EF4-FFF2-40B4-BE49-F238E27FC236}">
                <a16:creationId xmlns:a16="http://schemas.microsoft.com/office/drawing/2014/main" id="{735ACDC4-1E59-EF45-B9DB-18332B40CAE2}"/>
              </a:ext>
            </a:extLst>
          </p:cNvPr>
          <p:cNvGrpSpPr/>
          <p:nvPr/>
        </p:nvGrpSpPr>
        <p:grpSpPr>
          <a:xfrm>
            <a:off x="2131218" y="1252740"/>
            <a:ext cx="9630936" cy="5995553"/>
            <a:chOff x="2131218" y="1676487"/>
            <a:chExt cx="9080831" cy="5473909"/>
          </a:xfrm>
        </p:grpSpPr>
        <p:graphicFrame>
          <p:nvGraphicFramePr>
            <p:cNvPr id="6" name="Diagram 5">
              <a:extLst>
                <a:ext uri="{FF2B5EF4-FFF2-40B4-BE49-F238E27FC236}">
                  <a16:creationId xmlns:a16="http://schemas.microsoft.com/office/drawing/2014/main" id="{374931BF-3E3E-4B58-8B52-7DBCDA55D12A}"/>
                </a:ext>
              </a:extLst>
            </p:cNvPr>
            <p:cNvGraphicFramePr/>
            <p:nvPr>
              <p:extLst>
                <p:ext uri="{D42A27DB-BD31-4B8C-83A1-F6EECF244321}">
                  <p14:modId xmlns:p14="http://schemas.microsoft.com/office/powerpoint/2010/main" val="817907306"/>
                </p:ext>
              </p:extLst>
            </p:nvPr>
          </p:nvGraphicFramePr>
          <p:xfrm>
            <a:off x="2131218" y="2054521"/>
            <a:ext cx="9072563" cy="5095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Megaphone1 with solid fill">
              <a:extLst>
                <a:ext uri="{FF2B5EF4-FFF2-40B4-BE49-F238E27FC236}">
                  <a16:creationId xmlns:a16="http://schemas.microsoft.com/office/drawing/2014/main" id="{109E4139-5223-4C52-BA14-BEE2038385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52007" y="1676487"/>
              <a:ext cx="914400" cy="914400"/>
            </a:xfrm>
            <a:prstGeom prst="rect">
              <a:avLst/>
            </a:prstGeom>
          </p:spPr>
        </p:pic>
        <p:pic>
          <p:nvPicPr>
            <p:cNvPr id="8" name="Graphic 7" descr="Person with idea with solid fill">
              <a:extLst>
                <a:ext uri="{FF2B5EF4-FFF2-40B4-BE49-F238E27FC236}">
                  <a16:creationId xmlns:a16="http://schemas.microsoft.com/office/drawing/2014/main" id="{52BE55D3-A8AD-46FE-9CBF-50C884B671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97649" y="4248970"/>
              <a:ext cx="914400" cy="914400"/>
            </a:xfrm>
            <a:prstGeom prst="rect">
              <a:avLst/>
            </a:prstGeom>
          </p:spPr>
        </p:pic>
        <p:pic>
          <p:nvPicPr>
            <p:cNvPr id="10" name="Graphic 9" descr="Latte Cup with solid fill">
              <a:extLst>
                <a:ext uri="{FF2B5EF4-FFF2-40B4-BE49-F238E27FC236}">
                  <a16:creationId xmlns:a16="http://schemas.microsoft.com/office/drawing/2014/main" id="{FE349D3E-ECDB-4F11-8968-E208C6A080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91764" y="4145258"/>
              <a:ext cx="914400" cy="914400"/>
            </a:xfrm>
            <a:prstGeom prst="rect">
              <a:avLst/>
            </a:prstGeom>
          </p:spPr>
        </p:pic>
        <p:pic>
          <p:nvPicPr>
            <p:cNvPr id="12" name="Graphic 11" descr="Information with solid fill">
              <a:extLst>
                <a:ext uri="{FF2B5EF4-FFF2-40B4-BE49-F238E27FC236}">
                  <a16:creationId xmlns:a16="http://schemas.microsoft.com/office/drawing/2014/main" id="{CEB2C2F2-995F-46C3-B18B-11D457E7E8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63338" y="4666177"/>
              <a:ext cx="914400" cy="914400"/>
            </a:xfrm>
            <a:prstGeom prst="rect">
              <a:avLst/>
            </a:prstGeom>
          </p:spPr>
        </p:pic>
        <p:pic>
          <p:nvPicPr>
            <p:cNvPr id="14" name="Graphic 13" descr="Signature with solid fill">
              <a:extLst>
                <a:ext uri="{FF2B5EF4-FFF2-40B4-BE49-F238E27FC236}">
                  <a16:creationId xmlns:a16="http://schemas.microsoft.com/office/drawing/2014/main" id="{569BC41B-9990-4F80-968A-40320DA0ABA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887195" y="1754370"/>
              <a:ext cx="914400" cy="914400"/>
            </a:xfrm>
            <a:prstGeom prst="rect">
              <a:avLst/>
            </a:prstGeom>
          </p:spPr>
        </p:pic>
        <p:pic>
          <p:nvPicPr>
            <p:cNvPr id="16" name="Graphic 15" descr="Ribbon with solid fill">
              <a:extLst>
                <a:ext uri="{FF2B5EF4-FFF2-40B4-BE49-F238E27FC236}">
                  <a16:creationId xmlns:a16="http://schemas.microsoft.com/office/drawing/2014/main" id="{C5632153-0055-4FAF-98A8-0B6EA7168BB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0450" y="6159141"/>
              <a:ext cx="914400" cy="914400"/>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D4A665-B104-BC43-0C14-55C313E4292D}"/>
              </a:ext>
            </a:extLst>
          </p:cNvPr>
          <p:cNvSpPr>
            <a:spLocks noGrp="1"/>
          </p:cNvSpPr>
          <p:nvPr>
            <p:ph type="body" idx="1"/>
          </p:nvPr>
        </p:nvSpPr>
        <p:spPr>
          <a:xfrm>
            <a:off x="337062" y="2169302"/>
            <a:ext cx="12654462" cy="5105624"/>
          </a:xfrm>
        </p:spPr>
        <p:txBody>
          <a:bodyPr/>
          <a:lstStyle/>
          <a:p>
            <a:pPr algn="l"/>
            <a:r>
              <a:rPr lang="pt-PT" sz="2800" dirty="0">
                <a:solidFill>
                  <a:srgbClr val="333333"/>
                </a:solidFill>
                <a:latin typeface="Calibri" panose="020F0502020204030204" pitchFamily="34" charset="0"/>
                <a:cs typeface="Calibri" panose="020F0502020204030204" pitchFamily="34" charset="0"/>
              </a:rPr>
              <a:t>Seguem-se os cinco tipos mais comuns de consumidores em marketing</a:t>
            </a:r>
            <a:r>
              <a:rPr lang="en-US" sz="2800" b="0" i="0" dirty="0">
                <a:solidFill>
                  <a:srgbClr val="333333"/>
                </a:solidFill>
                <a:effectLst/>
                <a:latin typeface="Calibri" panose="020F0502020204030204" pitchFamily="34" charset="0"/>
                <a:cs typeface="Calibri" panose="020F0502020204030204" pitchFamily="34" charset="0"/>
              </a:rPr>
              <a:t>:</a:t>
            </a:r>
          </a:p>
          <a:p>
            <a:pPr algn="l"/>
            <a:endParaRPr lang="en-US" sz="2800" b="0" i="0" dirty="0">
              <a:solidFill>
                <a:srgbClr val="333333"/>
              </a:solidFill>
              <a:effectLst/>
              <a:latin typeface="Calibri" panose="020F0502020204030204" pitchFamily="34" charset="0"/>
              <a:cs typeface="Calibri" panose="020F0502020204030204" pitchFamily="34" charset="0"/>
            </a:endParaRPr>
          </a:p>
          <a:p>
            <a:pPr marL="228600" indent="0" algn="l"/>
            <a:r>
              <a:rPr lang="en-US" sz="2800" b="0" i="0" dirty="0">
                <a:solidFill>
                  <a:srgbClr val="333333"/>
                </a:solidFill>
                <a:effectLst/>
                <a:latin typeface="Calibri" panose="020F0502020204030204" pitchFamily="34" charset="0"/>
                <a:cs typeface="Calibri" panose="020F0502020204030204" pitchFamily="34" charset="0"/>
              </a:rPr>
              <a:t>• </a:t>
            </a:r>
            <a:r>
              <a:rPr lang="en-US" sz="2800" dirty="0" err="1">
                <a:solidFill>
                  <a:srgbClr val="333333"/>
                </a:solidFill>
                <a:latin typeface="Calibri" panose="020F0502020204030204" pitchFamily="34" charset="0"/>
                <a:cs typeface="Calibri" panose="020F0502020204030204" pitchFamily="34" charset="0"/>
              </a:rPr>
              <a:t>Clientes</a:t>
            </a:r>
            <a:r>
              <a:rPr lang="en-US" sz="2800" dirty="0">
                <a:solidFill>
                  <a:srgbClr val="333333"/>
                </a:solidFill>
                <a:latin typeface="Calibri" panose="020F0502020204030204" pitchFamily="34" charset="0"/>
                <a:cs typeface="Calibri" panose="020F0502020204030204" pitchFamily="34" charset="0"/>
              </a:rPr>
              <a:t> </a:t>
            </a:r>
            <a:r>
              <a:rPr lang="en-US" sz="2800" dirty="0" err="1">
                <a:solidFill>
                  <a:srgbClr val="333333"/>
                </a:solidFill>
                <a:latin typeface="Calibri" panose="020F0502020204030204" pitchFamily="34" charset="0"/>
                <a:cs typeface="Calibri" panose="020F0502020204030204" pitchFamily="34" charset="0"/>
              </a:rPr>
              <a:t>Fiéis</a:t>
            </a:r>
            <a:r>
              <a:rPr lang="en-US" sz="2800" dirty="0">
                <a:solidFill>
                  <a:srgbClr val="333333"/>
                </a:solidFill>
                <a:latin typeface="Calibri" panose="020F0502020204030204" pitchFamily="34" charset="0"/>
                <a:cs typeface="Calibri" panose="020F0502020204030204" pitchFamily="34" charset="0"/>
              </a:rPr>
              <a:t> - </a:t>
            </a:r>
            <a:r>
              <a:rPr lang="en-US" sz="2800" b="0" i="0" dirty="0">
                <a:solidFill>
                  <a:srgbClr val="333333"/>
                </a:solidFill>
                <a:effectLst/>
                <a:latin typeface="Calibri" panose="020F0502020204030204" pitchFamily="34" charset="0"/>
                <a:cs typeface="Calibri" panose="020F0502020204030204" pitchFamily="34" charset="0"/>
              </a:rPr>
              <a:t>make up the bedrock of any business.</a:t>
            </a:r>
            <a:br>
              <a:rPr lang="en-US" sz="2800" b="0" i="0" dirty="0">
                <a:solidFill>
                  <a:srgbClr val="333333"/>
                </a:solidFill>
                <a:effectLst/>
                <a:latin typeface="Calibri" panose="020F0502020204030204" pitchFamily="34" charset="0"/>
                <a:cs typeface="Calibri" panose="020F0502020204030204" pitchFamily="34" charset="0"/>
              </a:rPr>
            </a:br>
            <a:r>
              <a:rPr lang="en-US" sz="2800" b="0" i="0" dirty="0">
                <a:solidFill>
                  <a:srgbClr val="333333"/>
                </a:solidFill>
                <a:effectLst/>
                <a:latin typeface="Calibri" panose="020F0502020204030204" pitchFamily="34" charset="0"/>
                <a:cs typeface="Calibri" panose="020F0502020204030204" pitchFamily="34" charset="0"/>
              </a:rPr>
              <a:t>• </a:t>
            </a:r>
            <a:r>
              <a:rPr lang="en-US" sz="2800" dirty="0" err="1">
                <a:solidFill>
                  <a:srgbClr val="333333"/>
                </a:solidFill>
                <a:latin typeface="Calibri" panose="020F0502020204030204" pitchFamily="34" charset="0"/>
                <a:cs typeface="Calibri" panose="020F0502020204030204" pitchFamily="34" charset="0"/>
              </a:rPr>
              <a:t>Compradores</a:t>
            </a:r>
            <a:r>
              <a:rPr lang="en-US" sz="2800" dirty="0">
                <a:solidFill>
                  <a:srgbClr val="333333"/>
                </a:solidFill>
                <a:latin typeface="Calibri" panose="020F0502020204030204" pitchFamily="34" charset="0"/>
                <a:cs typeface="Calibri" panose="020F0502020204030204" pitchFamily="34" charset="0"/>
              </a:rPr>
              <a:t> por </a:t>
            </a:r>
            <a:r>
              <a:rPr lang="en-US" sz="2800" dirty="0" err="1">
                <a:solidFill>
                  <a:srgbClr val="333333"/>
                </a:solidFill>
                <a:latin typeface="Calibri" panose="020F0502020204030204" pitchFamily="34" charset="0"/>
                <a:cs typeface="Calibri" panose="020F0502020204030204" pitchFamily="34" charset="0"/>
              </a:rPr>
              <a:t>impulso</a:t>
            </a:r>
            <a:r>
              <a:rPr lang="en-US" sz="2800" dirty="0">
                <a:solidFill>
                  <a:srgbClr val="333333"/>
                </a:solidFill>
                <a:latin typeface="Calibri" panose="020F0502020204030204" pitchFamily="34" charset="0"/>
                <a:cs typeface="Calibri" panose="020F0502020204030204" pitchFamily="34" charset="0"/>
              </a:rPr>
              <a:t> - </a:t>
            </a:r>
            <a:r>
              <a:rPr lang="en-US" sz="2800" b="0" i="0" dirty="0">
                <a:solidFill>
                  <a:srgbClr val="333333"/>
                </a:solidFill>
                <a:effectLst/>
                <a:latin typeface="Calibri" panose="020F0502020204030204" pitchFamily="34" charset="0"/>
                <a:cs typeface="Calibri" panose="020F0502020204030204" pitchFamily="34" charset="0"/>
              </a:rPr>
              <a:t>are those simply browsing products and services with no specific purchasing goal in place.</a:t>
            </a:r>
            <a:br>
              <a:rPr lang="en-US" sz="2800" b="0" i="0" dirty="0">
                <a:solidFill>
                  <a:srgbClr val="333333"/>
                </a:solidFill>
                <a:effectLst/>
                <a:latin typeface="Calibri" panose="020F0502020204030204" pitchFamily="34" charset="0"/>
                <a:cs typeface="Calibri" panose="020F0502020204030204" pitchFamily="34" charset="0"/>
              </a:rPr>
            </a:br>
            <a:r>
              <a:rPr lang="en-US" sz="2800" b="0" i="0" dirty="0">
                <a:solidFill>
                  <a:srgbClr val="333333"/>
                </a:solidFill>
                <a:effectLst/>
                <a:latin typeface="Calibri" panose="020F0502020204030204" pitchFamily="34" charset="0"/>
                <a:cs typeface="Calibri" panose="020F0502020204030204" pitchFamily="34" charset="0"/>
              </a:rPr>
              <a:t>• </a:t>
            </a:r>
            <a:r>
              <a:rPr lang="en-US" sz="2800" dirty="0" err="1">
                <a:solidFill>
                  <a:srgbClr val="333333"/>
                </a:solidFill>
                <a:latin typeface="Calibri" panose="020F0502020204030204" pitchFamily="34" charset="0"/>
                <a:cs typeface="Calibri" panose="020F0502020204030204" pitchFamily="34" charset="0"/>
              </a:rPr>
              <a:t>Caçadores</a:t>
            </a:r>
            <a:r>
              <a:rPr lang="en-US" sz="2800" dirty="0">
                <a:solidFill>
                  <a:srgbClr val="333333"/>
                </a:solidFill>
                <a:latin typeface="Calibri" panose="020F0502020204030204" pitchFamily="34" charset="0"/>
                <a:cs typeface="Calibri" panose="020F0502020204030204" pitchFamily="34" charset="0"/>
              </a:rPr>
              <a:t> de </a:t>
            </a:r>
            <a:r>
              <a:rPr lang="en-US" sz="2800" dirty="0" err="1">
                <a:solidFill>
                  <a:srgbClr val="333333"/>
                </a:solidFill>
                <a:latin typeface="Calibri" panose="020F0502020204030204" pitchFamily="34" charset="0"/>
                <a:cs typeface="Calibri" panose="020F0502020204030204" pitchFamily="34" charset="0"/>
              </a:rPr>
              <a:t>Pechinchas</a:t>
            </a:r>
            <a:r>
              <a:rPr lang="en-US" sz="2800" dirty="0">
                <a:solidFill>
                  <a:srgbClr val="333333"/>
                </a:solidFill>
                <a:latin typeface="Calibri" panose="020F0502020204030204" pitchFamily="34" charset="0"/>
                <a:cs typeface="Calibri" panose="020F0502020204030204" pitchFamily="34" charset="0"/>
              </a:rPr>
              <a:t> - </a:t>
            </a:r>
            <a:r>
              <a:rPr lang="en-US" sz="2800" b="0" i="0" dirty="0">
                <a:solidFill>
                  <a:srgbClr val="333333"/>
                </a:solidFill>
                <a:effectLst/>
                <a:latin typeface="Calibri" panose="020F0502020204030204" pitchFamily="34" charset="0"/>
                <a:cs typeface="Calibri" panose="020F0502020204030204" pitchFamily="34" charset="0"/>
              </a:rPr>
              <a:t>constantly look for ‘bargains’ whether they need them or not.</a:t>
            </a:r>
            <a:br>
              <a:rPr lang="en-US" sz="2800" b="0" i="0" dirty="0">
                <a:solidFill>
                  <a:srgbClr val="333333"/>
                </a:solidFill>
                <a:effectLst/>
                <a:latin typeface="Calibri" panose="020F0502020204030204" pitchFamily="34" charset="0"/>
                <a:cs typeface="Calibri" panose="020F0502020204030204" pitchFamily="34" charset="0"/>
              </a:rPr>
            </a:br>
            <a:r>
              <a:rPr lang="en-US" sz="2800" b="0" i="0" dirty="0">
                <a:solidFill>
                  <a:srgbClr val="333333"/>
                </a:solidFill>
                <a:effectLst/>
                <a:latin typeface="Calibri" panose="020F0502020204030204" pitchFamily="34" charset="0"/>
                <a:cs typeface="Calibri" panose="020F0502020204030204" pitchFamily="34" charset="0"/>
              </a:rPr>
              <a:t>• </a:t>
            </a:r>
            <a:r>
              <a:rPr lang="en-US" sz="2800" dirty="0" err="1">
                <a:solidFill>
                  <a:srgbClr val="333333"/>
                </a:solidFill>
                <a:latin typeface="Calibri" panose="020F0502020204030204" pitchFamily="34" charset="0"/>
                <a:cs typeface="Calibri" panose="020F0502020204030204" pitchFamily="34" charset="0"/>
              </a:rPr>
              <a:t>Consumidores</a:t>
            </a:r>
            <a:r>
              <a:rPr lang="en-US" sz="2800" dirty="0">
                <a:solidFill>
                  <a:srgbClr val="333333"/>
                </a:solidFill>
                <a:latin typeface="Calibri" panose="020F0502020204030204" pitchFamily="34" charset="0"/>
                <a:cs typeface="Calibri" panose="020F0502020204030204" pitchFamily="34" charset="0"/>
              </a:rPr>
              <a:t> </a:t>
            </a:r>
            <a:r>
              <a:rPr lang="en-US" sz="2800" dirty="0" err="1">
                <a:solidFill>
                  <a:srgbClr val="333333"/>
                </a:solidFill>
                <a:latin typeface="Calibri" panose="020F0502020204030204" pitchFamily="34" charset="0"/>
                <a:cs typeface="Calibri" panose="020F0502020204030204" pitchFamily="34" charset="0"/>
              </a:rPr>
              <a:t>errantes</a:t>
            </a:r>
            <a:r>
              <a:rPr lang="en-US" sz="2800" dirty="0">
                <a:solidFill>
                  <a:srgbClr val="333333"/>
                </a:solidFill>
                <a:latin typeface="Calibri" panose="020F0502020204030204" pitchFamily="34" charset="0"/>
                <a:cs typeface="Calibri" panose="020F0502020204030204" pitchFamily="34" charset="0"/>
              </a:rPr>
              <a:t> - </a:t>
            </a:r>
            <a:r>
              <a:rPr lang="en-US" sz="2800" b="0" i="0" dirty="0">
                <a:solidFill>
                  <a:srgbClr val="333333"/>
                </a:solidFill>
                <a:effectLst/>
                <a:latin typeface="Calibri" panose="020F0502020204030204" pitchFamily="34" charset="0"/>
                <a:cs typeface="Calibri" panose="020F0502020204030204" pitchFamily="34" charset="0"/>
              </a:rPr>
              <a:t>will buy from anywhere randomly.</a:t>
            </a:r>
            <a:br>
              <a:rPr lang="en-US" sz="2800" b="0" i="0" dirty="0">
                <a:solidFill>
                  <a:srgbClr val="333333"/>
                </a:solidFill>
                <a:effectLst/>
                <a:latin typeface="Calibri" panose="020F0502020204030204" pitchFamily="34" charset="0"/>
                <a:cs typeface="Calibri" panose="020F0502020204030204" pitchFamily="34" charset="0"/>
              </a:rPr>
            </a:br>
            <a:r>
              <a:rPr lang="en-US" sz="2800" b="0" i="0" dirty="0">
                <a:solidFill>
                  <a:srgbClr val="333333"/>
                </a:solidFill>
                <a:effectLst/>
                <a:latin typeface="Calibri" panose="020F0502020204030204" pitchFamily="34" charset="0"/>
                <a:cs typeface="Calibri" panose="020F0502020204030204" pitchFamily="34" charset="0"/>
              </a:rPr>
              <a:t>• </a:t>
            </a:r>
            <a:r>
              <a:rPr lang="en-US" sz="2800" dirty="0" err="1">
                <a:solidFill>
                  <a:srgbClr val="333333"/>
                </a:solidFill>
                <a:latin typeface="Calibri" panose="020F0502020204030204" pitchFamily="34" charset="0"/>
                <a:cs typeface="Calibri" panose="020F0502020204030204" pitchFamily="34" charset="0"/>
              </a:rPr>
              <a:t>Clientes</a:t>
            </a:r>
            <a:r>
              <a:rPr lang="en-US" sz="2800" dirty="0">
                <a:solidFill>
                  <a:srgbClr val="333333"/>
                </a:solidFill>
                <a:latin typeface="Calibri" panose="020F0502020204030204" pitchFamily="34" charset="0"/>
                <a:cs typeface="Calibri" panose="020F0502020204030204" pitchFamily="34" charset="0"/>
              </a:rPr>
              <a:t> </a:t>
            </a:r>
            <a:r>
              <a:rPr lang="en-US" sz="2800" dirty="0" err="1">
                <a:solidFill>
                  <a:srgbClr val="333333"/>
                </a:solidFill>
                <a:latin typeface="Calibri" panose="020F0502020204030204" pitchFamily="34" charset="0"/>
                <a:cs typeface="Calibri" panose="020F0502020204030204" pitchFamily="34" charset="0"/>
              </a:rPr>
              <a:t>baseados</a:t>
            </a:r>
            <a:r>
              <a:rPr lang="en-US" sz="2800" dirty="0">
                <a:solidFill>
                  <a:srgbClr val="333333"/>
                </a:solidFill>
                <a:latin typeface="Calibri" panose="020F0502020204030204" pitchFamily="34" charset="0"/>
                <a:cs typeface="Calibri" panose="020F0502020204030204" pitchFamily="34" charset="0"/>
              </a:rPr>
              <a:t> em </a:t>
            </a:r>
            <a:r>
              <a:rPr lang="en-US" sz="2800" dirty="0" err="1">
                <a:solidFill>
                  <a:srgbClr val="333333"/>
                </a:solidFill>
                <a:latin typeface="Calibri" panose="020F0502020204030204" pitchFamily="34" charset="0"/>
                <a:cs typeface="Calibri" panose="020F0502020204030204" pitchFamily="34" charset="0"/>
              </a:rPr>
              <a:t>necessidades</a:t>
            </a:r>
            <a:r>
              <a:rPr lang="en-US" sz="2800" dirty="0">
                <a:solidFill>
                  <a:srgbClr val="333333"/>
                </a:solidFill>
                <a:latin typeface="Calibri" panose="020F0502020204030204" pitchFamily="34" charset="0"/>
                <a:cs typeface="Calibri" panose="020F0502020204030204" pitchFamily="34" charset="0"/>
              </a:rPr>
              <a:t> - </a:t>
            </a:r>
            <a:r>
              <a:rPr lang="en-US" sz="2800" b="0" i="0" dirty="0">
                <a:solidFill>
                  <a:srgbClr val="333333"/>
                </a:solidFill>
                <a:effectLst/>
                <a:latin typeface="Calibri" panose="020F0502020204030204" pitchFamily="34" charset="0"/>
                <a:cs typeface="Calibri" panose="020F0502020204030204" pitchFamily="34" charset="0"/>
              </a:rPr>
              <a:t>just buy what is essential.</a:t>
            </a:r>
          </a:p>
          <a:p>
            <a:pPr marL="228600" indent="0" algn="l"/>
            <a:endParaRPr lang="en-US" sz="2800" dirty="0">
              <a:solidFill>
                <a:srgbClr val="333333"/>
              </a:solidFill>
              <a:latin typeface="Calibri" panose="020F0502020204030204" pitchFamily="34" charset="0"/>
              <a:cs typeface="Calibri" panose="020F0502020204030204" pitchFamily="34" charset="0"/>
            </a:endParaRPr>
          </a:p>
          <a:p>
            <a:pPr marL="228600" indent="0" algn="l"/>
            <a:r>
              <a:rPr lang="pt-PT" sz="2800" b="1" dirty="0"/>
              <a:t>Que tipo de consumidor é?   Diga ao seu colega e explique porquê</a:t>
            </a:r>
            <a:r>
              <a:rPr lang="en-GB" sz="2800" b="1" i="0" dirty="0"/>
              <a:t>…</a:t>
            </a:r>
            <a:endParaRPr lang="en-US" sz="2800" b="1" i="0" dirty="0">
              <a:solidFill>
                <a:srgbClr val="333333"/>
              </a:solidFill>
              <a:effectLst/>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888DB486-B0C7-9260-009C-2A1654F970BD}"/>
              </a:ext>
            </a:extLst>
          </p:cNvPr>
          <p:cNvSpPr>
            <a:spLocks noGrp="1"/>
          </p:cNvSpPr>
          <p:nvPr>
            <p:ph type="title"/>
          </p:nvPr>
        </p:nvSpPr>
        <p:spPr>
          <a:xfrm>
            <a:off x="500064" y="230774"/>
            <a:ext cx="12330000" cy="720000"/>
          </a:xfrm>
        </p:spPr>
        <p:txBody>
          <a:bodyPr>
            <a:normAutofit/>
          </a:bodyPr>
          <a:lstStyle/>
          <a:p>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78F8D57-0CD2-D467-0A29-5BDA930D1861}"/>
              </a:ext>
            </a:extLst>
          </p:cNvPr>
          <p:cNvSpPr>
            <a:spLocks noGrp="1"/>
          </p:cNvSpPr>
          <p:nvPr>
            <p:ph type="body" idx="2"/>
          </p:nvPr>
        </p:nvSpPr>
        <p:spPr>
          <a:xfrm>
            <a:off x="500064" y="864990"/>
            <a:ext cx="12331541" cy="1298720"/>
          </a:xfrm>
        </p:spPr>
        <p:txBody>
          <a:bodyPr/>
          <a:lstStyle/>
          <a:p>
            <a:r>
              <a:rPr lang="en-GB" i="0" dirty="0" err="1"/>
              <a:t>Atividade</a:t>
            </a:r>
            <a:r>
              <a:rPr lang="en-GB" i="0" dirty="0"/>
              <a:t> 6.1 </a:t>
            </a:r>
          </a:p>
          <a:p>
            <a:r>
              <a:rPr lang="en-GB" i="0" dirty="0" err="1"/>
              <a:t>Atividade</a:t>
            </a:r>
            <a:r>
              <a:rPr lang="en-GB" i="0" dirty="0"/>
              <a:t> </a:t>
            </a:r>
            <a:r>
              <a:rPr lang="en-GB" i="0" dirty="0" err="1"/>
              <a:t>quebra-gelo</a:t>
            </a:r>
            <a:r>
              <a:rPr lang="en-GB" i="0" dirty="0"/>
              <a:t>    </a:t>
            </a:r>
            <a:r>
              <a:rPr lang="pt-PT" i="0" dirty="0"/>
              <a:t>Que tipo de consumidor és</a:t>
            </a:r>
            <a:r>
              <a:rPr lang="en-GB" i="0" dirty="0"/>
              <a:t>? </a:t>
            </a:r>
            <a:r>
              <a:rPr lang="pt-PT" i="0" dirty="0"/>
              <a:t>Diga ao seu colega e explique porquê</a:t>
            </a:r>
            <a:r>
              <a:rPr lang="en-GB" i="0" dirty="0"/>
              <a:t>….</a:t>
            </a:r>
          </a:p>
        </p:txBody>
      </p:sp>
    </p:spTree>
    <p:extLst>
      <p:ext uri="{BB962C8B-B14F-4D97-AF65-F5344CB8AC3E}">
        <p14:creationId xmlns:p14="http://schemas.microsoft.com/office/powerpoint/2010/main" val="297644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3"/>
          <p:cNvSpPr txBox="1">
            <a:spLocks noGrp="1"/>
          </p:cNvSpPr>
          <p:nvPr>
            <p:ph type="body" idx="1"/>
          </p:nvPr>
        </p:nvSpPr>
        <p:spPr>
          <a:xfrm>
            <a:off x="500065" y="1984375"/>
            <a:ext cx="5515724" cy="5089166"/>
          </a:xfrm>
          <a:prstGeom prst="rect">
            <a:avLst/>
          </a:prstGeom>
          <a:noFill/>
          <a:ln>
            <a:noFill/>
          </a:ln>
        </p:spPr>
        <p:txBody>
          <a:bodyPr spcFirstLastPara="1" wrap="square" lIns="72000" tIns="45700" rIns="72000" bIns="45700" anchor="t" anchorCtr="0">
            <a:noAutofit/>
          </a:bodyPr>
          <a:lstStyle/>
          <a:p>
            <a:pPr marL="0" lvl="0" indent="0" algn="l">
              <a:buSzPts val="2100"/>
            </a:pPr>
            <a:r>
              <a:rPr lang="pt-PT" sz="3200" dirty="0"/>
              <a:t>Os consumidores críticos escolhem conscientemente se querem ou não comprar um produto. 
</a:t>
            </a:r>
            <a:endParaRPr sz="3200" dirty="0"/>
          </a:p>
          <a:p>
            <a:pPr marL="0" lvl="0" indent="0" algn="l">
              <a:spcBef>
                <a:spcPts val="600"/>
              </a:spcBef>
              <a:buSzPts val="2100"/>
            </a:pPr>
            <a:r>
              <a:rPr lang="pt-PT" sz="3200" dirty="0"/>
              <a:t>Os consumidores críticos pensam nos impactos éticos, sociais e ambientais das suas decisões.  
</a:t>
            </a: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p:txBody>
      </p:sp>
      <p:sp>
        <p:nvSpPr>
          <p:cNvPr id="65" name="Google Shape;65;p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Clr>
                <a:srgbClr val="0A9A8F"/>
              </a:buClr>
              <a:buSzPts val="2800"/>
            </a:pPr>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endParaRPr dirty="0">
              <a:latin typeface="Calibri" panose="020F0502020204030204" pitchFamily="34" charset="0"/>
              <a:cs typeface="Calibri" panose="020F0502020204030204" pitchFamily="34" charset="0"/>
            </a:endParaRPr>
          </a:p>
        </p:txBody>
      </p:sp>
      <p:sp>
        <p:nvSpPr>
          <p:cNvPr id="66" name="Google Shape;66;p3"/>
          <p:cNvSpPr txBox="1">
            <a:spLocks noGrp="1"/>
          </p:cNvSpPr>
          <p:nvPr>
            <p:ph type="body" idx="2"/>
          </p:nvPr>
        </p:nvSpPr>
        <p:spPr>
          <a:xfrm>
            <a:off x="500959" y="1066513"/>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pt-PT" i="0" dirty="0"/>
              <a:t>O que é um consumidor crítico? </a:t>
            </a:r>
            <a:endParaRPr dirty="0"/>
          </a:p>
        </p:txBody>
      </p:sp>
      <p:pic>
        <p:nvPicPr>
          <p:cNvPr id="7" name="Picture 6" descr="A picture containing beverage, drinking water, swimming, plastic&#10;&#10;Description automatically generated">
            <a:extLst>
              <a:ext uri="{FF2B5EF4-FFF2-40B4-BE49-F238E27FC236}">
                <a16:creationId xmlns:a16="http://schemas.microsoft.com/office/drawing/2014/main" id="{046DF86E-2F4C-80B0-FA6E-83C22465CED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65834" y="2311010"/>
            <a:ext cx="5892467" cy="392831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6B216C-5B1F-AD96-F19F-9954E75470C6}"/>
              </a:ext>
            </a:extLst>
          </p:cNvPr>
          <p:cNvSpPr>
            <a:spLocks noGrp="1"/>
          </p:cNvSpPr>
          <p:nvPr>
            <p:ph type="body" idx="1"/>
          </p:nvPr>
        </p:nvSpPr>
        <p:spPr>
          <a:xfrm>
            <a:off x="336778" y="2244764"/>
            <a:ext cx="12331402" cy="5260936"/>
          </a:xfrm>
        </p:spPr>
        <p:txBody>
          <a:bodyPr/>
          <a:lstStyle/>
          <a:p>
            <a:pPr algn="l"/>
            <a:r>
              <a:rPr lang="en-GB" sz="3200" b="1" dirty="0"/>
              <a:t>  </a:t>
            </a:r>
            <a:r>
              <a:rPr lang="pt-PT" sz="3200" b="1" dirty="0"/>
              <a:t>Em pares ou pequenos grupos</a:t>
            </a:r>
            <a:r>
              <a:rPr lang="en-GB" sz="3200" b="1" dirty="0"/>
              <a:t>:</a:t>
            </a:r>
          </a:p>
          <a:p>
            <a:pPr algn="l"/>
            <a:endParaRPr lang="en-GB" sz="3200" dirty="0"/>
          </a:p>
          <a:p>
            <a:pPr algn="l"/>
            <a:r>
              <a:rPr lang="en-GB" sz="3200" dirty="0"/>
              <a:t>  </a:t>
            </a:r>
            <a:r>
              <a:rPr lang="pt-PT" sz="3200" dirty="0"/>
              <a:t>Pense num anúncio que se lembre de ver ao vir a esta sessão (ou qualquer coisa que se lembre)
</a:t>
            </a:r>
            <a:r>
              <a:rPr lang="en-GB" sz="3200" b="1" dirty="0">
                <a:solidFill>
                  <a:schemeClr val="accent2"/>
                </a:solidFill>
              </a:rPr>
              <a:t>  </a:t>
            </a:r>
            <a:r>
              <a:rPr lang="pt-PT" sz="3200" b="1" dirty="0">
                <a:solidFill>
                  <a:schemeClr val="accent2"/>
                </a:solidFill>
              </a:rPr>
              <a:t>Alguma ideia do porquê de se lembrar?
</a:t>
            </a:r>
            <a:endParaRPr lang="en-GB" sz="3200" dirty="0"/>
          </a:p>
          <a:p>
            <a:pPr algn="l"/>
            <a:r>
              <a:rPr lang="en-GB" sz="3200" dirty="0"/>
              <a:t>  </a:t>
            </a:r>
            <a:r>
              <a:rPr lang="pt-PT" sz="3200" dirty="0"/>
              <a:t>Agora pense num anúncio que realmente o irrita</a:t>
            </a:r>
            <a:r>
              <a:rPr lang="en-GB" sz="3200" dirty="0"/>
              <a:t>..</a:t>
            </a:r>
          </a:p>
          <a:p>
            <a:pPr algn="l"/>
            <a:r>
              <a:rPr lang="en-GB" sz="3200" b="1" dirty="0">
                <a:solidFill>
                  <a:schemeClr val="accent2"/>
                </a:solidFill>
              </a:rPr>
              <a:t>  </a:t>
            </a:r>
            <a:r>
              <a:rPr lang="pt-PT" sz="3200" b="1" dirty="0">
                <a:solidFill>
                  <a:schemeClr val="accent2"/>
                </a:solidFill>
              </a:rPr>
              <a:t>Qualquer ideia do porquê do anúncio te irritar</a:t>
            </a:r>
            <a:r>
              <a:rPr lang="en-GB" sz="3200" b="1" dirty="0">
                <a:solidFill>
                  <a:schemeClr val="accent2"/>
                </a:solidFill>
              </a:rPr>
              <a:t>?</a:t>
            </a:r>
          </a:p>
          <a:p>
            <a:endParaRPr lang="en-GB" dirty="0"/>
          </a:p>
          <a:p>
            <a:pPr algn="ctr"/>
            <a:r>
              <a:rPr lang="en-GB" sz="2800" b="1" dirty="0" err="1"/>
              <a:t>Autocarros</a:t>
            </a:r>
            <a:r>
              <a:rPr lang="en-GB" sz="2800" b="1" dirty="0"/>
              <a:t>          TV        Outdoors        </a:t>
            </a:r>
            <a:r>
              <a:rPr lang="en-GB" sz="2800" b="1" dirty="0" err="1"/>
              <a:t>Jornais</a:t>
            </a:r>
            <a:r>
              <a:rPr lang="en-GB" sz="2800" b="1" dirty="0"/>
              <a:t>           Online          No </a:t>
            </a:r>
            <a:r>
              <a:rPr lang="en-GB" sz="2800" b="1" dirty="0" err="1"/>
              <a:t>correito</a:t>
            </a:r>
            <a:r>
              <a:rPr lang="en-GB" sz="2800" b="1" dirty="0"/>
              <a:t> etc.</a:t>
            </a:r>
          </a:p>
          <a:p>
            <a:endParaRPr lang="en-GB" dirty="0"/>
          </a:p>
          <a:p>
            <a:endParaRPr lang="en-GB" dirty="0"/>
          </a:p>
        </p:txBody>
      </p:sp>
      <p:sp>
        <p:nvSpPr>
          <p:cNvPr id="3" name="Title 2">
            <a:extLst>
              <a:ext uri="{FF2B5EF4-FFF2-40B4-BE49-F238E27FC236}">
                <a16:creationId xmlns:a16="http://schemas.microsoft.com/office/drawing/2014/main" id="{09E10F86-705C-44BA-5DD0-29A5344B30D4}"/>
              </a:ext>
            </a:extLst>
          </p:cNvPr>
          <p:cNvSpPr>
            <a:spLocks noGrp="1"/>
          </p:cNvSpPr>
          <p:nvPr>
            <p:ph type="title"/>
          </p:nvPr>
        </p:nvSpPr>
        <p:spPr>
          <a:xfrm>
            <a:off x="501466" y="163098"/>
            <a:ext cx="12330000" cy="720000"/>
          </a:xfrm>
        </p:spPr>
        <p:txBody>
          <a:bodyPr>
            <a:normAutofit/>
          </a:bodyPr>
          <a:lstStyle/>
          <a:p>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68E1364F-BA19-D81E-637B-E9F9FD319498}"/>
              </a:ext>
            </a:extLst>
          </p:cNvPr>
          <p:cNvSpPr>
            <a:spLocks noGrp="1"/>
          </p:cNvSpPr>
          <p:nvPr>
            <p:ph type="body" idx="2"/>
          </p:nvPr>
        </p:nvSpPr>
        <p:spPr>
          <a:xfrm>
            <a:off x="501466" y="847445"/>
            <a:ext cx="12331541" cy="892030"/>
          </a:xfrm>
        </p:spPr>
        <p:txBody>
          <a:bodyPr/>
          <a:lstStyle/>
          <a:p>
            <a:r>
              <a:rPr lang="en-GB" i="0" dirty="0" err="1"/>
              <a:t>Atividade</a:t>
            </a:r>
            <a:r>
              <a:rPr lang="en-GB" i="0" dirty="0"/>
              <a:t> 6.2 </a:t>
            </a:r>
          </a:p>
          <a:p>
            <a:r>
              <a:rPr lang="en-GB" i="0" dirty="0" err="1"/>
              <a:t>Publicidade</a:t>
            </a:r>
            <a:endParaRPr lang="en-GB" i="0" dirty="0"/>
          </a:p>
        </p:txBody>
      </p:sp>
      <p:pic>
        <p:nvPicPr>
          <p:cNvPr id="5" name="Google Shape;104;p6">
            <a:extLst>
              <a:ext uri="{FF2B5EF4-FFF2-40B4-BE49-F238E27FC236}">
                <a16:creationId xmlns:a16="http://schemas.microsoft.com/office/drawing/2014/main" id="{E55D83AB-7D57-1800-C1FD-8AE4A9404983}"/>
              </a:ext>
            </a:extLst>
          </p:cNvPr>
          <p:cNvPicPr preferRelativeResize="0"/>
          <p:nvPr/>
        </p:nvPicPr>
        <p:blipFill rotWithShape="1">
          <a:blip r:embed="rId2">
            <a:alphaModFix/>
          </a:blip>
          <a:srcRect/>
          <a:stretch/>
        </p:blipFill>
        <p:spPr>
          <a:xfrm>
            <a:off x="8824686" y="375064"/>
            <a:ext cx="3149600" cy="2025236"/>
          </a:xfrm>
          <a:prstGeom prst="rect">
            <a:avLst/>
          </a:prstGeom>
          <a:noFill/>
          <a:ln>
            <a:noFill/>
          </a:ln>
        </p:spPr>
      </p:pic>
    </p:spTree>
    <p:extLst>
      <p:ext uri="{BB962C8B-B14F-4D97-AF65-F5344CB8AC3E}">
        <p14:creationId xmlns:p14="http://schemas.microsoft.com/office/powerpoint/2010/main" val="433846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73" name="Google Shape;73;p4"/>
          <p:cNvGrpSpPr/>
          <p:nvPr/>
        </p:nvGrpSpPr>
        <p:grpSpPr>
          <a:xfrm>
            <a:off x="510901" y="1984375"/>
            <a:ext cx="12404903" cy="5129212"/>
            <a:chOff x="10838" y="0"/>
            <a:chExt cx="12404903" cy="5129212"/>
          </a:xfrm>
        </p:grpSpPr>
        <p:sp>
          <p:nvSpPr>
            <p:cNvPr id="74" name="Google Shape;74;p4"/>
            <p:cNvSpPr/>
            <p:nvPr/>
          </p:nvSpPr>
          <p:spPr>
            <a:xfrm>
              <a:off x="10838" y="0"/>
              <a:ext cx="3239479" cy="5129212"/>
            </a:xfrm>
            <a:prstGeom prst="roundRect">
              <a:avLst>
                <a:gd name="adj" fmla="val 10000"/>
              </a:avLst>
            </a:prstGeom>
            <a:solidFill>
              <a:srgbClr val="079A8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txBox="1"/>
            <p:nvPr/>
          </p:nvSpPr>
          <p:spPr>
            <a:xfrm>
              <a:off x="105719" y="94881"/>
              <a:ext cx="3144598" cy="4939450"/>
            </a:xfrm>
            <a:prstGeom prst="rect">
              <a:avLst/>
            </a:prstGeom>
            <a:noFill/>
            <a:ln>
              <a:noFill/>
            </a:ln>
          </p:spPr>
          <p:txBody>
            <a:bodyPr spcFirstLastPara="1" wrap="square" lIns="121900" tIns="121900" rIns="121900" bIns="121900" anchor="t" anchorCtr="0">
              <a:noAutofit/>
            </a:bodyPr>
            <a:lstStyle/>
            <a:p>
              <a:pPr lvl="0">
                <a:lnSpc>
                  <a:spcPct val="90000"/>
                </a:lnSpc>
                <a:buClr>
                  <a:schemeClr val="lt1"/>
                </a:buClr>
                <a:buSzPts val="3200"/>
              </a:pPr>
              <a:r>
                <a:rPr lang="en-IE" sz="3200" dirty="0" err="1">
                  <a:solidFill>
                    <a:schemeClr val="lt1"/>
                  </a:solidFill>
                  <a:latin typeface="Calibri"/>
                  <a:ea typeface="Calibri"/>
                  <a:cs typeface="Calibri"/>
                  <a:sym typeface="Calibri"/>
                </a:rPr>
                <a:t>Informação</a:t>
              </a:r>
              <a:r>
                <a:rPr lang="en-IE" sz="3200" dirty="0">
                  <a:solidFill>
                    <a:schemeClr val="lt1"/>
                  </a:solidFill>
                  <a:latin typeface="Calibri"/>
                  <a:ea typeface="Calibri"/>
                  <a:cs typeface="Calibri"/>
                  <a:sym typeface="Calibri"/>
                </a:rPr>
                <a:t>  </a:t>
              </a:r>
              <a:endParaRPr dirty="0"/>
            </a:p>
            <a:p>
              <a:pPr marL="228600" lvl="1" indent="-228600">
                <a:lnSpc>
                  <a:spcPct val="90000"/>
                </a:lnSpc>
                <a:spcBef>
                  <a:spcPts val="1120"/>
                </a:spcBef>
                <a:buClr>
                  <a:schemeClr val="lt1"/>
                </a:buClr>
                <a:buSzPts val="2400"/>
                <a:buFont typeface="Calibri"/>
                <a:buChar char="•"/>
              </a:pPr>
              <a:r>
                <a:rPr lang="pt-PT" sz="2400" dirty="0">
                  <a:solidFill>
                    <a:schemeClr val="lt1"/>
                  </a:solidFill>
                  <a:latin typeface="Calibri"/>
                  <a:ea typeface="Calibri"/>
                  <a:cs typeface="Calibri"/>
                  <a:sym typeface="Calibri"/>
                </a:rPr>
                <a:t>A publicidade informa os consumidores sobre os seus produtos e serviços</a:t>
              </a:r>
              <a:r>
                <a:rPr lang="en-IE" sz="2400" b="0" i="0" u="none" strike="noStrike" cap="none" dirty="0">
                  <a:solidFill>
                    <a:schemeClr val="lt1"/>
                  </a:solidFill>
                  <a:latin typeface="Calibri"/>
                  <a:ea typeface="Calibri"/>
                  <a:cs typeface="Calibri"/>
                  <a:sym typeface="Calibri"/>
                </a:rPr>
                <a:t>. </a:t>
              </a:r>
              <a:endParaRPr dirty="0"/>
            </a:p>
            <a:p>
              <a:pPr marL="228600" lvl="1" indent="-228600">
                <a:lnSpc>
                  <a:spcPct val="90000"/>
                </a:lnSpc>
                <a:spcBef>
                  <a:spcPts val="360"/>
                </a:spcBef>
                <a:buClr>
                  <a:schemeClr val="lt1"/>
                </a:buClr>
                <a:buSzPts val="2400"/>
                <a:buFont typeface="Calibri"/>
                <a:buChar char="•"/>
              </a:pPr>
              <a:r>
                <a:rPr lang="pt-PT" sz="2400" dirty="0">
                  <a:solidFill>
                    <a:schemeClr val="lt1"/>
                  </a:solidFill>
                  <a:latin typeface="Calibri"/>
                  <a:ea typeface="Calibri"/>
                  <a:cs typeface="Calibri"/>
                  <a:sym typeface="Calibri"/>
                </a:rPr>
                <a:t>Os Consumidores Críticos compreendem os objetivos da empresa, e escolhem se querem apoiar essa empresa</a:t>
              </a:r>
              <a:r>
                <a:rPr lang="en-IE" sz="2400" b="0" i="0" u="none" strike="noStrike" cap="none" dirty="0">
                  <a:solidFill>
                    <a:schemeClr val="lt1"/>
                  </a:solidFill>
                  <a:latin typeface="Calibri"/>
                  <a:ea typeface="Calibri"/>
                  <a:cs typeface="Calibri"/>
                  <a:sym typeface="Calibri"/>
                </a:rPr>
                <a:t>. </a:t>
              </a:r>
              <a:endParaRPr dirty="0"/>
            </a:p>
          </p:txBody>
        </p:sp>
        <p:sp>
          <p:nvSpPr>
            <p:cNvPr id="76" name="Google Shape;76;p4"/>
            <p:cNvSpPr/>
            <p:nvPr/>
          </p:nvSpPr>
          <p:spPr>
            <a:xfrm>
              <a:off x="3574266" y="2162911"/>
              <a:ext cx="686769" cy="803390"/>
            </a:xfrm>
            <a:prstGeom prst="rightArrow">
              <a:avLst>
                <a:gd name="adj1" fmla="val 60000"/>
                <a:gd name="adj2" fmla="val 50000"/>
              </a:avLst>
            </a:prstGeom>
            <a:solidFill>
              <a:srgbClr val="079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txBox="1"/>
            <p:nvPr/>
          </p:nvSpPr>
          <p:spPr>
            <a:xfrm>
              <a:off x="3574266" y="2323589"/>
              <a:ext cx="480738" cy="4820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3400"/>
                <a:buFont typeface="Calibri"/>
                <a:buNone/>
              </a:pPr>
              <a:endParaRPr sz="3400" b="0" i="0" u="none" strike="noStrike" cap="none">
                <a:solidFill>
                  <a:schemeClr val="lt1"/>
                </a:solidFill>
                <a:latin typeface="Calibri"/>
                <a:ea typeface="Calibri"/>
                <a:cs typeface="Calibri"/>
                <a:sym typeface="Calibri"/>
              </a:endParaRPr>
            </a:p>
          </p:txBody>
        </p:sp>
        <p:sp>
          <p:nvSpPr>
            <p:cNvPr id="78" name="Google Shape;78;p4"/>
            <p:cNvSpPr/>
            <p:nvPr/>
          </p:nvSpPr>
          <p:spPr>
            <a:xfrm>
              <a:off x="4546110" y="0"/>
              <a:ext cx="3239479" cy="5129212"/>
            </a:xfrm>
            <a:prstGeom prst="roundRect">
              <a:avLst>
                <a:gd name="adj" fmla="val 10000"/>
              </a:avLst>
            </a:prstGeom>
            <a:solidFill>
              <a:srgbClr val="0884E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txBox="1"/>
            <p:nvPr/>
          </p:nvSpPr>
          <p:spPr>
            <a:xfrm>
              <a:off x="4640991" y="94881"/>
              <a:ext cx="3049717" cy="4939450"/>
            </a:xfrm>
            <a:prstGeom prst="rect">
              <a:avLst/>
            </a:prstGeom>
            <a:noFill/>
            <a:ln>
              <a:noFill/>
            </a:ln>
          </p:spPr>
          <p:txBody>
            <a:bodyPr spcFirstLastPara="1" wrap="square" lIns="121900" tIns="121900" rIns="121900" bIns="121900" anchor="t" anchorCtr="0">
              <a:noAutofit/>
            </a:bodyPr>
            <a:lstStyle/>
            <a:p>
              <a:pPr lvl="0">
                <a:lnSpc>
                  <a:spcPct val="90000"/>
                </a:lnSpc>
                <a:buClr>
                  <a:schemeClr val="lt1"/>
                </a:buClr>
                <a:buSzPts val="3200"/>
              </a:pPr>
              <a:r>
                <a:rPr lang="en-IE" sz="3200" dirty="0" err="1">
                  <a:solidFill>
                    <a:schemeClr val="lt1"/>
                  </a:solidFill>
                  <a:latin typeface="Calibri"/>
                  <a:ea typeface="Calibri"/>
                  <a:cs typeface="Calibri"/>
                  <a:sym typeface="Calibri"/>
                </a:rPr>
                <a:t>Persuadir</a:t>
              </a:r>
              <a:r>
                <a:rPr lang="en-IE" sz="3200" dirty="0">
                  <a:solidFill>
                    <a:schemeClr val="lt1"/>
                  </a:solidFill>
                  <a:latin typeface="Calibri"/>
                  <a:ea typeface="Calibri"/>
                  <a:cs typeface="Calibri"/>
                  <a:sym typeface="Calibri"/>
                </a:rPr>
                <a:t> </a:t>
              </a:r>
              <a:endParaRPr dirty="0"/>
            </a:p>
            <a:p>
              <a:pPr marL="228600" lvl="1" indent="-228600">
                <a:lnSpc>
                  <a:spcPct val="90000"/>
                </a:lnSpc>
                <a:spcBef>
                  <a:spcPts val="1120"/>
                </a:spcBef>
                <a:buClr>
                  <a:schemeClr val="lt1"/>
                </a:buClr>
                <a:buSzPts val="2400"/>
                <a:buFont typeface="Calibri"/>
                <a:buChar char="•"/>
              </a:pPr>
              <a:r>
                <a:rPr lang="pt-PT" sz="2400" dirty="0">
                  <a:solidFill>
                    <a:schemeClr val="lt1"/>
                  </a:solidFill>
                  <a:latin typeface="Calibri"/>
                  <a:ea typeface="Calibri"/>
                  <a:cs typeface="Calibri"/>
                  <a:sym typeface="Calibri"/>
                </a:rPr>
                <a:t>A publicidade encoraja e influencia os consumidores a gastar o seu dinheiro</a:t>
              </a:r>
              <a:r>
                <a:rPr lang="en-IE" sz="2400" b="0" i="0" u="none" strike="noStrike" cap="none" dirty="0">
                  <a:solidFill>
                    <a:schemeClr val="lt1"/>
                  </a:solidFill>
                  <a:latin typeface="Calibri"/>
                  <a:ea typeface="Calibri"/>
                  <a:cs typeface="Calibri"/>
                  <a:sym typeface="Calibri"/>
                </a:rPr>
                <a:t>. </a:t>
              </a:r>
              <a:endParaRPr dirty="0"/>
            </a:p>
            <a:p>
              <a:pPr marL="228600" lvl="1" indent="-228600">
                <a:lnSpc>
                  <a:spcPct val="90000"/>
                </a:lnSpc>
                <a:spcBef>
                  <a:spcPts val="360"/>
                </a:spcBef>
                <a:buClr>
                  <a:schemeClr val="lt1"/>
                </a:buClr>
                <a:buSzPts val="2400"/>
                <a:buFont typeface="Calibri"/>
                <a:buChar char="•"/>
              </a:pPr>
              <a:r>
                <a:rPr lang="pt-PT" sz="2400" dirty="0">
                  <a:solidFill>
                    <a:schemeClr val="lt1"/>
                  </a:solidFill>
                  <a:latin typeface="Calibri"/>
                  <a:ea typeface="Calibri"/>
                  <a:cs typeface="Calibri"/>
                  <a:sym typeface="Calibri"/>
                </a:rPr>
                <a:t>Consumidores críticos entendem isto e tomam decisões de compra informadas</a:t>
              </a:r>
              <a:r>
                <a:rPr lang="en-IE" sz="2400" b="0" i="0" u="none" strike="noStrike" cap="none" dirty="0">
                  <a:solidFill>
                    <a:schemeClr val="lt1"/>
                  </a:solidFill>
                  <a:latin typeface="Calibri"/>
                  <a:ea typeface="Calibri"/>
                  <a:cs typeface="Calibri"/>
                  <a:sym typeface="Calibri"/>
                </a:rPr>
                <a:t>.  </a:t>
              </a:r>
              <a:endParaRPr dirty="0"/>
            </a:p>
          </p:txBody>
        </p:sp>
        <p:sp>
          <p:nvSpPr>
            <p:cNvPr id="80" name="Google Shape;80;p4"/>
            <p:cNvSpPr/>
            <p:nvPr/>
          </p:nvSpPr>
          <p:spPr>
            <a:xfrm>
              <a:off x="8109537" y="2162911"/>
              <a:ext cx="686769" cy="803390"/>
            </a:xfrm>
            <a:prstGeom prst="rightArrow">
              <a:avLst>
                <a:gd name="adj1" fmla="val 60000"/>
                <a:gd name="adj2" fmla="val 50000"/>
              </a:avLst>
            </a:prstGeom>
            <a:solidFill>
              <a:srgbClr val="354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txBox="1"/>
            <p:nvPr/>
          </p:nvSpPr>
          <p:spPr>
            <a:xfrm>
              <a:off x="8109537" y="2323589"/>
              <a:ext cx="480738" cy="4820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3400"/>
                <a:buFont typeface="Calibri"/>
                <a:buNone/>
              </a:pPr>
              <a:endParaRPr sz="3400" b="0" i="0" u="none" strike="noStrike" cap="none">
                <a:solidFill>
                  <a:schemeClr val="lt1"/>
                </a:solidFill>
                <a:latin typeface="Calibri"/>
                <a:ea typeface="Calibri"/>
                <a:cs typeface="Calibri"/>
                <a:sym typeface="Calibri"/>
              </a:endParaRPr>
            </a:p>
          </p:txBody>
        </p:sp>
        <p:sp>
          <p:nvSpPr>
            <p:cNvPr id="82" name="Google Shape;82;p4"/>
            <p:cNvSpPr/>
            <p:nvPr/>
          </p:nvSpPr>
          <p:spPr>
            <a:xfrm>
              <a:off x="9081381" y="0"/>
              <a:ext cx="3239479" cy="5129212"/>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txBox="1"/>
            <p:nvPr/>
          </p:nvSpPr>
          <p:spPr>
            <a:xfrm>
              <a:off x="9176262" y="94881"/>
              <a:ext cx="3239479" cy="4939450"/>
            </a:xfrm>
            <a:prstGeom prst="rect">
              <a:avLst/>
            </a:prstGeom>
            <a:noFill/>
            <a:ln>
              <a:noFill/>
            </a:ln>
          </p:spPr>
          <p:txBody>
            <a:bodyPr spcFirstLastPara="1" wrap="square" lIns="121900" tIns="121900" rIns="121900" bIns="121900" anchor="t" anchorCtr="0">
              <a:noAutofit/>
            </a:bodyPr>
            <a:lstStyle/>
            <a:p>
              <a:pPr lvl="0">
                <a:lnSpc>
                  <a:spcPct val="90000"/>
                </a:lnSpc>
                <a:buClr>
                  <a:schemeClr val="lt1"/>
                </a:buClr>
                <a:buSzPts val="3200"/>
              </a:pPr>
              <a:r>
                <a:rPr lang="en-IE" sz="3200" dirty="0" err="1">
                  <a:solidFill>
                    <a:schemeClr val="lt1"/>
                  </a:solidFill>
                  <a:latin typeface="Calibri"/>
                  <a:ea typeface="Calibri"/>
                  <a:cs typeface="Calibri"/>
                  <a:sym typeface="Calibri"/>
                </a:rPr>
                <a:t>Lembrar</a:t>
              </a:r>
              <a:r>
                <a:rPr lang="en-IE" sz="3200" dirty="0">
                  <a:solidFill>
                    <a:schemeClr val="lt1"/>
                  </a:solidFill>
                  <a:latin typeface="Calibri"/>
                  <a:ea typeface="Calibri"/>
                  <a:cs typeface="Calibri"/>
                  <a:sym typeface="Calibri"/>
                </a:rPr>
                <a:t> </a:t>
              </a:r>
              <a:endParaRPr dirty="0"/>
            </a:p>
            <a:p>
              <a:pPr marL="228600" lvl="1" indent="-228600">
                <a:lnSpc>
                  <a:spcPct val="90000"/>
                </a:lnSpc>
                <a:spcBef>
                  <a:spcPts val="1120"/>
                </a:spcBef>
                <a:buClr>
                  <a:schemeClr val="lt1"/>
                </a:buClr>
                <a:buSzPts val="2400"/>
                <a:buFont typeface="Calibri"/>
                <a:buChar char="•"/>
              </a:pPr>
              <a:r>
                <a:rPr lang="pt-PT" sz="2400" dirty="0">
                  <a:solidFill>
                    <a:schemeClr val="lt1"/>
                  </a:solidFill>
                  <a:latin typeface="Calibri"/>
                  <a:ea typeface="Calibri"/>
                  <a:cs typeface="Calibri"/>
                  <a:sym typeface="Calibri"/>
                </a:rPr>
                <a:t>Publicidade reforça a imagem de marca de uma empresa para que possa manter-se competitiva e atrair novos clientes</a:t>
              </a:r>
              <a:r>
                <a:rPr lang="en-IE" sz="2400" b="0" i="0" u="none" strike="noStrike" cap="none" dirty="0">
                  <a:solidFill>
                    <a:schemeClr val="lt1"/>
                  </a:solidFill>
                  <a:latin typeface="Calibri"/>
                  <a:ea typeface="Calibri"/>
                  <a:cs typeface="Calibri"/>
                  <a:sym typeface="Calibri"/>
                </a:rPr>
                <a:t>.</a:t>
              </a:r>
              <a:endParaRPr dirty="0"/>
            </a:p>
            <a:p>
              <a:pPr marL="228600" lvl="1" indent="-228600">
                <a:lnSpc>
                  <a:spcPct val="90000"/>
                </a:lnSpc>
                <a:spcBef>
                  <a:spcPts val="360"/>
                </a:spcBef>
                <a:buClr>
                  <a:schemeClr val="lt1"/>
                </a:buClr>
                <a:buSzPts val="2400"/>
                <a:buFont typeface="Calibri"/>
                <a:buChar char="•"/>
              </a:pPr>
              <a:r>
                <a:rPr lang="pt-PT" sz="2400" dirty="0">
                  <a:solidFill>
                    <a:schemeClr val="lt1"/>
                  </a:solidFill>
                  <a:latin typeface="Calibri"/>
                  <a:ea typeface="Calibri"/>
                  <a:cs typeface="Calibri"/>
                  <a:sym typeface="Calibri"/>
                </a:rPr>
                <a:t>Consumidores críticos reconhecem este "</a:t>
              </a:r>
              <a:r>
                <a:rPr lang="pt-PT" sz="2400" dirty="0" err="1">
                  <a:solidFill>
                    <a:schemeClr val="lt1"/>
                  </a:solidFill>
                  <a:latin typeface="Calibri"/>
                  <a:ea typeface="Calibri"/>
                  <a:cs typeface="Calibri"/>
                  <a:sym typeface="Calibri"/>
                </a:rPr>
                <a:t>pitch</a:t>
              </a:r>
              <a:r>
                <a:rPr lang="pt-PT" sz="2400" dirty="0">
                  <a:solidFill>
                    <a:schemeClr val="lt1"/>
                  </a:solidFill>
                  <a:latin typeface="Calibri"/>
                  <a:ea typeface="Calibri"/>
                  <a:cs typeface="Calibri"/>
                  <a:sym typeface="Calibri"/>
                </a:rPr>
                <a:t> de vendas" e os falsos apelos emocionais à "lealdade da marca"</a:t>
              </a:r>
              <a:r>
                <a:rPr lang="en-IE" sz="2400" dirty="0">
                  <a:solidFill>
                    <a:schemeClr val="lt1"/>
                  </a:solidFill>
                  <a:latin typeface="Calibri"/>
                  <a:ea typeface="Calibri"/>
                  <a:cs typeface="Calibri"/>
                  <a:sym typeface="Calibri"/>
                </a:rPr>
                <a:t>’</a:t>
              </a:r>
              <a:r>
                <a:rPr lang="en-IE" sz="2400" b="0" i="0" u="none" strike="noStrike" cap="none" dirty="0">
                  <a:solidFill>
                    <a:schemeClr val="lt1"/>
                  </a:solidFill>
                  <a:latin typeface="Calibri"/>
                  <a:ea typeface="Calibri"/>
                  <a:cs typeface="Calibri"/>
                  <a:sym typeface="Calibri"/>
                </a:rPr>
                <a:t>.   </a:t>
              </a:r>
              <a:endParaRPr dirty="0"/>
            </a:p>
          </p:txBody>
        </p:sp>
      </p:grpSp>
      <p:sp>
        <p:nvSpPr>
          <p:cNvPr id="84" name="Google Shape;84;p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Clr>
                <a:srgbClr val="0A9A8F"/>
              </a:buClr>
              <a:buSzPts val="2800"/>
            </a:pPr>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endParaRPr dirty="0">
              <a:latin typeface="Calibri" panose="020F0502020204030204" pitchFamily="34" charset="0"/>
              <a:cs typeface="Calibri" panose="020F0502020204030204" pitchFamily="34" charset="0"/>
            </a:endParaRPr>
          </a:p>
        </p:txBody>
      </p:sp>
      <p:sp>
        <p:nvSpPr>
          <p:cNvPr id="85" name="Google Shape;85;p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pt-PT" i="0" dirty="0"/>
              <a:t>A publicidade influencia todos os consumidores: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a:spLocks noGrp="1"/>
          </p:cNvSpPr>
          <p:nvPr>
            <p:ph type="body" idx="1"/>
          </p:nvPr>
        </p:nvSpPr>
        <p:spPr>
          <a:xfrm>
            <a:off x="38463" y="2320991"/>
            <a:ext cx="12330000" cy="4453179"/>
          </a:xfrm>
          <a:prstGeom prst="rect">
            <a:avLst/>
          </a:prstGeom>
          <a:noFill/>
          <a:ln>
            <a:noFill/>
          </a:ln>
        </p:spPr>
        <p:txBody>
          <a:bodyPr spcFirstLastPara="1" wrap="square" lIns="72000" tIns="45700" rIns="72000" bIns="45700" anchor="t" anchorCtr="0">
            <a:noAutofit/>
          </a:bodyPr>
          <a:lstStyle/>
          <a:p>
            <a:pPr marL="0" lvl="0" indent="0">
              <a:buSzPts val="2400"/>
            </a:pPr>
            <a:r>
              <a:rPr lang="en-IE" sz="2800" dirty="0"/>
              <a:t>    </a:t>
            </a:r>
            <a:r>
              <a:rPr lang="pt-PT" sz="2800" dirty="0"/>
              <a:t>Os consumidores podem ser persuadidos por técnicas de comunicação</a:t>
            </a:r>
            <a:r>
              <a:rPr lang="en-IE" sz="2800" dirty="0"/>
              <a:t>:</a:t>
            </a:r>
          </a:p>
          <a:p>
            <a:pPr marL="0" lvl="0" indent="0" algn="just" rtl="0">
              <a:lnSpc>
                <a:spcPct val="100000"/>
              </a:lnSpc>
              <a:spcBef>
                <a:spcPts val="0"/>
              </a:spcBef>
              <a:spcAft>
                <a:spcPts val="0"/>
              </a:spcAft>
              <a:buClr>
                <a:schemeClr val="accent4"/>
              </a:buClr>
              <a:buSzPts val="2400"/>
              <a:buNone/>
            </a:pPr>
            <a:r>
              <a:rPr lang="en-IE" sz="2800" dirty="0"/>
              <a:t> </a:t>
            </a:r>
            <a:endParaRPr sz="2800" dirty="0"/>
          </a:p>
          <a:p>
            <a:pPr marL="0" lvl="0" indent="0">
              <a:spcBef>
                <a:spcPts val="600"/>
              </a:spcBef>
              <a:buSzPts val="2400"/>
            </a:pPr>
            <a:r>
              <a:rPr lang="en-IE" sz="2800" dirty="0"/>
              <a:t>   1) </a:t>
            </a:r>
            <a:r>
              <a:rPr lang="pt-PT" sz="2800" dirty="0"/>
              <a:t>Apelando diretamente ao consumidor através de factos, lógica e pensamentos</a:t>
            </a:r>
            <a:r>
              <a:rPr lang="en-IE" sz="2800" dirty="0"/>
              <a:t>:</a:t>
            </a:r>
            <a:endParaRPr sz="2800" dirty="0"/>
          </a:p>
          <a:p>
            <a:pPr marL="292891" indent="0" algn="l">
              <a:spcBef>
                <a:spcPts val="600"/>
              </a:spcBef>
              <a:buSzPts val="2400"/>
            </a:pPr>
            <a:r>
              <a:rPr lang="en-IE" sz="2800" i="1" dirty="0"/>
              <a:t>   </a:t>
            </a:r>
            <a:r>
              <a:rPr lang="pt-PT" sz="2800" i="1" dirty="0"/>
              <a:t>Quanto mais um cliente quer um produto, mais eles estarão envolvidos ou 
    comprometidos com o anúncio</a:t>
            </a:r>
            <a:r>
              <a:rPr lang="en-IE" sz="2800" i="1" dirty="0"/>
              <a:t>.</a:t>
            </a:r>
          </a:p>
          <a:p>
            <a:pPr marL="292891" indent="0" algn="l">
              <a:spcBef>
                <a:spcPts val="600"/>
              </a:spcBef>
              <a:buSzPts val="2400"/>
            </a:pPr>
            <a:endParaRPr lang="en-IE" sz="2800" i="1" dirty="0"/>
          </a:p>
          <a:p>
            <a:pPr marL="292891" indent="0" algn="l">
              <a:spcBef>
                <a:spcPts val="600"/>
              </a:spcBef>
              <a:buSzPts val="2400"/>
            </a:pPr>
            <a:r>
              <a:rPr lang="en-IE" sz="2800" dirty="0"/>
              <a:t>2) </a:t>
            </a:r>
            <a:r>
              <a:rPr lang="pt-PT" sz="2800" dirty="0"/>
              <a:t>Indiretamente apelativo para o cliente através de pistas superficiais ou truques</a:t>
            </a:r>
            <a:r>
              <a:rPr lang="en-IE" sz="2800" dirty="0"/>
              <a:t>:</a:t>
            </a:r>
            <a:endParaRPr sz="2800" dirty="0"/>
          </a:p>
          <a:p>
            <a:pPr marL="750091" lvl="1" indent="0">
              <a:buSzPts val="2400"/>
              <a:buNone/>
            </a:pPr>
            <a:r>
              <a:rPr lang="pt-PT" sz="2800" i="1" dirty="0"/>
              <a:t>Cores, música, palavras, emoções, nostalgia e histórias podem influenciar os consumidores</a:t>
            </a:r>
            <a:r>
              <a:rPr lang="en-IE" sz="2800" i="1" dirty="0"/>
              <a:t>.</a:t>
            </a:r>
            <a:endParaRPr sz="2800" i="1" dirty="0"/>
          </a:p>
        </p:txBody>
      </p:sp>
      <p:sp>
        <p:nvSpPr>
          <p:cNvPr id="92" name="Google Shape;92;p5"/>
          <p:cNvSpPr txBox="1">
            <a:spLocks noGrp="1"/>
          </p:cNvSpPr>
          <p:nvPr>
            <p:ph type="title"/>
          </p:nvPr>
        </p:nvSpPr>
        <p:spPr>
          <a:xfrm>
            <a:off x="501729" y="236933"/>
            <a:ext cx="12330000" cy="720000"/>
          </a:xfrm>
          <a:prstGeom prst="rect">
            <a:avLst/>
          </a:prstGeom>
          <a:noFill/>
          <a:ln>
            <a:noFill/>
          </a:ln>
        </p:spPr>
        <p:txBody>
          <a:bodyPr spcFirstLastPara="1" wrap="square" lIns="72000" tIns="45700" rIns="72000" bIns="45700" anchor="ctr" anchorCtr="0">
            <a:normAutofit/>
          </a:bodyPr>
          <a:lstStyle/>
          <a:p>
            <a:pPr lvl="0">
              <a:buClr>
                <a:srgbClr val="0A9A8F"/>
              </a:buClr>
              <a:buSzPts val="2800"/>
            </a:pPr>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endParaRPr dirty="0">
              <a:latin typeface="Calibri" panose="020F0502020204030204" pitchFamily="34" charset="0"/>
              <a:cs typeface="Calibri" panose="020F0502020204030204" pitchFamily="34" charset="0"/>
            </a:endParaRPr>
          </a:p>
        </p:txBody>
      </p:sp>
      <p:sp>
        <p:nvSpPr>
          <p:cNvPr id="93" name="Google Shape;93;p5"/>
          <p:cNvSpPr txBox="1">
            <a:spLocks noGrp="1"/>
          </p:cNvSpPr>
          <p:nvPr>
            <p:ph type="body" idx="2"/>
          </p:nvPr>
        </p:nvSpPr>
        <p:spPr>
          <a:xfrm>
            <a:off x="501729" y="1021583"/>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pt-PT" i="0" dirty="0"/>
              <a:t>O 'Modelo de Elaboração de Probabilidades' – o MEP</a:t>
            </a:r>
            <a:endParaRPr dirty="0"/>
          </a:p>
        </p:txBody>
      </p:sp>
      <p:sp>
        <p:nvSpPr>
          <p:cNvPr id="95" name="Google Shape;95;p5"/>
          <p:cNvSpPr txBox="1"/>
          <p:nvPr/>
        </p:nvSpPr>
        <p:spPr>
          <a:xfrm>
            <a:off x="500188" y="6967680"/>
            <a:ext cx="12331541" cy="338514"/>
          </a:xfrm>
          <a:prstGeom prst="rect">
            <a:avLst/>
          </a:prstGeom>
          <a:noFill/>
          <a:ln>
            <a:noFill/>
          </a:ln>
        </p:spPr>
        <p:txBody>
          <a:bodyPr spcFirstLastPara="1" wrap="square" lIns="91425" tIns="45700" rIns="91425" bIns="45700" anchor="t" anchorCtr="0">
            <a:spAutoFit/>
          </a:bodyPr>
          <a:lstStyle/>
          <a:p>
            <a:pPr lvl="0"/>
            <a:r>
              <a:rPr lang="en-IE" sz="1600" dirty="0" err="1">
                <a:solidFill>
                  <a:schemeClr val="dk1"/>
                </a:solidFill>
                <a:latin typeface="Calibri"/>
                <a:ea typeface="Calibri"/>
                <a:cs typeface="Calibri"/>
                <a:sym typeface="Calibri"/>
              </a:rPr>
              <a:t>Alterado</a:t>
            </a:r>
            <a:r>
              <a:rPr lang="en-IE" sz="1600" dirty="0">
                <a:solidFill>
                  <a:schemeClr val="dk1"/>
                </a:solidFill>
                <a:latin typeface="Calibri"/>
                <a:ea typeface="Calibri"/>
                <a:cs typeface="Calibri"/>
                <a:sym typeface="Calibri"/>
              </a:rPr>
              <a:t> de: Ela Fez (</a:t>
            </a:r>
            <a:r>
              <a:rPr lang="en-IE" sz="1600" b="0" i="0" u="none" strike="noStrike" cap="none" dirty="0">
                <a:solidFill>
                  <a:schemeClr val="dk1"/>
                </a:solidFill>
                <a:latin typeface="Calibri"/>
                <a:ea typeface="Calibri"/>
                <a:cs typeface="Calibri"/>
                <a:sym typeface="Calibri"/>
              </a:rPr>
              <a:t>2009) </a:t>
            </a:r>
            <a:r>
              <a:rPr lang="en-IE" sz="1600" i="1" dirty="0" err="1">
                <a:solidFill>
                  <a:schemeClr val="dk1"/>
                </a:solidFill>
                <a:latin typeface="Calibri"/>
                <a:ea typeface="Calibri"/>
                <a:cs typeface="Calibri"/>
                <a:sym typeface="Calibri"/>
              </a:rPr>
              <a:t>Psicologia</a:t>
            </a:r>
            <a:r>
              <a:rPr lang="en-IE" sz="1600" i="1" dirty="0">
                <a:solidFill>
                  <a:schemeClr val="dk1"/>
                </a:solidFill>
                <a:latin typeface="Calibri"/>
                <a:ea typeface="Calibri"/>
                <a:cs typeface="Calibri"/>
                <a:sym typeface="Calibri"/>
              </a:rPr>
              <a:t> e </a:t>
            </a:r>
            <a:r>
              <a:rPr lang="en-IE" sz="1600" i="1" dirty="0" err="1">
                <a:solidFill>
                  <a:schemeClr val="dk1"/>
                </a:solidFill>
                <a:latin typeface="Calibri"/>
                <a:ea typeface="Calibri"/>
                <a:cs typeface="Calibri"/>
                <a:sym typeface="Calibri"/>
              </a:rPr>
              <a:t>Publicidade</a:t>
            </a:r>
            <a:r>
              <a:rPr lang="en-IE" sz="1600" b="0" i="0" u="none" strike="noStrike" cap="none" dirty="0">
                <a:solidFill>
                  <a:schemeClr val="dk1"/>
                </a:solidFill>
                <a:latin typeface="Calibri"/>
                <a:ea typeface="Calibri"/>
                <a:cs typeface="Calibri"/>
                <a:sym typeface="Calibri"/>
              </a:rPr>
              <a:t>: </a:t>
            </a:r>
            <a:r>
              <a:rPr lang="en-IE" sz="1600" b="0" i="0" u="none" strike="noStrike" cap="none" dirty="0">
                <a:solidFill>
                  <a:schemeClr val="dk1"/>
                </a:solidFill>
                <a:latin typeface="Calibri"/>
                <a:ea typeface="Calibri"/>
                <a:cs typeface="Calibri"/>
                <a:sym typeface="Calibri"/>
                <a:hlinkClick r:id="rId3"/>
              </a:rPr>
              <a:t>https://www.youtube.com/watch?v=EC7VLjIw8hY</a:t>
            </a:r>
            <a:r>
              <a:rPr lang="en-IE" sz="1600" b="0" i="0" u="none" strike="noStrike" cap="none" dirty="0">
                <a:solidFill>
                  <a:schemeClr val="dk1"/>
                </a:solidFill>
                <a:latin typeface="Calibri"/>
                <a:ea typeface="Calibri"/>
                <a:cs typeface="Calibri"/>
                <a:sym typeface="Calibri"/>
              </a:rPr>
              <a:t> </a:t>
            </a:r>
            <a:endParaRPr sz="1600" dirty="0"/>
          </a:p>
        </p:txBody>
      </p:sp>
      <p:pic>
        <p:nvPicPr>
          <p:cNvPr id="3" name="Picture 2" descr="A picture containing text&#10;&#10;Description automatically generated">
            <a:extLst>
              <a:ext uri="{FF2B5EF4-FFF2-40B4-BE49-F238E27FC236}">
                <a16:creationId xmlns:a16="http://schemas.microsoft.com/office/drawing/2014/main" id="{D4F832AD-0146-9190-C049-EF6D28D4B1B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804975" y="555684"/>
            <a:ext cx="2187689" cy="24502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6"/>
          <p:cNvSpPr txBox="1">
            <a:spLocks noGrp="1"/>
          </p:cNvSpPr>
          <p:nvPr>
            <p:ph type="body" idx="1"/>
          </p:nvPr>
        </p:nvSpPr>
        <p:spPr>
          <a:xfrm>
            <a:off x="500064" y="1984374"/>
            <a:ext cx="12189241" cy="5362909"/>
          </a:xfrm>
          <a:prstGeom prst="rect">
            <a:avLst/>
          </a:prstGeom>
          <a:noFill/>
          <a:ln>
            <a:noFill/>
          </a:ln>
        </p:spPr>
        <p:txBody>
          <a:bodyPr spcFirstLastPara="1" wrap="square" lIns="72000" tIns="45700" rIns="72000" bIns="45700" anchor="t" anchorCtr="0">
            <a:noAutofit/>
          </a:bodyPr>
          <a:lstStyle/>
          <a:p>
            <a:pPr marL="0" lvl="0" indent="0" algn="l">
              <a:buSzPts val="2100"/>
            </a:pPr>
            <a:r>
              <a:rPr lang="pt-PT" sz="2800" dirty="0"/>
              <a:t>Em pares ou grupos sugiram um exemplo de publicidade que apela diretamente a crianças pequenas e outra que apela aos adolescentes.  Pode escolher entre uma série de anúncios, tais como</a:t>
            </a:r>
            <a:r>
              <a:rPr lang="en-IE" sz="2800" dirty="0"/>
              <a:t>: </a:t>
            </a:r>
          </a:p>
          <a:p>
            <a:pPr marL="0" lvl="0" indent="0" algn="l" rtl="0">
              <a:lnSpc>
                <a:spcPct val="100000"/>
              </a:lnSpc>
              <a:spcBef>
                <a:spcPts val="0"/>
              </a:spcBef>
              <a:spcAft>
                <a:spcPts val="0"/>
              </a:spcAft>
              <a:buClr>
                <a:schemeClr val="accent4"/>
              </a:buClr>
              <a:buSzPts val="2100"/>
              <a:buNone/>
            </a:pPr>
            <a:endParaRPr sz="2800" dirty="0"/>
          </a:p>
          <a:p>
            <a:pPr marL="342900" lvl="0" indent="-342900" algn="l">
              <a:spcBef>
                <a:spcPts val="600"/>
              </a:spcBef>
              <a:buSzPts val="2100"/>
              <a:buFont typeface="Arial"/>
              <a:buChar char="•"/>
            </a:pPr>
            <a:r>
              <a:rPr lang="en-IE" sz="2800" dirty="0" err="1"/>
              <a:t>anúncios</a:t>
            </a:r>
            <a:r>
              <a:rPr lang="en-IE" sz="2800" dirty="0"/>
              <a:t> online
</a:t>
            </a:r>
            <a:r>
              <a:rPr lang="en-IE" sz="2800" dirty="0" err="1"/>
              <a:t>Anúncios</a:t>
            </a:r>
            <a:r>
              <a:rPr lang="en-IE" sz="2800" dirty="0"/>
              <a:t> de TV </a:t>
            </a:r>
            <a:endParaRPr sz="2800" dirty="0"/>
          </a:p>
          <a:p>
            <a:pPr marL="342900" lvl="0" indent="-342900" algn="l">
              <a:spcBef>
                <a:spcPts val="600"/>
              </a:spcBef>
              <a:buSzPts val="2100"/>
              <a:buFont typeface="Arial"/>
              <a:buChar char="•"/>
            </a:pPr>
            <a:r>
              <a:rPr lang="en-IE" sz="2800" dirty="0" err="1"/>
              <a:t>colocação</a:t>
            </a:r>
            <a:r>
              <a:rPr lang="en-IE" sz="2800" dirty="0"/>
              <a:t> do </a:t>
            </a:r>
            <a:r>
              <a:rPr lang="en-IE" sz="2800" dirty="0" err="1"/>
              <a:t>produto</a:t>
            </a:r>
            <a:r>
              <a:rPr lang="en-IE" sz="2800" dirty="0"/>
              <a:t> 
</a:t>
            </a:r>
            <a:r>
              <a:rPr lang="en-IE" sz="2800" dirty="0" err="1"/>
              <a:t>impressão</a:t>
            </a:r>
            <a:r>
              <a:rPr lang="en-IE" sz="2800" dirty="0"/>
              <a:t> (</a:t>
            </a:r>
            <a:r>
              <a:rPr lang="en-IE" sz="2800" dirty="0" err="1"/>
              <a:t>revistas</a:t>
            </a:r>
            <a:r>
              <a:rPr lang="en-IE" sz="2800" dirty="0"/>
              <a:t>, </a:t>
            </a:r>
            <a:r>
              <a:rPr lang="en-IE" sz="2800" dirty="0" err="1"/>
              <a:t>brochuras</a:t>
            </a:r>
            <a:r>
              <a:rPr lang="en-IE" sz="2800" dirty="0"/>
              <a:t>, </a:t>
            </a:r>
            <a:r>
              <a:rPr lang="en-IE" sz="2800" dirty="0" err="1"/>
              <a:t>jornais</a:t>
            </a:r>
            <a:r>
              <a:rPr lang="en-IE" sz="2800" dirty="0"/>
              <a:t>)</a:t>
            </a:r>
            <a:endParaRPr sz="2800" dirty="0"/>
          </a:p>
          <a:p>
            <a:pPr marL="342900" lvl="0" indent="-342900" algn="l">
              <a:spcBef>
                <a:spcPts val="600"/>
              </a:spcBef>
              <a:buSzPts val="2100"/>
              <a:buFont typeface="Arial"/>
              <a:buChar char="•"/>
            </a:pPr>
            <a:r>
              <a:rPr lang="pt-PT" sz="2800" dirty="0"/>
              <a:t>ao ar livre, incluindo outdoors </a:t>
            </a:r>
          </a:p>
          <a:p>
            <a:pPr marL="0" lvl="0" indent="0" algn="l">
              <a:spcBef>
                <a:spcPts val="600"/>
              </a:spcBef>
              <a:buSzPts val="2100"/>
            </a:pPr>
            <a:endParaRPr sz="2800" dirty="0"/>
          </a:p>
          <a:p>
            <a:pPr marL="0" lvl="0" indent="0" algn="l">
              <a:spcBef>
                <a:spcPts val="600"/>
              </a:spcBef>
              <a:buSzPts val="2100"/>
            </a:pPr>
            <a:r>
              <a:rPr lang="pt-PT" sz="2800" b="1" dirty="0"/>
              <a:t>Apresente as suas ideias ao grupo 
</a:t>
            </a:r>
            <a:endParaRPr dirty="0"/>
          </a:p>
        </p:txBody>
      </p:sp>
      <p:sp>
        <p:nvSpPr>
          <p:cNvPr id="102" name="Google Shape;102;p6"/>
          <p:cNvSpPr txBox="1">
            <a:spLocks noGrp="1"/>
          </p:cNvSpPr>
          <p:nvPr>
            <p:ph type="title"/>
          </p:nvPr>
        </p:nvSpPr>
        <p:spPr>
          <a:xfrm>
            <a:off x="501605" y="394046"/>
            <a:ext cx="12330000" cy="720000"/>
          </a:xfrm>
          <a:prstGeom prst="rect">
            <a:avLst/>
          </a:prstGeom>
          <a:noFill/>
          <a:ln>
            <a:noFill/>
          </a:ln>
        </p:spPr>
        <p:txBody>
          <a:bodyPr spcFirstLastPara="1" wrap="square" lIns="72000" tIns="45700" rIns="72000" bIns="45700" anchor="ctr" anchorCtr="0">
            <a:normAutofit/>
          </a:bodyPr>
          <a:lstStyle/>
          <a:p>
            <a:pPr lvl="0">
              <a:buClr>
                <a:srgbClr val="0A9A8F"/>
              </a:buClr>
              <a:buSzPts val="2800"/>
            </a:pPr>
            <a:r>
              <a:rPr lang="en-IE" dirty="0" err="1">
                <a:solidFill>
                  <a:srgbClr val="0A9A8F"/>
                </a:solidFill>
                <a:latin typeface="Calibri" panose="020F0502020204030204" pitchFamily="34" charset="0"/>
                <a:ea typeface="Open Sans"/>
                <a:cs typeface="Calibri" panose="020F0502020204030204" pitchFamily="34" charset="0"/>
                <a:sym typeface="Open Sans"/>
              </a:rPr>
              <a:t>Tornar</a:t>
            </a:r>
            <a:r>
              <a:rPr lang="en-IE" dirty="0">
                <a:solidFill>
                  <a:srgbClr val="0A9A8F"/>
                </a:solidFill>
                <a:latin typeface="Calibri" panose="020F0502020204030204" pitchFamily="34" charset="0"/>
                <a:ea typeface="Open Sans"/>
                <a:cs typeface="Calibri" panose="020F0502020204030204" pitchFamily="34" charset="0"/>
                <a:sym typeface="Open Sans"/>
              </a:rPr>
              <a:t>-se um </a:t>
            </a:r>
            <a:r>
              <a:rPr lang="en-IE" dirty="0" err="1">
                <a:solidFill>
                  <a:srgbClr val="0A9A8F"/>
                </a:solidFill>
                <a:latin typeface="Calibri" panose="020F0502020204030204" pitchFamily="34" charset="0"/>
                <a:ea typeface="Open Sans"/>
                <a:cs typeface="Calibri" panose="020F0502020204030204" pitchFamily="34" charset="0"/>
                <a:sym typeface="Open Sans"/>
              </a:rPr>
              <a:t>Consumidor</a:t>
            </a:r>
            <a:r>
              <a:rPr lang="en-IE" dirty="0">
                <a:solidFill>
                  <a:srgbClr val="0A9A8F"/>
                </a:solidFill>
                <a:latin typeface="Calibri" panose="020F0502020204030204" pitchFamily="34" charset="0"/>
                <a:ea typeface="Open Sans"/>
                <a:cs typeface="Calibri" panose="020F0502020204030204" pitchFamily="34" charset="0"/>
                <a:sym typeface="Open Sans"/>
              </a:rPr>
              <a:t> </a:t>
            </a:r>
            <a:r>
              <a:rPr lang="en-IE" dirty="0" err="1">
                <a:solidFill>
                  <a:srgbClr val="0A9A8F"/>
                </a:solidFill>
                <a:latin typeface="Calibri" panose="020F0502020204030204" pitchFamily="34" charset="0"/>
                <a:ea typeface="Open Sans"/>
                <a:cs typeface="Calibri" panose="020F0502020204030204" pitchFamily="34" charset="0"/>
                <a:sym typeface="Open Sans"/>
              </a:rPr>
              <a:t>Crítico</a:t>
            </a:r>
            <a:endParaRPr dirty="0">
              <a:latin typeface="Calibri" panose="020F0502020204030204" pitchFamily="34" charset="0"/>
              <a:cs typeface="Calibri" panose="020F0502020204030204" pitchFamily="34" charset="0"/>
            </a:endParaRPr>
          </a:p>
        </p:txBody>
      </p:sp>
      <p:sp>
        <p:nvSpPr>
          <p:cNvPr id="103" name="Google Shape;103;p6"/>
          <p:cNvSpPr txBox="1">
            <a:spLocks noGrp="1"/>
          </p:cNvSpPr>
          <p:nvPr>
            <p:ph type="body" idx="2"/>
          </p:nvPr>
        </p:nvSpPr>
        <p:spPr>
          <a:xfrm>
            <a:off x="500064" y="972458"/>
            <a:ext cx="12331541" cy="890986"/>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en-IE" i="0" dirty="0"/>
              <a:t> </a:t>
            </a:r>
            <a:r>
              <a:rPr lang="en-IE" i="0" dirty="0" err="1"/>
              <a:t>Atividade</a:t>
            </a:r>
            <a:r>
              <a:rPr lang="en-IE" i="0" dirty="0"/>
              <a:t> M6.3</a:t>
            </a:r>
          </a:p>
          <a:p>
            <a:pPr marL="0" lvl="0" indent="0">
              <a:spcBef>
                <a:spcPts val="0"/>
              </a:spcBef>
            </a:pPr>
            <a:r>
              <a:rPr lang="pt-PT" i="0" dirty="0"/>
              <a:t> Anúncios que apelam às crianças ou aos adolescentes	</a:t>
            </a:r>
            <a:endParaRPr dirty="0"/>
          </a:p>
        </p:txBody>
      </p:sp>
      <p:pic>
        <p:nvPicPr>
          <p:cNvPr id="3" name="Picture 2" descr="Diagram&#10;&#10;Description automatically generated with low confidence">
            <a:extLst>
              <a:ext uri="{FF2B5EF4-FFF2-40B4-BE49-F238E27FC236}">
                <a16:creationId xmlns:a16="http://schemas.microsoft.com/office/drawing/2014/main" id="{156E18C7-0630-7C67-3978-05264DD49A0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95103" y="3925229"/>
            <a:ext cx="5764840" cy="2826425"/>
          </a:xfrm>
          <a:prstGeom prst="rect">
            <a:avLst/>
          </a:prstGeom>
        </p:spPr>
      </p:pic>
    </p:spTree>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TotalTime>
  <Words>1587</Words>
  <Application>Microsoft Office PowerPoint</Application>
  <PresentationFormat>Personalizados</PresentationFormat>
  <Paragraphs>228</Paragraphs>
  <Slides>25</Slides>
  <Notes>18</Notes>
  <HiddenSlides>0</HiddenSlides>
  <MMClips>0</MMClips>
  <ScaleCrop>false</ScaleCrop>
  <HeadingPairs>
    <vt:vector size="6" baseType="variant">
      <vt:variant>
        <vt:lpstr>Tipos de letra usados</vt:lpstr>
      </vt:variant>
      <vt:variant>
        <vt:i4>4</vt:i4>
      </vt:variant>
      <vt:variant>
        <vt:lpstr>Tema</vt:lpstr>
      </vt:variant>
      <vt:variant>
        <vt:i4>2</vt:i4>
      </vt:variant>
      <vt:variant>
        <vt:lpstr>Títulos dos diapositivos</vt:lpstr>
      </vt:variant>
      <vt:variant>
        <vt:i4>25</vt:i4>
      </vt:variant>
    </vt:vector>
  </HeadingPairs>
  <TitlesOfParts>
    <vt:vector size="31" baseType="lpstr">
      <vt:lpstr>Open Sans</vt:lpstr>
      <vt:lpstr>Arial</vt:lpstr>
      <vt:lpstr>Wingdings</vt:lpstr>
      <vt:lpstr>Calibri</vt:lpstr>
      <vt:lpstr>CARDET Course template</vt:lpstr>
      <vt:lpstr>CARDET Course template</vt:lpstr>
      <vt:lpstr>IO3: Formação de Literacia Financeira para Pais   
</vt:lpstr>
      <vt:lpstr>Tornar-se um Consumidor Crítico Resultados da Aprendizagem </vt:lpstr>
      <vt:lpstr>Tornar-se um Consumidor Crítico Plano Visual </vt:lpstr>
      <vt:lpstr>Tornar-se um Consumidor Crítico</vt:lpstr>
      <vt:lpstr>Tornar-se um Consumidor Crítico</vt:lpstr>
      <vt:lpstr>Tornar-se um Consumidor Crítico</vt:lpstr>
      <vt:lpstr>Tornar-se um consumidor crítico</vt:lpstr>
      <vt:lpstr>Tornar-se um Consumidor Crítico</vt:lpstr>
      <vt:lpstr>Tornar-se um Consumidor Crítico</vt:lpstr>
      <vt:lpstr>Apresentação do PowerPoint</vt:lpstr>
      <vt:lpstr>Tornar-se um Consumidor Crítico</vt:lpstr>
      <vt:lpstr>Tornar-se um Consumidor Crítico</vt:lpstr>
      <vt:lpstr>Tornar-se um Consumidor Crítico</vt:lpstr>
      <vt:lpstr>Apresentação do PowerPoint</vt:lpstr>
      <vt:lpstr>Tornar-se um Consumidor Crítico </vt:lpstr>
      <vt:lpstr>Apresentação do PowerPoint</vt:lpstr>
      <vt:lpstr>Tornar-se um Consumidor Crítico </vt:lpstr>
      <vt:lpstr>Tornar-se um Consumidor Crítico </vt:lpstr>
      <vt:lpstr>Tornar-se um Consumidor Crítico </vt:lpstr>
      <vt:lpstr>Tornar-se um Consumidor Crítico</vt:lpstr>
      <vt:lpstr>Tornar-se um Consumidor Crítico </vt:lpstr>
      <vt:lpstr>Apresentação do PowerPoint</vt:lpstr>
      <vt:lpstr>Tornar-se um Consumidor Crítico. </vt:lpstr>
      <vt:lpstr>Tornar-se um Consumidor Crítico</vt:lpstr>
      <vt:lpstr>Tornar-se um Consumidor Crítico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IO3: Financial Literacy Induction Training for Parents</dc:title>
  <dc:creator>Debbie Bough</dc:creator>
  <cp:lastModifiedBy>Rightchallenge Associação</cp:lastModifiedBy>
  <cp:revision>50</cp:revision>
  <dcterms:created xsi:type="dcterms:W3CDTF">2014-07-11T09:12:14Z</dcterms:created>
  <dcterms:modified xsi:type="dcterms:W3CDTF">2022-07-13T16:27:41Z</dcterms:modified>
</cp:coreProperties>
</file>