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6" r:id="rId3"/>
    <p:sldId id="258" r:id="rId4"/>
    <p:sldId id="287" r:id="rId5"/>
    <p:sldId id="275" r:id="rId6"/>
    <p:sldId id="288" r:id="rId7"/>
    <p:sldId id="278" r:id="rId8"/>
    <p:sldId id="292" r:id="rId9"/>
    <p:sldId id="267" r:id="rId10"/>
    <p:sldId id="270" r:id="rId11"/>
    <p:sldId id="279" r:id="rId12"/>
    <p:sldId id="280" r:id="rId13"/>
    <p:sldId id="268" r:id="rId14"/>
    <p:sldId id="285" r:id="rId15"/>
    <p:sldId id="269" r:id="rId16"/>
    <p:sldId id="259" r:id="rId17"/>
    <p:sldId id="276" r:id="rId18"/>
    <p:sldId id="281" r:id="rId19"/>
    <p:sldId id="289" r:id="rId20"/>
    <p:sldId id="290" r:id="rId21"/>
    <p:sldId id="266" r:id="rId22"/>
    <p:sldId id="282" r:id="rId23"/>
    <p:sldId id="291" r:id="rId24"/>
    <p:sldId id="284" r:id="rId25"/>
    <p:sldId id="283" r:id="rId26"/>
    <p:sldId id="273" r:id="rId27"/>
    <p:sldId id="274" r:id="rId28"/>
  </p:sldIdLst>
  <p:sldSz cx="13335000" cy="7505700"/>
  <p:notesSz cx="6858000" cy="9144000"/>
  <p:custDataLst>
    <p:tags r:id="rId31"/>
  </p:custDataLst>
  <p:defaultTextStyle>
    <a:defPPr>
      <a:defRPr lang="el-GR"/>
    </a:defPPr>
    <a:lvl1pPr marL="0" algn="l" defTabSz="1000328" rtl="0" eaLnBrk="1" latinLnBrk="0" hangingPunct="1">
      <a:defRPr sz="1969" kern="1200">
        <a:solidFill>
          <a:schemeClr val="tx1"/>
        </a:solidFill>
        <a:latin typeface="+mn-lt"/>
        <a:ea typeface="+mn-ea"/>
        <a:cs typeface="+mn-cs"/>
      </a:defRPr>
    </a:lvl1pPr>
    <a:lvl2pPr marL="500165" algn="l" defTabSz="1000328" rtl="0" eaLnBrk="1" latinLnBrk="0" hangingPunct="1">
      <a:defRPr sz="1969" kern="1200">
        <a:solidFill>
          <a:schemeClr val="tx1"/>
        </a:solidFill>
        <a:latin typeface="+mn-lt"/>
        <a:ea typeface="+mn-ea"/>
        <a:cs typeface="+mn-cs"/>
      </a:defRPr>
    </a:lvl2pPr>
    <a:lvl3pPr marL="1000328" algn="l" defTabSz="1000328" rtl="0" eaLnBrk="1" latinLnBrk="0" hangingPunct="1">
      <a:defRPr sz="1969" kern="1200">
        <a:solidFill>
          <a:schemeClr val="tx1"/>
        </a:solidFill>
        <a:latin typeface="+mn-lt"/>
        <a:ea typeface="+mn-ea"/>
        <a:cs typeface="+mn-cs"/>
      </a:defRPr>
    </a:lvl3pPr>
    <a:lvl4pPr marL="1500493" algn="l" defTabSz="1000328" rtl="0" eaLnBrk="1" latinLnBrk="0" hangingPunct="1">
      <a:defRPr sz="1969" kern="1200">
        <a:solidFill>
          <a:schemeClr val="tx1"/>
        </a:solidFill>
        <a:latin typeface="+mn-lt"/>
        <a:ea typeface="+mn-ea"/>
        <a:cs typeface="+mn-cs"/>
      </a:defRPr>
    </a:lvl4pPr>
    <a:lvl5pPr marL="2000657" algn="l" defTabSz="1000328" rtl="0" eaLnBrk="1" latinLnBrk="0" hangingPunct="1">
      <a:defRPr sz="1969" kern="1200">
        <a:solidFill>
          <a:schemeClr val="tx1"/>
        </a:solidFill>
        <a:latin typeface="+mn-lt"/>
        <a:ea typeface="+mn-ea"/>
        <a:cs typeface="+mn-cs"/>
      </a:defRPr>
    </a:lvl5pPr>
    <a:lvl6pPr marL="2500822" algn="l" defTabSz="1000328" rtl="0" eaLnBrk="1" latinLnBrk="0" hangingPunct="1">
      <a:defRPr sz="1969" kern="1200">
        <a:solidFill>
          <a:schemeClr val="tx1"/>
        </a:solidFill>
        <a:latin typeface="+mn-lt"/>
        <a:ea typeface="+mn-ea"/>
        <a:cs typeface="+mn-cs"/>
      </a:defRPr>
    </a:lvl6pPr>
    <a:lvl7pPr marL="3000985" algn="l" defTabSz="1000328" rtl="0" eaLnBrk="1" latinLnBrk="0" hangingPunct="1">
      <a:defRPr sz="1969" kern="1200">
        <a:solidFill>
          <a:schemeClr val="tx1"/>
        </a:solidFill>
        <a:latin typeface="+mn-lt"/>
        <a:ea typeface="+mn-ea"/>
        <a:cs typeface="+mn-cs"/>
      </a:defRPr>
    </a:lvl7pPr>
    <a:lvl8pPr marL="3501150" algn="l" defTabSz="1000328" rtl="0" eaLnBrk="1" latinLnBrk="0" hangingPunct="1">
      <a:defRPr sz="1969" kern="1200">
        <a:solidFill>
          <a:schemeClr val="tx1"/>
        </a:solidFill>
        <a:latin typeface="+mn-lt"/>
        <a:ea typeface="+mn-ea"/>
        <a:cs typeface="+mn-cs"/>
      </a:defRPr>
    </a:lvl8pPr>
    <a:lvl9pPr marL="4001315" algn="l" defTabSz="1000328" rtl="0" eaLnBrk="1" latinLnBrk="0" hangingPunct="1">
      <a:defRPr sz="196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a:srgbClr val="00ADBB"/>
    <a:srgbClr val="F9F9F9"/>
    <a:srgbClr val="CAE6E8"/>
    <a:srgbClr val="1F4E83"/>
    <a:srgbClr val="1F4E79"/>
    <a:srgbClr val="A2D2D6"/>
    <a:srgbClr val="DDEFBF"/>
    <a:srgbClr val="CBE69E"/>
    <a:srgbClr val="BD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03" autoAdjust="0"/>
    <p:restoredTop sz="94061" autoAdjust="0"/>
  </p:normalViewPr>
  <p:slideViewPr>
    <p:cSldViewPr snapToGrid="0">
      <p:cViewPr varScale="1">
        <p:scale>
          <a:sx n="79" d="100"/>
          <a:sy n="79" d="100"/>
        </p:scale>
        <p:origin x="444" y="84"/>
      </p:cViewPr>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5108D-51E8-4A05-92BC-04830359477A}"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IE"/>
        </a:p>
      </dgm:t>
    </dgm:pt>
    <dgm:pt modelId="{572589D9-6B57-4756-A7D0-D013517875B3}">
      <dgm:prSet phldrT="[Text]" custT="1"/>
      <dgm:spPr/>
      <dgm:t>
        <a:bodyPr/>
        <a:lstStyle/>
        <a:p>
          <a:r>
            <a:rPr lang="en-IE" sz="1800" dirty="0" err="1"/>
            <a:t>Preoccuparsi</a:t>
          </a:r>
          <a:r>
            <a:rPr lang="en-IE" sz="1800" dirty="0"/>
            <a:t> </a:t>
          </a:r>
          <a:r>
            <a:rPr lang="en-IE" sz="1800" dirty="0" err="1"/>
            <a:t>dei</a:t>
          </a:r>
          <a:r>
            <a:rPr lang="en-IE" sz="1800" dirty="0"/>
            <a:t> </a:t>
          </a:r>
          <a:r>
            <a:rPr lang="en-IE" sz="1800" dirty="0" err="1"/>
            <a:t>propri</a:t>
          </a:r>
          <a:r>
            <a:rPr lang="en-IE" sz="1800" dirty="0"/>
            <a:t> soldi</a:t>
          </a:r>
        </a:p>
      </dgm:t>
    </dgm:pt>
    <dgm:pt modelId="{D7C3758D-57EB-476D-A167-B69F239AF701}" type="parTrans" cxnId="{A196F882-3B36-4034-BEB8-A9D911528BB8}">
      <dgm:prSet/>
      <dgm:spPr/>
      <dgm:t>
        <a:bodyPr/>
        <a:lstStyle/>
        <a:p>
          <a:endParaRPr lang="en-IE"/>
        </a:p>
      </dgm:t>
    </dgm:pt>
    <dgm:pt modelId="{404D8642-F6CA-4DF6-BC72-D773F722D193}" type="sibTrans" cxnId="{A196F882-3B36-4034-BEB8-A9D911528BB8}">
      <dgm:prSet/>
      <dgm:spPr/>
      <dgm:t>
        <a:bodyPr/>
        <a:lstStyle/>
        <a:p>
          <a:endParaRPr lang="en-IE"/>
        </a:p>
      </dgm:t>
    </dgm:pt>
    <dgm:pt modelId="{93125325-0A78-4286-BAF9-EA0CA140F5C4}">
      <dgm:prSet phldrT="[Text]" custT="1"/>
      <dgm:spPr/>
      <dgm:t>
        <a:bodyPr/>
        <a:lstStyle/>
        <a:p>
          <a:r>
            <a:rPr lang="it-IT" sz="1800" dirty="0"/>
            <a:t>Avere difficoltà a gestire i propri soldi</a:t>
          </a:r>
          <a:endParaRPr lang="en-IE" sz="1800" dirty="0"/>
        </a:p>
      </dgm:t>
    </dgm:pt>
    <dgm:pt modelId="{26038A45-64CF-4D11-8BFC-804DB74145DC}" type="parTrans" cxnId="{D2096977-6EE7-41BA-AB5D-4A0A57E7A365}">
      <dgm:prSet/>
      <dgm:spPr/>
      <dgm:t>
        <a:bodyPr/>
        <a:lstStyle/>
        <a:p>
          <a:endParaRPr lang="en-IE"/>
        </a:p>
      </dgm:t>
    </dgm:pt>
    <dgm:pt modelId="{0DED3078-D740-4FEA-8C38-13E65BBB2C28}" type="sibTrans" cxnId="{D2096977-6EE7-41BA-AB5D-4A0A57E7A365}">
      <dgm:prSet/>
      <dgm:spPr/>
      <dgm:t>
        <a:bodyPr/>
        <a:lstStyle/>
        <a:p>
          <a:endParaRPr lang="en-IE"/>
        </a:p>
      </dgm:t>
    </dgm:pt>
    <dgm:pt modelId="{4D6BA5BE-2FD4-4166-A89B-064ADBA1EE3F}" type="pres">
      <dgm:prSet presAssocID="{8065108D-51E8-4A05-92BC-04830359477A}" presName="cycle" presStyleCnt="0">
        <dgm:presLayoutVars>
          <dgm:dir/>
          <dgm:resizeHandles val="exact"/>
        </dgm:presLayoutVars>
      </dgm:prSet>
      <dgm:spPr/>
    </dgm:pt>
    <dgm:pt modelId="{41D66222-8F32-4934-A169-D7AC649BE142}" type="pres">
      <dgm:prSet presAssocID="{572589D9-6B57-4756-A7D0-D013517875B3}" presName="node" presStyleLbl="node1" presStyleIdx="0" presStyleCnt="2">
        <dgm:presLayoutVars>
          <dgm:bulletEnabled val="1"/>
        </dgm:presLayoutVars>
      </dgm:prSet>
      <dgm:spPr/>
    </dgm:pt>
    <dgm:pt modelId="{8086CAB4-9B8F-4C42-9108-D03B6A5AE189}" type="pres">
      <dgm:prSet presAssocID="{572589D9-6B57-4756-A7D0-D013517875B3}" presName="spNode" presStyleCnt="0"/>
      <dgm:spPr/>
    </dgm:pt>
    <dgm:pt modelId="{CC6B6DE7-BAD8-4E76-8B61-3270F717612D}" type="pres">
      <dgm:prSet presAssocID="{404D8642-F6CA-4DF6-BC72-D773F722D193}" presName="sibTrans" presStyleLbl="sibTrans1D1" presStyleIdx="0" presStyleCnt="2"/>
      <dgm:spPr/>
    </dgm:pt>
    <dgm:pt modelId="{7678E33B-8D31-4D79-B0D3-8544AD9D8546}" type="pres">
      <dgm:prSet presAssocID="{93125325-0A78-4286-BAF9-EA0CA140F5C4}" presName="node" presStyleLbl="node1" presStyleIdx="1" presStyleCnt="2">
        <dgm:presLayoutVars>
          <dgm:bulletEnabled val="1"/>
        </dgm:presLayoutVars>
      </dgm:prSet>
      <dgm:spPr/>
    </dgm:pt>
    <dgm:pt modelId="{9F2E20A7-154C-46A8-A1FC-D772093E96F0}" type="pres">
      <dgm:prSet presAssocID="{93125325-0A78-4286-BAF9-EA0CA140F5C4}" presName="spNode" presStyleCnt="0"/>
      <dgm:spPr/>
    </dgm:pt>
    <dgm:pt modelId="{62EB0F8C-4776-4C0E-A3CD-F3C2321E6E7C}" type="pres">
      <dgm:prSet presAssocID="{0DED3078-D740-4FEA-8C38-13E65BBB2C28}" presName="sibTrans" presStyleLbl="sibTrans1D1" presStyleIdx="1" presStyleCnt="2"/>
      <dgm:spPr/>
    </dgm:pt>
  </dgm:ptLst>
  <dgm:cxnLst>
    <dgm:cxn modelId="{AC975363-C178-4D4E-AD01-205AFBA1AB2B}" type="presOf" srcId="{404D8642-F6CA-4DF6-BC72-D773F722D193}" destId="{CC6B6DE7-BAD8-4E76-8B61-3270F717612D}" srcOrd="0" destOrd="0" presId="urn:microsoft.com/office/officeart/2005/8/layout/cycle5"/>
    <dgm:cxn modelId="{D2096977-6EE7-41BA-AB5D-4A0A57E7A365}" srcId="{8065108D-51E8-4A05-92BC-04830359477A}" destId="{93125325-0A78-4286-BAF9-EA0CA140F5C4}" srcOrd="1" destOrd="0" parTransId="{26038A45-64CF-4D11-8BFC-804DB74145DC}" sibTransId="{0DED3078-D740-4FEA-8C38-13E65BBB2C28}"/>
    <dgm:cxn modelId="{A196F882-3B36-4034-BEB8-A9D911528BB8}" srcId="{8065108D-51E8-4A05-92BC-04830359477A}" destId="{572589D9-6B57-4756-A7D0-D013517875B3}" srcOrd="0" destOrd="0" parTransId="{D7C3758D-57EB-476D-A167-B69F239AF701}" sibTransId="{404D8642-F6CA-4DF6-BC72-D773F722D193}"/>
    <dgm:cxn modelId="{4AD291A8-B777-4F34-91FD-58790258EA0A}" type="presOf" srcId="{93125325-0A78-4286-BAF9-EA0CA140F5C4}" destId="{7678E33B-8D31-4D79-B0D3-8544AD9D8546}" srcOrd="0" destOrd="0" presId="urn:microsoft.com/office/officeart/2005/8/layout/cycle5"/>
    <dgm:cxn modelId="{F610C0D1-890C-4931-AB47-847C31E259A1}" type="presOf" srcId="{8065108D-51E8-4A05-92BC-04830359477A}" destId="{4D6BA5BE-2FD4-4166-A89B-064ADBA1EE3F}" srcOrd="0" destOrd="0" presId="urn:microsoft.com/office/officeart/2005/8/layout/cycle5"/>
    <dgm:cxn modelId="{936BA8DC-26D1-4401-882B-C690526B452B}" type="presOf" srcId="{0DED3078-D740-4FEA-8C38-13E65BBB2C28}" destId="{62EB0F8C-4776-4C0E-A3CD-F3C2321E6E7C}" srcOrd="0" destOrd="0" presId="urn:microsoft.com/office/officeart/2005/8/layout/cycle5"/>
    <dgm:cxn modelId="{79F4C5EB-EFED-4C8B-AEFB-AB51C03C4366}" type="presOf" srcId="{572589D9-6B57-4756-A7D0-D013517875B3}" destId="{41D66222-8F32-4934-A169-D7AC649BE142}" srcOrd="0" destOrd="0" presId="urn:microsoft.com/office/officeart/2005/8/layout/cycle5"/>
    <dgm:cxn modelId="{0C4FC317-FC09-4832-94CE-F078EDA7D385}" type="presParOf" srcId="{4D6BA5BE-2FD4-4166-A89B-064ADBA1EE3F}" destId="{41D66222-8F32-4934-A169-D7AC649BE142}" srcOrd="0" destOrd="0" presId="urn:microsoft.com/office/officeart/2005/8/layout/cycle5"/>
    <dgm:cxn modelId="{25A632EA-016D-4BE5-8AF9-F307B9EA85BC}" type="presParOf" srcId="{4D6BA5BE-2FD4-4166-A89B-064ADBA1EE3F}" destId="{8086CAB4-9B8F-4C42-9108-D03B6A5AE189}" srcOrd="1" destOrd="0" presId="urn:microsoft.com/office/officeart/2005/8/layout/cycle5"/>
    <dgm:cxn modelId="{BC863557-E062-4500-9D67-3C2B888387C1}" type="presParOf" srcId="{4D6BA5BE-2FD4-4166-A89B-064ADBA1EE3F}" destId="{CC6B6DE7-BAD8-4E76-8B61-3270F717612D}" srcOrd="2" destOrd="0" presId="urn:microsoft.com/office/officeart/2005/8/layout/cycle5"/>
    <dgm:cxn modelId="{0DF98906-4715-4823-89F4-E90FD182173F}" type="presParOf" srcId="{4D6BA5BE-2FD4-4166-A89B-064ADBA1EE3F}" destId="{7678E33B-8D31-4D79-B0D3-8544AD9D8546}" srcOrd="3" destOrd="0" presId="urn:microsoft.com/office/officeart/2005/8/layout/cycle5"/>
    <dgm:cxn modelId="{FE0DFD55-FAA1-4A35-91F3-22A38358541A}" type="presParOf" srcId="{4D6BA5BE-2FD4-4166-A89B-064ADBA1EE3F}" destId="{9F2E20A7-154C-46A8-A1FC-D772093E96F0}" srcOrd="4" destOrd="0" presId="urn:microsoft.com/office/officeart/2005/8/layout/cycle5"/>
    <dgm:cxn modelId="{6D7533D9-09C9-402C-96E5-933147C3AE13}" type="presParOf" srcId="{4D6BA5BE-2FD4-4166-A89B-064ADBA1EE3F}" destId="{62EB0F8C-4776-4C0E-A3CD-F3C2321E6E7C}"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65108D-51E8-4A05-92BC-04830359477A}"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IE"/>
        </a:p>
      </dgm:t>
    </dgm:pt>
    <dgm:pt modelId="{572589D9-6B57-4756-A7D0-D013517875B3}">
      <dgm:prSet phldrT="[Text]" custT="1"/>
      <dgm:spPr/>
      <dgm:t>
        <a:bodyPr/>
        <a:lstStyle/>
        <a:p>
          <a:r>
            <a:rPr lang="en-IE" sz="2000" dirty="0" err="1"/>
            <a:t>Preoccuparsi</a:t>
          </a:r>
          <a:r>
            <a:rPr lang="en-IE" sz="2000" dirty="0"/>
            <a:t> </a:t>
          </a:r>
          <a:r>
            <a:rPr lang="en-IE" sz="2000" dirty="0" err="1"/>
            <a:t>dei</a:t>
          </a:r>
          <a:r>
            <a:rPr lang="en-IE" sz="2000" dirty="0"/>
            <a:t> </a:t>
          </a:r>
          <a:r>
            <a:rPr lang="en-IE" sz="2000" dirty="0" err="1"/>
            <a:t>propri</a:t>
          </a:r>
          <a:r>
            <a:rPr lang="en-IE" sz="2000" dirty="0"/>
            <a:t> soldi</a:t>
          </a:r>
          <a:endParaRPr lang="en-IE" sz="1800" dirty="0"/>
        </a:p>
      </dgm:t>
    </dgm:pt>
    <dgm:pt modelId="{D7C3758D-57EB-476D-A167-B69F239AF701}" type="parTrans" cxnId="{A196F882-3B36-4034-BEB8-A9D911528BB8}">
      <dgm:prSet/>
      <dgm:spPr/>
      <dgm:t>
        <a:bodyPr/>
        <a:lstStyle/>
        <a:p>
          <a:endParaRPr lang="en-IE"/>
        </a:p>
      </dgm:t>
    </dgm:pt>
    <dgm:pt modelId="{404D8642-F6CA-4DF6-BC72-D773F722D193}" type="sibTrans" cxnId="{A196F882-3B36-4034-BEB8-A9D911528BB8}">
      <dgm:prSet/>
      <dgm:spPr/>
      <dgm:t>
        <a:bodyPr/>
        <a:lstStyle/>
        <a:p>
          <a:endParaRPr lang="en-IE"/>
        </a:p>
      </dgm:t>
    </dgm:pt>
    <dgm:pt modelId="{93125325-0A78-4286-BAF9-EA0CA140F5C4}">
      <dgm:prSet phldrT="[Text]"/>
      <dgm:spPr/>
      <dgm:t>
        <a:bodyPr/>
        <a:lstStyle/>
        <a:p>
          <a:r>
            <a:rPr lang="it-IT" dirty="0"/>
            <a:t>Avere difficoltà a gestire i propri soldi</a:t>
          </a:r>
          <a:endParaRPr lang="en-IE" dirty="0"/>
        </a:p>
      </dgm:t>
    </dgm:pt>
    <dgm:pt modelId="{26038A45-64CF-4D11-8BFC-804DB74145DC}" type="parTrans" cxnId="{D2096977-6EE7-41BA-AB5D-4A0A57E7A365}">
      <dgm:prSet/>
      <dgm:spPr/>
      <dgm:t>
        <a:bodyPr/>
        <a:lstStyle/>
        <a:p>
          <a:endParaRPr lang="en-IE"/>
        </a:p>
      </dgm:t>
    </dgm:pt>
    <dgm:pt modelId="{0DED3078-D740-4FEA-8C38-13E65BBB2C28}" type="sibTrans" cxnId="{D2096977-6EE7-41BA-AB5D-4A0A57E7A365}">
      <dgm:prSet/>
      <dgm:spPr/>
      <dgm:t>
        <a:bodyPr/>
        <a:lstStyle/>
        <a:p>
          <a:endParaRPr lang="en-IE"/>
        </a:p>
      </dgm:t>
    </dgm:pt>
    <dgm:pt modelId="{4D6BA5BE-2FD4-4166-A89B-064ADBA1EE3F}" type="pres">
      <dgm:prSet presAssocID="{8065108D-51E8-4A05-92BC-04830359477A}" presName="cycle" presStyleCnt="0">
        <dgm:presLayoutVars>
          <dgm:dir/>
          <dgm:resizeHandles val="exact"/>
        </dgm:presLayoutVars>
      </dgm:prSet>
      <dgm:spPr/>
    </dgm:pt>
    <dgm:pt modelId="{41D66222-8F32-4934-A169-D7AC649BE142}" type="pres">
      <dgm:prSet presAssocID="{572589D9-6B57-4756-A7D0-D013517875B3}" presName="node" presStyleLbl="node1" presStyleIdx="0" presStyleCnt="2">
        <dgm:presLayoutVars>
          <dgm:bulletEnabled val="1"/>
        </dgm:presLayoutVars>
      </dgm:prSet>
      <dgm:spPr/>
    </dgm:pt>
    <dgm:pt modelId="{8086CAB4-9B8F-4C42-9108-D03B6A5AE189}" type="pres">
      <dgm:prSet presAssocID="{572589D9-6B57-4756-A7D0-D013517875B3}" presName="spNode" presStyleCnt="0"/>
      <dgm:spPr/>
    </dgm:pt>
    <dgm:pt modelId="{CC6B6DE7-BAD8-4E76-8B61-3270F717612D}" type="pres">
      <dgm:prSet presAssocID="{404D8642-F6CA-4DF6-BC72-D773F722D193}" presName="sibTrans" presStyleLbl="sibTrans1D1" presStyleIdx="0" presStyleCnt="2"/>
      <dgm:spPr/>
    </dgm:pt>
    <dgm:pt modelId="{7678E33B-8D31-4D79-B0D3-8544AD9D8546}" type="pres">
      <dgm:prSet presAssocID="{93125325-0A78-4286-BAF9-EA0CA140F5C4}" presName="node" presStyleLbl="node1" presStyleIdx="1" presStyleCnt="2">
        <dgm:presLayoutVars>
          <dgm:bulletEnabled val="1"/>
        </dgm:presLayoutVars>
      </dgm:prSet>
      <dgm:spPr/>
    </dgm:pt>
    <dgm:pt modelId="{9F2E20A7-154C-46A8-A1FC-D772093E96F0}" type="pres">
      <dgm:prSet presAssocID="{93125325-0A78-4286-BAF9-EA0CA140F5C4}" presName="spNode" presStyleCnt="0"/>
      <dgm:spPr/>
    </dgm:pt>
    <dgm:pt modelId="{62EB0F8C-4776-4C0E-A3CD-F3C2321E6E7C}" type="pres">
      <dgm:prSet presAssocID="{0DED3078-D740-4FEA-8C38-13E65BBB2C28}" presName="sibTrans" presStyleLbl="sibTrans1D1" presStyleIdx="1" presStyleCnt="2"/>
      <dgm:spPr/>
    </dgm:pt>
  </dgm:ptLst>
  <dgm:cxnLst>
    <dgm:cxn modelId="{AC975363-C178-4D4E-AD01-205AFBA1AB2B}" type="presOf" srcId="{404D8642-F6CA-4DF6-BC72-D773F722D193}" destId="{CC6B6DE7-BAD8-4E76-8B61-3270F717612D}" srcOrd="0" destOrd="0" presId="urn:microsoft.com/office/officeart/2005/8/layout/cycle5"/>
    <dgm:cxn modelId="{D2096977-6EE7-41BA-AB5D-4A0A57E7A365}" srcId="{8065108D-51E8-4A05-92BC-04830359477A}" destId="{93125325-0A78-4286-BAF9-EA0CA140F5C4}" srcOrd="1" destOrd="0" parTransId="{26038A45-64CF-4D11-8BFC-804DB74145DC}" sibTransId="{0DED3078-D740-4FEA-8C38-13E65BBB2C28}"/>
    <dgm:cxn modelId="{A196F882-3B36-4034-BEB8-A9D911528BB8}" srcId="{8065108D-51E8-4A05-92BC-04830359477A}" destId="{572589D9-6B57-4756-A7D0-D013517875B3}" srcOrd="0" destOrd="0" parTransId="{D7C3758D-57EB-476D-A167-B69F239AF701}" sibTransId="{404D8642-F6CA-4DF6-BC72-D773F722D193}"/>
    <dgm:cxn modelId="{4AD291A8-B777-4F34-91FD-58790258EA0A}" type="presOf" srcId="{93125325-0A78-4286-BAF9-EA0CA140F5C4}" destId="{7678E33B-8D31-4D79-B0D3-8544AD9D8546}" srcOrd="0" destOrd="0" presId="urn:microsoft.com/office/officeart/2005/8/layout/cycle5"/>
    <dgm:cxn modelId="{F610C0D1-890C-4931-AB47-847C31E259A1}" type="presOf" srcId="{8065108D-51E8-4A05-92BC-04830359477A}" destId="{4D6BA5BE-2FD4-4166-A89B-064ADBA1EE3F}" srcOrd="0" destOrd="0" presId="urn:microsoft.com/office/officeart/2005/8/layout/cycle5"/>
    <dgm:cxn modelId="{936BA8DC-26D1-4401-882B-C690526B452B}" type="presOf" srcId="{0DED3078-D740-4FEA-8C38-13E65BBB2C28}" destId="{62EB0F8C-4776-4C0E-A3CD-F3C2321E6E7C}" srcOrd="0" destOrd="0" presId="urn:microsoft.com/office/officeart/2005/8/layout/cycle5"/>
    <dgm:cxn modelId="{79F4C5EB-EFED-4C8B-AEFB-AB51C03C4366}" type="presOf" srcId="{572589D9-6B57-4756-A7D0-D013517875B3}" destId="{41D66222-8F32-4934-A169-D7AC649BE142}" srcOrd="0" destOrd="0" presId="urn:microsoft.com/office/officeart/2005/8/layout/cycle5"/>
    <dgm:cxn modelId="{0C4FC317-FC09-4832-94CE-F078EDA7D385}" type="presParOf" srcId="{4D6BA5BE-2FD4-4166-A89B-064ADBA1EE3F}" destId="{41D66222-8F32-4934-A169-D7AC649BE142}" srcOrd="0" destOrd="0" presId="urn:microsoft.com/office/officeart/2005/8/layout/cycle5"/>
    <dgm:cxn modelId="{25A632EA-016D-4BE5-8AF9-F307B9EA85BC}" type="presParOf" srcId="{4D6BA5BE-2FD4-4166-A89B-064ADBA1EE3F}" destId="{8086CAB4-9B8F-4C42-9108-D03B6A5AE189}" srcOrd="1" destOrd="0" presId="urn:microsoft.com/office/officeart/2005/8/layout/cycle5"/>
    <dgm:cxn modelId="{BC863557-E062-4500-9D67-3C2B888387C1}" type="presParOf" srcId="{4D6BA5BE-2FD4-4166-A89B-064ADBA1EE3F}" destId="{CC6B6DE7-BAD8-4E76-8B61-3270F717612D}" srcOrd="2" destOrd="0" presId="urn:microsoft.com/office/officeart/2005/8/layout/cycle5"/>
    <dgm:cxn modelId="{0DF98906-4715-4823-89F4-E90FD182173F}" type="presParOf" srcId="{4D6BA5BE-2FD4-4166-A89B-064ADBA1EE3F}" destId="{7678E33B-8D31-4D79-B0D3-8544AD9D8546}" srcOrd="3" destOrd="0" presId="urn:microsoft.com/office/officeart/2005/8/layout/cycle5"/>
    <dgm:cxn modelId="{FE0DFD55-FAA1-4A35-91F3-22A38358541A}" type="presParOf" srcId="{4D6BA5BE-2FD4-4166-A89B-064ADBA1EE3F}" destId="{9F2E20A7-154C-46A8-A1FC-D772093E96F0}" srcOrd="4" destOrd="0" presId="urn:microsoft.com/office/officeart/2005/8/layout/cycle5"/>
    <dgm:cxn modelId="{6D7533D9-09C9-402C-96E5-933147C3AE13}" type="presParOf" srcId="{4D6BA5BE-2FD4-4166-A89B-064ADBA1EE3F}" destId="{62EB0F8C-4776-4C0E-A3CD-F3C2321E6E7C}" srcOrd="5"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65108D-51E8-4A05-92BC-04830359477A}"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IE"/>
        </a:p>
      </dgm:t>
    </dgm:pt>
    <dgm:pt modelId="{572589D9-6B57-4756-A7D0-D013517875B3}">
      <dgm:prSet phldrT="[Text]"/>
      <dgm:spPr/>
      <dgm:t>
        <a:bodyPr/>
        <a:lstStyle/>
        <a:p>
          <a:r>
            <a:rPr lang="it-IT" dirty="0"/>
            <a:t>Arriva la bolletta del telefono
</a:t>
          </a:r>
          <a:endParaRPr lang="en-IE" dirty="0"/>
        </a:p>
      </dgm:t>
    </dgm:pt>
    <dgm:pt modelId="{D7C3758D-57EB-476D-A167-B69F239AF701}" type="parTrans" cxnId="{A196F882-3B36-4034-BEB8-A9D911528BB8}">
      <dgm:prSet/>
      <dgm:spPr/>
      <dgm:t>
        <a:bodyPr/>
        <a:lstStyle/>
        <a:p>
          <a:endParaRPr lang="en-IE"/>
        </a:p>
      </dgm:t>
    </dgm:pt>
    <dgm:pt modelId="{404D8642-F6CA-4DF6-BC72-D773F722D193}" type="sibTrans" cxnId="{A196F882-3B36-4034-BEB8-A9D911528BB8}">
      <dgm:prSet/>
      <dgm:spPr/>
      <dgm:t>
        <a:bodyPr/>
        <a:lstStyle/>
        <a:p>
          <a:endParaRPr lang="en-IE"/>
        </a:p>
      </dgm:t>
    </dgm:pt>
    <dgm:pt modelId="{93125325-0A78-4286-BAF9-EA0CA140F5C4}">
      <dgm:prSet phldrT="[Text]"/>
      <dgm:spPr/>
      <dgm:t>
        <a:bodyPr/>
        <a:lstStyle/>
        <a:p>
          <a:r>
            <a:rPr lang="it-IT" dirty="0"/>
            <a:t>Ti preoccupi di come farai a pagarla</a:t>
          </a:r>
          <a:endParaRPr lang="en-IE" dirty="0"/>
        </a:p>
      </dgm:t>
    </dgm:pt>
    <dgm:pt modelId="{26038A45-64CF-4D11-8BFC-804DB74145DC}" type="parTrans" cxnId="{D2096977-6EE7-41BA-AB5D-4A0A57E7A365}">
      <dgm:prSet/>
      <dgm:spPr/>
      <dgm:t>
        <a:bodyPr/>
        <a:lstStyle/>
        <a:p>
          <a:endParaRPr lang="en-IE"/>
        </a:p>
      </dgm:t>
    </dgm:pt>
    <dgm:pt modelId="{0DED3078-D740-4FEA-8C38-13E65BBB2C28}" type="sibTrans" cxnId="{D2096977-6EE7-41BA-AB5D-4A0A57E7A365}">
      <dgm:prSet/>
      <dgm:spPr/>
      <dgm:t>
        <a:bodyPr/>
        <a:lstStyle/>
        <a:p>
          <a:endParaRPr lang="en-IE"/>
        </a:p>
      </dgm:t>
    </dgm:pt>
    <dgm:pt modelId="{6ADFE256-FE81-4552-B8D3-A47BB7217133}">
      <dgm:prSet phldrT="[Text]" custT="1"/>
      <dgm:spPr/>
      <dgm:t>
        <a:bodyPr/>
        <a:lstStyle/>
        <a:p>
          <a:r>
            <a:rPr lang="it-IT" sz="1600" dirty="0"/>
            <a:t>Eviti il conto nascondendolo nell'armadio della tua cucina.</a:t>
          </a:r>
          <a:endParaRPr lang="en-IE" sz="1600" dirty="0"/>
        </a:p>
      </dgm:t>
    </dgm:pt>
    <dgm:pt modelId="{3DAE93AB-EF0E-4849-A53B-6DD7CB7D3A47}" type="parTrans" cxnId="{6B14FFDB-C277-442F-8C5F-6DAF4C2B8269}">
      <dgm:prSet/>
      <dgm:spPr/>
      <dgm:t>
        <a:bodyPr/>
        <a:lstStyle/>
        <a:p>
          <a:endParaRPr lang="en-IE"/>
        </a:p>
      </dgm:t>
    </dgm:pt>
    <dgm:pt modelId="{7DB87F49-0451-40BF-8F4C-84933A775BAE}" type="sibTrans" cxnId="{6B14FFDB-C277-442F-8C5F-6DAF4C2B8269}">
      <dgm:prSet/>
      <dgm:spPr/>
      <dgm:t>
        <a:bodyPr/>
        <a:lstStyle/>
        <a:p>
          <a:endParaRPr lang="en-IE"/>
        </a:p>
      </dgm:t>
    </dgm:pt>
    <dgm:pt modelId="{19D84E9A-18CE-4267-9407-16F894A2FF63}">
      <dgm:prSet phldrT="[Text]"/>
      <dgm:spPr/>
      <dgm:t>
        <a:bodyPr/>
        <a:lstStyle/>
        <a:p>
          <a:r>
            <a:rPr lang="it-IT" dirty="0"/>
            <a:t>Il conto è fuori dalla vista e fuori dalla mente. </a:t>
          </a:r>
          <a:endParaRPr lang="en-IE" dirty="0"/>
        </a:p>
      </dgm:t>
    </dgm:pt>
    <dgm:pt modelId="{0A798C06-9CD4-4DC3-A746-805F9106D516}" type="parTrans" cxnId="{C932FC46-CAC8-441E-BF84-EB4D742BF7D4}">
      <dgm:prSet/>
      <dgm:spPr/>
      <dgm:t>
        <a:bodyPr/>
        <a:lstStyle/>
        <a:p>
          <a:endParaRPr lang="en-IE"/>
        </a:p>
      </dgm:t>
    </dgm:pt>
    <dgm:pt modelId="{6E9845AE-5388-4AF2-8391-11AC8BA0115F}" type="sibTrans" cxnId="{C932FC46-CAC8-441E-BF84-EB4D742BF7D4}">
      <dgm:prSet/>
      <dgm:spPr/>
      <dgm:t>
        <a:bodyPr/>
        <a:lstStyle/>
        <a:p>
          <a:endParaRPr lang="en-IE"/>
        </a:p>
      </dgm:t>
    </dgm:pt>
    <dgm:pt modelId="{655A4872-D57A-4444-B84E-C2F5A238DC69}">
      <dgm:prSet phldrT="[Text]"/>
      <dgm:spPr/>
      <dgm:t>
        <a:bodyPr/>
        <a:lstStyle/>
        <a:p>
          <a:r>
            <a:rPr lang="en-IE" dirty="0" err="1"/>
            <a:t>Ti</a:t>
          </a:r>
          <a:r>
            <a:rPr lang="en-IE" dirty="0"/>
            <a:t> </a:t>
          </a:r>
          <a:r>
            <a:rPr lang="en-IE" dirty="0" err="1"/>
            <a:t>rilassi</a:t>
          </a:r>
          <a:r>
            <a:rPr lang="en-IE" dirty="0"/>
            <a:t>.</a:t>
          </a:r>
        </a:p>
      </dgm:t>
    </dgm:pt>
    <dgm:pt modelId="{0E908919-F2BB-4AE7-B78A-3C29371FB868}" type="parTrans" cxnId="{68138A72-12E7-4D95-90FC-C4328800DAA1}">
      <dgm:prSet/>
      <dgm:spPr/>
      <dgm:t>
        <a:bodyPr/>
        <a:lstStyle/>
        <a:p>
          <a:endParaRPr lang="en-IE"/>
        </a:p>
      </dgm:t>
    </dgm:pt>
    <dgm:pt modelId="{361081C5-0603-4EA7-90D5-F7DEC7AF7134}" type="sibTrans" cxnId="{68138A72-12E7-4D95-90FC-C4328800DAA1}">
      <dgm:prSet/>
      <dgm:spPr/>
      <dgm:t>
        <a:bodyPr/>
        <a:lstStyle/>
        <a:p>
          <a:endParaRPr lang="en-IE"/>
        </a:p>
      </dgm:t>
    </dgm:pt>
    <dgm:pt modelId="{60965A3E-5C28-4BAC-A40B-6BBC64EA2418}">
      <dgm:prSet phldrT="[Text]" custT="1"/>
      <dgm:spPr/>
      <dgm:t>
        <a:bodyPr/>
        <a:lstStyle/>
        <a:p>
          <a:r>
            <a:rPr lang="it-IT" sz="1400" dirty="0"/>
            <a:t>In poche settimane, arriva la tua prossima bolletta, lasciandoti più indebitato di prima.</a:t>
          </a:r>
          <a:endParaRPr lang="en-IE" sz="1200" dirty="0"/>
        </a:p>
      </dgm:t>
    </dgm:pt>
    <dgm:pt modelId="{2915E6C3-FAB2-487F-9993-5D89A0E47144}" type="parTrans" cxnId="{2B46C133-36F9-4AB7-BA72-658684D0764A}">
      <dgm:prSet/>
      <dgm:spPr/>
      <dgm:t>
        <a:bodyPr/>
        <a:lstStyle/>
        <a:p>
          <a:endParaRPr lang="en-IE"/>
        </a:p>
      </dgm:t>
    </dgm:pt>
    <dgm:pt modelId="{53C14DEF-4E62-44FE-9D95-AF3A38326DFA}" type="sibTrans" cxnId="{2B46C133-36F9-4AB7-BA72-658684D0764A}">
      <dgm:prSet/>
      <dgm:spPr/>
      <dgm:t>
        <a:bodyPr/>
        <a:lstStyle/>
        <a:p>
          <a:endParaRPr lang="en-IE"/>
        </a:p>
      </dgm:t>
    </dgm:pt>
    <dgm:pt modelId="{08EAD6E5-6F5A-4D50-8F6F-266035B77577}" type="pres">
      <dgm:prSet presAssocID="{8065108D-51E8-4A05-92BC-04830359477A}" presName="Name0" presStyleCnt="0">
        <dgm:presLayoutVars>
          <dgm:dir/>
          <dgm:resizeHandles val="exact"/>
        </dgm:presLayoutVars>
      </dgm:prSet>
      <dgm:spPr/>
    </dgm:pt>
    <dgm:pt modelId="{7B217A62-C4E7-4726-B426-127DF83AB0B4}" type="pres">
      <dgm:prSet presAssocID="{8065108D-51E8-4A05-92BC-04830359477A}" presName="cycle" presStyleCnt="0"/>
      <dgm:spPr/>
    </dgm:pt>
    <dgm:pt modelId="{7EA61883-62DE-4AE9-BF55-6F9DD16F2434}" type="pres">
      <dgm:prSet presAssocID="{572589D9-6B57-4756-A7D0-D013517875B3}" presName="nodeFirstNode" presStyleLbl="node1" presStyleIdx="0" presStyleCnt="6">
        <dgm:presLayoutVars>
          <dgm:bulletEnabled val="1"/>
        </dgm:presLayoutVars>
      </dgm:prSet>
      <dgm:spPr/>
    </dgm:pt>
    <dgm:pt modelId="{B2E9FFCB-AA28-4C49-A888-4B6906FF0423}" type="pres">
      <dgm:prSet presAssocID="{404D8642-F6CA-4DF6-BC72-D773F722D193}" presName="sibTransFirstNode" presStyleLbl="bgShp" presStyleIdx="0" presStyleCnt="1"/>
      <dgm:spPr/>
    </dgm:pt>
    <dgm:pt modelId="{EA252B9E-89AA-433C-9C87-A0F12FFA3674}" type="pres">
      <dgm:prSet presAssocID="{93125325-0A78-4286-BAF9-EA0CA140F5C4}" presName="nodeFollowingNodes" presStyleLbl="node1" presStyleIdx="1" presStyleCnt="6">
        <dgm:presLayoutVars>
          <dgm:bulletEnabled val="1"/>
        </dgm:presLayoutVars>
      </dgm:prSet>
      <dgm:spPr/>
    </dgm:pt>
    <dgm:pt modelId="{8D274C22-8BA0-4FDB-ADDA-30DC2C4B6702}" type="pres">
      <dgm:prSet presAssocID="{6ADFE256-FE81-4552-B8D3-A47BB7217133}" presName="nodeFollowingNodes" presStyleLbl="node1" presStyleIdx="2" presStyleCnt="6">
        <dgm:presLayoutVars>
          <dgm:bulletEnabled val="1"/>
        </dgm:presLayoutVars>
      </dgm:prSet>
      <dgm:spPr/>
    </dgm:pt>
    <dgm:pt modelId="{58470F16-7649-4A7E-AE4F-DF792D246078}" type="pres">
      <dgm:prSet presAssocID="{19D84E9A-18CE-4267-9407-16F894A2FF63}" presName="nodeFollowingNodes" presStyleLbl="node1" presStyleIdx="3" presStyleCnt="6">
        <dgm:presLayoutVars>
          <dgm:bulletEnabled val="1"/>
        </dgm:presLayoutVars>
      </dgm:prSet>
      <dgm:spPr/>
    </dgm:pt>
    <dgm:pt modelId="{372C48AC-74C0-4C9D-9827-D43B96ADE805}" type="pres">
      <dgm:prSet presAssocID="{655A4872-D57A-4444-B84E-C2F5A238DC69}" presName="nodeFollowingNodes" presStyleLbl="node1" presStyleIdx="4" presStyleCnt="6">
        <dgm:presLayoutVars>
          <dgm:bulletEnabled val="1"/>
        </dgm:presLayoutVars>
      </dgm:prSet>
      <dgm:spPr/>
    </dgm:pt>
    <dgm:pt modelId="{71264BA2-C6A6-4E8F-9F5F-3610FFAE366A}" type="pres">
      <dgm:prSet presAssocID="{60965A3E-5C28-4BAC-A40B-6BBC64EA2418}" presName="nodeFollowingNodes" presStyleLbl="node1" presStyleIdx="5" presStyleCnt="6">
        <dgm:presLayoutVars>
          <dgm:bulletEnabled val="1"/>
        </dgm:presLayoutVars>
      </dgm:prSet>
      <dgm:spPr/>
    </dgm:pt>
  </dgm:ptLst>
  <dgm:cxnLst>
    <dgm:cxn modelId="{2B46C133-36F9-4AB7-BA72-658684D0764A}" srcId="{8065108D-51E8-4A05-92BC-04830359477A}" destId="{60965A3E-5C28-4BAC-A40B-6BBC64EA2418}" srcOrd="5" destOrd="0" parTransId="{2915E6C3-FAB2-487F-9993-5D89A0E47144}" sibTransId="{53C14DEF-4E62-44FE-9D95-AF3A38326DFA}"/>
    <dgm:cxn modelId="{9EF47546-0282-436E-A8CF-D8A44BCA2BAD}" type="presOf" srcId="{404D8642-F6CA-4DF6-BC72-D773F722D193}" destId="{B2E9FFCB-AA28-4C49-A888-4B6906FF0423}" srcOrd="0" destOrd="0" presId="urn:microsoft.com/office/officeart/2005/8/layout/cycle3"/>
    <dgm:cxn modelId="{C932FC46-CAC8-441E-BF84-EB4D742BF7D4}" srcId="{8065108D-51E8-4A05-92BC-04830359477A}" destId="{19D84E9A-18CE-4267-9407-16F894A2FF63}" srcOrd="3" destOrd="0" parTransId="{0A798C06-9CD4-4DC3-A746-805F9106D516}" sibTransId="{6E9845AE-5388-4AF2-8391-11AC8BA0115F}"/>
    <dgm:cxn modelId="{3727526B-B6EB-4DC1-9EB1-A1044829F3E7}" type="presOf" srcId="{6ADFE256-FE81-4552-B8D3-A47BB7217133}" destId="{8D274C22-8BA0-4FDB-ADDA-30DC2C4B6702}" srcOrd="0" destOrd="0" presId="urn:microsoft.com/office/officeart/2005/8/layout/cycle3"/>
    <dgm:cxn modelId="{68138A72-12E7-4D95-90FC-C4328800DAA1}" srcId="{8065108D-51E8-4A05-92BC-04830359477A}" destId="{655A4872-D57A-4444-B84E-C2F5A238DC69}" srcOrd="4" destOrd="0" parTransId="{0E908919-F2BB-4AE7-B78A-3C29371FB868}" sibTransId="{361081C5-0603-4EA7-90D5-F7DEC7AF7134}"/>
    <dgm:cxn modelId="{D2096977-6EE7-41BA-AB5D-4A0A57E7A365}" srcId="{8065108D-51E8-4A05-92BC-04830359477A}" destId="{93125325-0A78-4286-BAF9-EA0CA140F5C4}" srcOrd="1" destOrd="0" parTransId="{26038A45-64CF-4D11-8BFC-804DB74145DC}" sibTransId="{0DED3078-D740-4FEA-8C38-13E65BBB2C28}"/>
    <dgm:cxn modelId="{A196F882-3B36-4034-BEB8-A9D911528BB8}" srcId="{8065108D-51E8-4A05-92BC-04830359477A}" destId="{572589D9-6B57-4756-A7D0-D013517875B3}" srcOrd="0" destOrd="0" parTransId="{D7C3758D-57EB-476D-A167-B69F239AF701}" sibTransId="{404D8642-F6CA-4DF6-BC72-D773F722D193}"/>
    <dgm:cxn modelId="{9E85A983-472D-45F7-A340-9D7E2317C7F9}" type="presOf" srcId="{8065108D-51E8-4A05-92BC-04830359477A}" destId="{08EAD6E5-6F5A-4D50-8F6F-266035B77577}" srcOrd="0" destOrd="0" presId="urn:microsoft.com/office/officeart/2005/8/layout/cycle3"/>
    <dgm:cxn modelId="{D3C38D8A-02C5-4363-AE14-F6B830EFBB68}" type="presOf" srcId="{60965A3E-5C28-4BAC-A40B-6BBC64EA2418}" destId="{71264BA2-C6A6-4E8F-9F5F-3610FFAE366A}" srcOrd="0" destOrd="0" presId="urn:microsoft.com/office/officeart/2005/8/layout/cycle3"/>
    <dgm:cxn modelId="{9E55D8A0-BF2D-4846-B962-AB4C0BE60D24}" type="presOf" srcId="{572589D9-6B57-4756-A7D0-D013517875B3}" destId="{7EA61883-62DE-4AE9-BF55-6F9DD16F2434}" srcOrd="0" destOrd="0" presId="urn:microsoft.com/office/officeart/2005/8/layout/cycle3"/>
    <dgm:cxn modelId="{7217EBB2-54A4-4A27-BC4B-AC7C2F95535B}" type="presOf" srcId="{93125325-0A78-4286-BAF9-EA0CA140F5C4}" destId="{EA252B9E-89AA-433C-9C87-A0F12FFA3674}" srcOrd="0" destOrd="0" presId="urn:microsoft.com/office/officeart/2005/8/layout/cycle3"/>
    <dgm:cxn modelId="{6B14FFDB-C277-442F-8C5F-6DAF4C2B8269}" srcId="{8065108D-51E8-4A05-92BC-04830359477A}" destId="{6ADFE256-FE81-4552-B8D3-A47BB7217133}" srcOrd="2" destOrd="0" parTransId="{3DAE93AB-EF0E-4849-A53B-6DD7CB7D3A47}" sibTransId="{7DB87F49-0451-40BF-8F4C-84933A775BAE}"/>
    <dgm:cxn modelId="{EEAE74E3-286F-4376-8BF7-96FBDC929F68}" type="presOf" srcId="{655A4872-D57A-4444-B84E-C2F5A238DC69}" destId="{372C48AC-74C0-4C9D-9827-D43B96ADE805}" srcOrd="0" destOrd="0" presId="urn:microsoft.com/office/officeart/2005/8/layout/cycle3"/>
    <dgm:cxn modelId="{5223ECE9-19D4-4E7D-B49A-F32B500F0CA3}" type="presOf" srcId="{19D84E9A-18CE-4267-9407-16F894A2FF63}" destId="{58470F16-7649-4A7E-AE4F-DF792D246078}" srcOrd="0" destOrd="0" presId="urn:microsoft.com/office/officeart/2005/8/layout/cycle3"/>
    <dgm:cxn modelId="{4110157E-554C-470A-B2F1-EDCA717B90D1}" type="presParOf" srcId="{08EAD6E5-6F5A-4D50-8F6F-266035B77577}" destId="{7B217A62-C4E7-4726-B426-127DF83AB0B4}" srcOrd="0" destOrd="0" presId="urn:microsoft.com/office/officeart/2005/8/layout/cycle3"/>
    <dgm:cxn modelId="{8D9C6914-DD12-4F59-B0E4-83953FA42018}" type="presParOf" srcId="{7B217A62-C4E7-4726-B426-127DF83AB0B4}" destId="{7EA61883-62DE-4AE9-BF55-6F9DD16F2434}" srcOrd="0" destOrd="0" presId="urn:microsoft.com/office/officeart/2005/8/layout/cycle3"/>
    <dgm:cxn modelId="{346A3D45-CEB6-4F70-86FB-7AE49BB1C2AC}" type="presParOf" srcId="{7B217A62-C4E7-4726-B426-127DF83AB0B4}" destId="{B2E9FFCB-AA28-4C49-A888-4B6906FF0423}" srcOrd="1" destOrd="0" presId="urn:microsoft.com/office/officeart/2005/8/layout/cycle3"/>
    <dgm:cxn modelId="{B5A30C43-E4BE-444E-9905-80D97D27291D}" type="presParOf" srcId="{7B217A62-C4E7-4726-B426-127DF83AB0B4}" destId="{EA252B9E-89AA-433C-9C87-A0F12FFA3674}" srcOrd="2" destOrd="0" presId="urn:microsoft.com/office/officeart/2005/8/layout/cycle3"/>
    <dgm:cxn modelId="{DE974EED-0BD1-414D-966A-448ECAF5423E}" type="presParOf" srcId="{7B217A62-C4E7-4726-B426-127DF83AB0B4}" destId="{8D274C22-8BA0-4FDB-ADDA-30DC2C4B6702}" srcOrd="3" destOrd="0" presId="urn:microsoft.com/office/officeart/2005/8/layout/cycle3"/>
    <dgm:cxn modelId="{5E61E643-297A-4CF3-B823-68B256BF92FC}" type="presParOf" srcId="{7B217A62-C4E7-4726-B426-127DF83AB0B4}" destId="{58470F16-7649-4A7E-AE4F-DF792D246078}" srcOrd="4" destOrd="0" presId="urn:microsoft.com/office/officeart/2005/8/layout/cycle3"/>
    <dgm:cxn modelId="{5B219A71-99EB-4EE5-95E2-EEAB7A367E41}" type="presParOf" srcId="{7B217A62-C4E7-4726-B426-127DF83AB0B4}" destId="{372C48AC-74C0-4C9D-9827-D43B96ADE805}" srcOrd="5" destOrd="0" presId="urn:microsoft.com/office/officeart/2005/8/layout/cycle3"/>
    <dgm:cxn modelId="{39D5E088-3C6A-4083-9AFB-D9D934599A18}" type="presParOf" srcId="{7B217A62-C4E7-4726-B426-127DF83AB0B4}" destId="{71264BA2-C6A6-4E8F-9F5F-3610FFAE366A}" srcOrd="6"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65108D-51E8-4A05-92BC-04830359477A}"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IE"/>
        </a:p>
      </dgm:t>
    </dgm:pt>
    <dgm:pt modelId="{572589D9-6B57-4756-A7D0-D013517875B3}">
      <dgm:prSet phldrT="[Text]"/>
      <dgm:spPr/>
      <dgm:t>
        <a:bodyPr/>
        <a:lstStyle/>
        <a:p>
          <a:r>
            <a:rPr lang="it-IT" dirty="0"/>
            <a:t>Problema 1 </a:t>
          </a:r>
        </a:p>
      </dgm:t>
    </dgm:pt>
    <dgm:pt modelId="{D7C3758D-57EB-476D-A167-B69F239AF701}" type="parTrans" cxnId="{A196F882-3B36-4034-BEB8-A9D911528BB8}">
      <dgm:prSet/>
      <dgm:spPr/>
      <dgm:t>
        <a:bodyPr/>
        <a:lstStyle/>
        <a:p>
          <a:endParaRPr lang="en-IE"/>
        </a:p>
      </dgm:t>
    </dgm:pt>
    <dgm:pt modelId="{404D8642-F6CA-4DF6-BC72-D773F722D193}" type="sibTrans" cxnId="{A196F882-3B36-4034-BEB8-A9D911528BB8}">
      <dgm:prSet/>
      <dgm:spPr/>
      <dgm:t>
        <a:bodyPr/>
        <a:lstStyle/>
        <a:p>
          <a:endParaRPr lang="en-IE"/>
        </a:p>
      </dgm:t>
    </dgm:pt>
    <dgm:pt modelId="{93125325-0A78-4286-BAF9-EA0CA140F5C4}">
      <dgm:prSet phldrT="[Text]"/>
      <dgm:spPr/>
      <dgm:t>
        <a:bodyPr/>
        <a:lstStyle/>
        <a:p>
          <a:r>
            <a:rPr lang="en-IE" dirty="0"/>
            <a:t>Logica 1 </a:t>
          </a:r>
        </a:p>
      </dgm:t>
    </dgm:pt>
    <dgm:pt modelId="{26038A45-64CF-4D11-8BFC-804DB74145DC}" type="parTrans" cxnId="{D2096977-6EE7-41BA-AB5D-4A0A57E7A365}">
      <dgm:prSet/>
      <dgm:spPr/>
      <dgm:t>
        <a:bodyPr/>
        <a:lstStyle/>
        <a:p>
          <a:endParaRPr lang="en-IE"/>
        </a:p>
      </dgm:t>
    </dgm:pt>
    <dgm:pt modelId="{0DED3078-D740-4FEA-8C38-13E65BBB2C28}" type="sibTrans" cxnId="{D2096977-6EE7-41BA-AB5D-4A0A57E7A365}">
      <dgm:prSet/>
      <dgm:spPr/>
      <dgm:t>
        <a:bodyPr/>
        <a:lstStyle/>
        <a:p>
          <a:endParaRPr lang="en-IE"/>
        </a:p>
      </dgm:t>
    </dgm:pt>
    <dgm:pt modelId="{6ADFE256-FE81-4552-B8D3-A47BB7217133}">
      <dgm:prSet phldrT="[Text]"/>
      <dgm:spPr/>
      <dgm:t>
        <a:bodyPr/>
        <a:lstStyle/>
        <a:p>
          <a:r>
            <a:rPr lang="en-IE" dirty="0" err="1"/>
            <a:t>Problema</a:t>
          </a:r>
          <a:r>
            <a:rPr lang="en-IE" dirty="0"/>
            <a:t> 2 </a:t>
          </a:r>
        </a:p>
      </dgm:t>
    </dgm:pt>
    <dgm:pt modelId="{3DAE93AB-EF0E-4849-A53B-6DD7CB7D3A47}" type="parTrans" cxnId="{6B14FFDB-C277-442F-8C5F-6DAF4C2B8269}">
      <dgm:prSet/>
      <dgm:spPr/>
      <dgm:t>
        <a:bodyPr/>
        <a:lstStyle/>
        <a:p>
          <a:endParaRPr lang="en-IE"/>
        </a:p>
      </dgm:t>
    </dgm:pt>
    <dgm:pt modelId="{7DB87F49-0451-40BF-8F4C-84933A775BAE}" type="sibTrans" cxnId="{6B14FFDB-C277-442F-8C5F-6DAF4C2B8269}">
      <dgm:prSet/>
      <dgm:spPr/>
      <dgm:t>
        <a:bodyPr/>
        <a:lstStyle/>
        <a:p>
          <a:endParaRPr lang="en-IE"/>
        </a:p>
      </dgm:t>
    </dgm:pt>
    <dgm:pt modelId="{19D84E9A-18CE-4267-9407-16F894A2FF63}">
      <dgm:prSet phldrT="[Text]"/>
      <dgm:spPr/>
      <dgm:t>
        <a:bodyPr/>
        <a:lstStyle/>
        <a:p>
          <a:r>
            <a:rPr lang="en-IE" dirty="0"/>
            <a:t>Logica 2 </a:t>
          </a:r>
        </a:p>
      </dgm:t>
    </dgm:pt>
    <dgm:pt modelId="{0A798C06-9CD4-4DC3-A746-805F9106D516}" type="parTrans" cxnId="{C932FC46-CAC8-441E-BF84-EB4D742BF7D4}">
      <dgm:prSet/>
      <dgm:spPr/>
      <dgm:t>
        <a:bodyPr/>
        <a:lstStyle/>
        <a:p>
          <a:endParaRPr lang="en-IE"/>
        </a:p>
      </dgm:t>
    </dgm:pt>
    <dgm:pt modelId="{6E9845AE-5388-4AF2-8391-11AC8BA0115F}" type="sibTrans" cxnId="{C932FC46-CAC8-441E-BF84-EB4D742BF7D4}">
      <dgm:prSet/>
      <dgm:spPr/>
      <dgm:t>
        <a:bodyPr/>
        <a:lstStyle/>
        <a:p>
          <a:endParaRPr lang="en-IE"/>
        </a:p>
      </dgm:t>
    </dgm:pt>
    <dgm:pt modelId="{655A4872-D57A-4444-B84E-C2F5A238DC69}">
      <dgm:prSet phldrT="[Text]"/>
      <dgm:spPr/>
      <dgm:t>
        <a:bodyPr/>
        <a:lstStyle/>
        <a:p>
          <a:r>
            <a:rPr lang="en-IE" dirty="0" err="1"/>
            <a:t>Problema</a:t>
          </a:r>
          <a:r>
            <a:rPr lang="en-IE" dirty="0"/>
            <a:t> 3  </a:t>
          </a:r>
        </a:p>
      </dgm:t>
    </dgm:pt>
    <dgm:pt modelId="{0E908919-F2BB-4AE7-B78A-3C29371FB868}" type="parTrans" cxnId="{68138A72-12E7-4D95-90FC-C4328800DAA1}">
      <dgm:prSet/>
      <dgm:spPr/>
      <dgm:t>
        <a:bodyPr/>
        <a:lstStyle/>
        <a:p>
          <a:endParaRPr lang="en-IE"/>
        </a:p>
      </dgm:t>
    </dgm:pt>
    <dgm:pt modelId="{361081C5-0603-4EA7-90D5-F7DEC7AF7134}" type="sibTrans" cxnId="{68138A72-12E7-4D95-90FC-C4328800DAA1}">
      <dgm:prSet/>
      <dgm:spPr/>
      <dgm:t>
        <a:bodyPr/>
        <a:lstStyle/>
        <a:p>
          <a:endParaRPr lang="en-IE"/>
        </a:p>
      </dgm:t>
    </dgm:pt>
    <dgm:pt modelId="{60965A3E-5C28-4BAC-A40B-6BBC64EA2418}">
      <dgm:prSet phldrT="[Text]"/>
      <dgm:spPr/>
      <dgm:t>
        <a:bodyPr/>
        <a:lstStyle/>
        <a:p>
          <a:r>
            <a:rPr lang="en-IE" dirty="0"/>
            <a:t>Logica 3 </a:t>
          </a:r>
        </a:p>
      </dgm:t>
    </dgm:pt>
    <dgm:pt modelId="{2915E6C3-FAB2-487F-9993-5D89A0E47144}" type="parTrans" cxnId="{2B46C133-36F9-4AB7-BA72-658684D0764A}">
      <dgm:prSet/>
      <dgm:spPr/>
      <dgm:t>
        <a:bodyPr/>
        <a:lstStyle/>
        <a:p>
          <a:endParaRPr lang="en-IE"/>
        </a:p>
      </dgm:t>
    </dgm:pt>
    <dgm:pt modelId="{53C14DEF-4E62-44FE-9D95-AF3A38326DFA}" type="sibTrans" cxnId="{2B46C133-36F9-4AB7-BA72-658684D0764A}">
      <dgm:prSet/>
      <dgm:spPr/>
      <dgm:t>
        <a:bodyPr/>
        <a:lstStyle/>
        <a:p>
          <a:endParaRPr lang="en-IE"/>
        </a:p>
      </dgm:t>
    </dgm:pt>
    <dgm:pt modelId="{CFBECBDD-4DD2-4E30-98C9-E0AE0E90E3EE}">
      <dgm:prSet phldrT="[Text]"/>
      <dgm:spPr/>
      <dgm:t>
        <a:bodyPr/>
        <a:lstStyle/>
        <a:p>
          <a:r>
            <a:rPr lang="en-IE" dirty="0" err="1"/>
            <a:t>Problema</a:t>
          </a:r>
          <a:r>
            <a:rPr lang="en-IE" dirty="0"/>
            <a:t> a </a:t>
          </a:r>
          <a:r>
            <a:rPr lang="en-IE" dirty="0" err="1"/>
            <a:t>lungo</a:t>
          </a:r>
          <a:r>
            <a:rPr lang="en-IE" dirty="0"/>
            <a:t> </a:t>
          </a:r>
          <a:r>
            <a:rPr lang="en-IE" dirty="0" err="1"/>
            <a:t>termine</a:t>
          </a:r>
          <a:endParaRPr lang="en-IE" dirty="0"/>
        </a:p>
      </dgm:t>
    </dgm:pt>
    <dgm:pt modelId="{ABE1EC1E-8039-49F7-A1F9-8FC145073AE6}" type="parTrans" cxnId="{9B270280-7975-43FE-87FF-5D4D46228F8B}">
      <dgm:prSet/>
      <dgm:spPr/>
      <dgm:t>
        <a:bodyPr/>
        <a:lstStyle/>
        <a:p>
          <a:endParaRPr lang="en-IE"/>
        </a:p>
      </dgm:t>
    </dgm:pt>
    <dgm:pt modelId="{549E947F-CC0A-4DDC-8232-293F98A61AE6}" type="sibTrans" cxnId="{9B270280-7975-43FE-87FF-5D4D46228F8B}">
      <dgm:prSet/>
      <dgm:spPr/>
      <dgm:t>
        <a:bodyPr/>
        <a:lstStyle/>
        <a:p>
          <a:endParaRPr lang="en-IE"/>
        </a:p>
      </dgm:t>
    </dgm:pt>
    <dgm:pt modelId="{08EAD6E5-6F5A-4D50-8F6F-266035B77577}" type="pres">
      <dgm:prSet presAssocID="{8065108D-51E8-4A05-92BC-04830359477A}" presName="Name0" presStyleCnt="0">
        <dgm:presLayoutVars>
          <dgm:dir/>
          <dgm:resizeHandles val="exact"/>
        </dgm:presLayoutVars>
      </dgm:prSet>
      <dgm:spPr/>
    </dgm:pt>
    <dgm:pt modelId="{7B217A62-C4E7-4726-B426-127DF83AB0B4}" type="pres">
      <dgm:prSet presAssocID="{8065108D-51E8-4A05-92BC-04830359477A}" presName="cycle" presStyleCnt="0"/>
      <dgm:spPr/>
    </dgm:pt>
    <dgm:pt modelId="{7EA61883-62DE-4AE9-BF55-6F9DD16F2434}" type="pres">
      <dgm:prSet presAssocID="{572589D9-6B57-4756-A7D0-D013517875B3}" presName="nodeFirstNode" presStyleLbl="node1" presStyleIdx="0" presStyleCnt="7">
        <dgm:presLayoutVars>
          <dgm:bulletEnabled val="1"/>
        </dgm:presLayoutVars>
      </dgm:prSet>
      <dgm:spPr/>
    </dgm:pt>
    <dgm:pt modelId="{B2E9FFCB-AA28-4C49-A888-4B6906FF0423}" type="pres">
      <dgm:prSet presAssocID="{404D8642-F6CA-4DF6-BC72-D773F722D193}" presName="sibTransFirstNode" presStyleLbl="bgShp" presStyleIdx="0" presStyleCnt="1"/>
      <dgm:spPr/>
    </dgm:pt>
    <dgm:pt modelId="{EA252B9E-89AA-433C-9C87-A0F12FFA3674}" type="pres">
      <dgm:prSet presAssocID="{93125325-0A78-4286-BAF9-EA0CA140F5C4}" presName="nodeFollowingNodes" presStyleLbl="node1" presStyleIdx="1" presStyleCnt="7">
        <dgm:presLayoutVars>
          <dgm:bulletEnabled val="1"/>
        </dgm:presLayoutVars>
      </dgm:prSet>
      <dgm:spPr/>
    </dgm:pt>
    <dgm:pt modelId="{8D274C22-8BA0-4FDB-ADDA-30DC2C4B6702}" type="pres">
      <dgm:prSet presAssocID="{6ADFE256-FE81-4552-B8D3-A47BB7217133}" presName="nodeFollowingNodes" presStyleLbl="node1" presStyleIdx="2" presStyleCnt="7">
        <dgm:presLayoutVars>
          <dgm:bulletEnabled val="1"/>
        </dgm:presLayoutVars>
      </dgm:prSet>
      <dgm:spPr/>
    </dgm:pt>
    <dgm:pt modelId="{58470F16-7649-4A7E-AE4F-DF792D246078}" type="pres">
      <dgm:prSet presAssocID="{19D84E9A-18CE-4267-9407-16F894A2FF63}" presName="nodeFollowingNodes" presStyleLbl="node1" presStyleIdx="3" presStyleCnt="7">
        <dgm:presLayoutVars>
          <dgm:bulletEnabled val="1"/>
        </dgm:presLayoutVars>
      </dgm:prSet>
      <dgm:spPr/>
    </dgm:pt>
    <dgm:pt modelId="{372C48AC-74C0-4C9D-9827-D43B96ADE805}" type="pres">
      <dgm:prSet presAssocID="{655A4872-D57A-4444-B84E-C2F5A238DC69}" presName="nodeFollowingNodes" presStyleLbl="node1" presStyleIdx="4" presStyleCnt="7">
        <dgm:presLayoutVars>
          <dgm:bulletEnabled val="1"/>
        </dgm:presLayoutVars>
      </dgm:prSet>
      <dgm:spPr/>
    </dgm:pt>
    <dgm:pt modelId="{71264BA2-C6A6-4E8F-9F5F-3610FFAE366A}" type="pres">
      <dgm:prSet presAssocID="{60965A3E-5C28-4BAC-A40B-6BBC64EA2418}" presName="nodeFollowingNodes" presStyleLbl="node1" presStyleIdx="5" presStyleCnt="7">
        <dgm:presLayoutVars>
          <dgm:bulletEnabled val="1"/>
        </dgm:presLayoutVars>
      </dgm:prSet>
      <dgm:spPr/>
    </dgm:pt>
    <dgm:pt modelId="{3D84F526-6AFF-46AF-8A3A-4102423191B2}" type="pres">
      <dgm:prSet presAssocID="{CFBECBDD-4DD2-4E30-98C9-E0AE0E90E3EE}" presName="nodeFollowingNodes" presStyleLbl="node1" presStyleIdx="6" presStyleCnt="7">
        <dgm:presLayoutVars>
          <dgm:bulletEnabled val="1"/>
        </dgm:presLayoutVars>
      </dgm:prSet>
      <dgm:spPr/>
    </dgm:pt>
  </dgm:ptLst>
  <dgm:cxnLst>
    <dgm:cxn modelId="{2E44042B-6771-4E12-8B0D-C1026BAFB3B5}" type="presOf" srcId="{CFBECBDD-4DD2-4E30-98C9-E0AE0E90E3EE}" destId="{3D84F526-6AFF-46AF-8A3A-4102423191B2}" srcOrd="0" destOrd="0" presId="urn:microsoft.com/office/officeart/2005/8/layout/cycle3"/>
    <dgm:cxn modelId="{2B46C133-36F9-4AB7-BA72-658684D0764A}" srcId="{8065108D-51E8-4A05-92BC-04830359477A}" destId="{60965A3E-5C28-4BAC-A40B-6BBC64EA2418}" srcOrd="5" destOrd="0" parTransId="{2915E6C3-FAB2-487F-9993-5D89A0E47144}" sibTransId="{53C14DEF-4E62-44FE-9D95-AF3A38326DFA}"/>
    <dgm:cxn modelId="{9EF47546-0282-436E-A8CF-D8A44BCA2BAD}" type="presOf" srcId="{404D8642-F6CA-4DF6-BC72-D773F722D193}" destId="{B2E9FFCB-AA28-4C49-A888-4B6906FF0423}" srcOrd="0" destOrd="0" presId="urn:microsoft.com/office/officeart/2005/8/layout/cycle3"/>
    <dgm:cxn modelId="{C932FC46-CAC8-441E-BF84-EB4D742BF7D4}" srcId="{8065108D-51E8-4A05-92BC-04830359477A}" destId="{19D84E9A-18CE-4267-9407-16F894A2FF63}" srcOrd="3" destOrd="0" parTransId="{0A798C06-9CD4-4DC3-A746-805F9106D516}" sibTransId="{6E9845AE-5388-4AF2-8391-11AC8BA0115F}"/>
    <dgm:cxn modelId="{3727526B-B6EB-4DC1-9EB1-A1044829F3E7}" type="presOf" srcId="{6ADFE256-FE81-4552-B8D3-A47BB7217133}" destId="{8D274C22-8BA0-4FDB-ADDA-30DC2C4B6702}" srcOrd="0" destOrd="0" presId="urn:microsoft.com/office/officeart/2005/8/layout/cycle3"/>
    <dgm:cxn modelId="{68138A72-12E7-4D95-90FC-C4328800DAA1}" srcId="{8065108D-51E8-4A05-92BC-04830359477A}" destId="{655A4872-D57A-4444-B84E-C2F5A238DC69}" srcOrd="4" destOrd="0" parTransId="{0E908919-F2BB-4AE7-B78A-3C29371FB868}" sibTransId="{361081C5-0603-4EA7-90D5-F7DEC7AF7134}"/>
    <dgm:cxn modelId="{D2096977-6EE7-41BA-AB5D-4A0A57E7A365}" srcId="{8065108D-51E8-4A05-92BC-04830359477A}" destId="{93125325-0A78-4286-BAF9-EA0CA140F5C4}" srcOrd="1" destOrd="0" parTransId="{26038A45-64CF-4D11-8BFC-804DB74145DC}" sibTransId="{0DED3078-D740-4FEA-8C38-13E65BBB2C28}"/>
    <dgm:cxn modelId="{9B270280-7975-43FE-87FF-5D4D46228F8B}" srcId="{8065108D-51E8-4A05-92BC-04830359477A}" destId="{CFBECBDD-4DD2-4E30-98C9-E0AE0E90E3EE}" srcOrd="6" destOrd="0" parTransId="{ABE1EC1E-8039-49F7-A1F9-8FC145073AE6}" sibTransId="{549E947F-CC0A-4DDC-8232-293F98A61AE6}"/>
    <dgm:cxn modelId="{A196F882-3B36-4034-BEB8-A9D911528BB8}" srcId="{8065108D-51E8-4A05-92BC-04830359477A}" destId="{572589D9-6B57-4756-A7D0-D013517875B3}" srcOrd="0" destOrd="0" parTransId="{D7C3758D-57EB-476D-A167-B69F239AF701}" sibTransId="{404D8642-F6CA-4DF6-BC72-D773F722D193}"/>
    <dgm:cxn modelId="{9E85A983-472D-45F7-A340-9D7E2317C7F9}" type="presOf" srcId="{8065108D-51E8-4A05-92BC-04830359477A}" destId="{08EAD6E5-6F5A-4D50-8F6F-266035B77577}" srcOrd="0" destOrd="0" presId="urn:microsoft.com/office/officeart/2005/8/layout/cycle3"/>
    <dgm:cxn modelId="{D3C38D8A-02C5-4363-AE14-F6B830EFBB68}" type="presOf" srcId="{60965A3E-5C28-4BAC-A40B-6BBC64EA2418}" destId="{71264BA2-C6A6-4E8F-9F5F-3610FFAE366A}" srcOrd="0" destOrd="0" presId="urn:microsoft.com/office/officeart/2005/8/layout/cycle3"/>
    <dgm:cxn modelId="{9E55D8A0-BF2D-4846-B962-AB4C0BE60D24}" type="presOf" srcId="{572589D9-6B57-4756-A7D0-D013517875B3}" destId="{7EA61883-62DE-4AE9-BF55-6F9DD16F2434}" srcOrd="0" destOrd="0" presId="urn:microsoft.com/office/officeart/2005/8/layout/cycle3"/>
    <dgm:cxn modelId="{7217EBB2-54A4-4A27-BC4B-AC7C2F95535B}" type="presOf" srcId="{93125325-0A78-4286-BAF9-EA0CA140F5C4}" destId="{EA252B9E-89AA-433C-9C87-A0F12FFA3674}" srcOrd="0" destOrd="0" presId="urn:microsoft.com/office/officeart/2005/8/layout/cycle3"/>
    <dgm:cxn modelId="{6B14FFDB-C277-442F-8C5F-6DAF4C2B8269}" srcId="{8065108D-51E8-4A05-92BC-04830359477A}" destId="{6ADFE256-FE81-4552-B8D3-A47BB7217133}" srcOrd="2" destOrd="0" parTransId="{3DAE93AB-EF0E-4849-A53B-6DD7CB7D3A47}" sibTransId="{7DB87F49-0451-40BF-8F4C-84933A775BAE}"/>
    <dgm:cxn modelId="{EEAE74E3-286F-4376-8BF7-96FBDC929F68}" type="presOf" srcId="{655A4872-D57A-4444-B84E-C2F5A238DC69}" destId="{372C48AC-74C0-4C9D-9827-D43B96ADE805}" srcOrd="0" destOrd="0" presId="urn:microsoft.com/office/officeart/2005/8/layout/cycle3"/>
    <dgm:cxn modelId="{5223ECE9-19D4-4E7D-B49A-F32B500F0CA3}" type="presOf" srcId="{19D84E9A-18CE-4267-9407-16F894A2FF63}" destId="{58470F16-7649-4A7E-AE4F-DF792D246078}" srcOrd="0" destOrd="0" presId="urn:microsoft.com/office/officeart/2005/8/layout/cycle3"/>
    <dgm:cxn modelId="{4110157E-554C-470A-B2F1-EDCA717B90D1}" type="presParOf" srcId="{08EAD6E5-6F5A-4D50-8F6F-266035B77577}" destId="{7B217A62-C4E7-4726-B426-127DF83AB0B4}" srcOrd="0" destOrd="0" presId="urn:microsoft.com/office/officeart/2005/8/layout/cycle3"/>
    <dgm:cxn modelId="{8D9C6914-DD12-4F59-B0E4-83953FA42018}" type="presParOf" srcId="{7B217A62-C4E7-4726-B426-127DF83AB0B4}" destId="{7EA61883-62DE-4AE9-BF55-6F9DD16F2434}" srcOrd="0" destOrd="0" presId="urn:microsoft.com/office/officeart/2005/8/layout/cycle3"/>
    <dgm:cxn modelId="{346A3D45-CEB6-4F70-86FB-7AE49BB1C2AC}" type="presParOf" srcId="{7B217A62-C4E7-4726-B426-127DF83AB0B4}" destId="{B2E9FFCB-AA28-4C49-A888-4B6906FF0423}" srcOrd="1" destOrd="0" presId="urn:microsoft.com/office/officeart/2005/8/layout/cycle3"/>
    <dgm:cxn modelId="{B5A30C43-E4BE-444E-9905-80D97D27291D}" type="presParOf" srcId="{7B217A62-C4E7-4726-B426-127DF83AB0B4}" destId="{EA252B9E-89AA-433C-9C87-A0F12FFA3674}" srcOrd="2" destOrd="0" presId="urn:microsoft.com/office/officeart/2005/8/layout/cycle3"/>
    <dgm:cxn modelId="{DE974EED-0BD1-414D-966A-448ECAF5423E}" type="presParOf" srcId="{7B217A62-C4E7-4726-B426-127DF83AB0B4}" destId="{8D274C22-8BA0-4FDB-ADDA-30DC2C4B6702}" srcOrd="3" destOrd="0" presId="urn:microsoft.com/office/officeart/2005/8/layout/cycle3"/>
    <dgm:cxn modelId="{5E61E643-297A-4CF3-B823-68B256BF92FC}" type="presParOf" srcId="{7B217A62-C4E7-4726-B426-127DF83AB0B4}" destId="{58470F16-7649-4A7E-AE4F-DF792D246078}" srcOrd="4" destOrd="0" presId="urn:microsoft.com/office/officeart/2005/8/layout/cycle3"/>
    <dgm:cxn modelId="{5B219A71-99EB-4EE5-95E2-EEAB7A367E41}" type="presParOf" srcId="{7B217A62-C4E7-4726-B426-127DF83AB0B4}" destId="{372C48AC-74C0-4C9D-9827-D43B96ADE805}" srcOrd="5" destOrd="0" presId="urn:microsoft.com/office/officeart/2005/8/layout/cycle3"/>
    <dgm:cxn modelId="{39D5E088-3C6A-4083-9AFB-D9D934599A18}" type="presParOf" srcId="{7B217A62-C4E7-4726-B426-127DF83AB0B4}" destId="{71264BA2-C6A6-4E8F-9F5F-3610FFAE366A}" srcOrd="6" destOrd="0" presId="urn:microsoft.com/office/officeart/2005/8/layout/cycle3"/>
    <dgm:cxn modelId="{58C98FC1-6F7C-474A-BE26-64DCC1D6641E}" type="presParOf" srcId="{7B217A62-C4E7-4726-B426-127DF83AB0B4}" destId="{3D84F526-6AFF-46AF-8A3A-4102423191B2}" srcOrd="7"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66222-8F32-4934-A169-D7AC649BE142}">
      <dsp:nvSpPr>
        <dsp:cNvPr id="0" name=""/>
        <dsp:cNvSpPr/>
      </dsp:nvSpPr>
      <dsp:spPr>
        <a:xfrm>
          <a:off x="969" y="1862703"/>
          <a:ext cx="2098092" cy="136375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err="1"/>
            <a:t>Preoccuparsi</a:t>
          </a:r>
          <a:r>
            <a:rPr lang="en-IE" sz="1800" kern="1200" dirty="0"/>
            <a:t> </a:t>
          </a:r>
          <a:r>
            <a:rPr lang="en-IE" sz="1800" kern="1200" dirty="0" err="1"/>
            <a:t>dei</a:t>
          </a:r>
          <a:r>
            <a:rPr lang="en-IE" sz="1800" kern="1200" dirty="0"/>
            <a:t> </a:t>
          </a:r>
          <a:r>
            <a:rPr lang="en-IE" sz="1800" kern="1200" dirty="0" err="1"/>
            <a:t>propri</a:t>
          </a:r>
          <a:r>
            <a:rPr lang="en-IE" sz="1800" kern="1200" dirty="0"/>
            <a:t> soldi</a:t>
          </a:r>
        </a:p>
      </dsp:txBody>
      <dsp:txXfrm>
        <a:off x="67542" y="1929276"/>
        <a:ext cx="1964946" cy="1230613"/>
      </dsp:txXfrm>
    </dsp:sp>
    <dsp:sp modelId="{CC6B6DE7-BAD8-4E76-8B61-3270F717612D}">
      <dsp:nvSpPr>
        <dsp:cNvPr id="0" name=""/>
        <dsp:cNvSpPr/>
      </dsp:nvSpPr>
      <dsp:spPr>
        <a:xfrm>
          <a:off x="1050015" y="1386534"/>
          <a:ext cx="2316096" cy="2316096"/>
        </a:xfrm>
        <a:custGeom>
          <a:avLst/>
          <a:gdLst/>
          <a:ahLst/>
          <a:cxnLst/>
          <a:rect l="0" t="0" r="0" b="0"/>
          <a:pathLst>
            <a:path>
              <a:moveTo>
                <a:pt x="487167" y="214122"/>
              </a:moveTo>
              <a:arcTo wR="1158048" hR="1158048" stAng="14075836" swAng="424832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78E33B-8D31-4D79-B0D3-8544AD9D8546}">
      <dsp:nvSpPr>
        <dsp:cNvPr id="0" name=""/>
        <dsp:cNvSpPr/>
      </dsp:nvSpPr>
      <dsp:spPr>
        <a:xfrm>
          <a:off x="2317066" y="1862703"/>
          <a:ext cx="2098092" cy="136375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Avere difficoltà a gestire i propri soldi</a:t>
          </a:r>
          <a:endParaRPr lang="en-IE" sz="1800" kern="1200" dirty="0"/>
        </a:p>
      </dsp:txBody>
      <dsp:txXfrm>
        <a:off x="2383639" y="1929276"/>
        <a:ext cx="1964946" cy="1230613"/>
      </dsp:txXfrm>
    </dsp:sp>
    <dsp:sp modelId="{62EB0F8C-4776-4C0E-A3CD-F3C2321E6E7C}">
      <dsp:nvSpPr>
        <dsp:cNvPr id="0" name=""/>
        <dsp:cNvSpPr/>
      </dsp:nvSpPr>
      <dsp:spPr>
        <a:xfrm>
          <a:off x="1050015" y="1386534"/>
          <a:ext cx="2316096" cy="2316096"/>
        </a:xfrm>
        <a:custGeom>
          <a:avLst/>
          <a:gdLst/>
          <a:ahLst/>
          <a:cxnLst/>
          <a:rect l="0" t="0" r="0" b="0"/>
          <a:pathLst>
            <a:path>
              <a:moveTo>
                <a:pt x="1828929" y="2101973"/>
              </a:moveTo>
              <a:arcTo wR="1158048" hR="1158048" stAng="3275836" swAng="424832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66222-8F32-4934-A169-D7AC649BE142}">
      <dsp:nvSpPr>
        <dsp:cNvPr id="0" name=""/>
        <dsp:cNvSpPr/>
      </dsp:nvSpPr>
      <dsp:spPr>
        <a:xfrm>
          <a:off x="866" y="1568681"/>
          <a:ext cx="1874032" cy="121812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err="1"/>
            <a:t>Preoccuparsi</a:t>
          </a:r>
          <a:r>
            <a:rPr lang="en-IE" sz="2000" kern="1200" dirty="0"/>
            <a:t> </a:t>
          </a:r>
          <a:r>
            <a:rPr lang="en-IE" sz="2000" kern="1200" dirty="0" err="1"/>
            <a:t>dei</a:t>
          </a:r>
          <a:r>
            <a:rPr lang="en-IE" sz="2000" kern="1200" dirty="0"/>
            <a:t> </a:t>
          </a:r>
          <a:r>
            <a:rPr lang="en-IE" sz="2000" kern="1200" dirty="0" err="1"/>
            <a:t>propri</a:t>
          </a:r>
          <a:r>
            <a:rPr lang="en-IE" sz="2000" kern="1200" dirty="0"/>
            <a:t> soldi</a:t>
          </a:r>
          <a:endParaRPr lang="en-IE" sz="1800" kern="1200" dirty="0"/>
        </a:p>
      </dsp:txBody>
      <dsp:txXfrm>
        <a:off x="60330" y="1628145"/>
        <a:ext cx="1755104" cy="1099193"/>
      </dsp:txXfrm>
    </dsp:sp>
    <dsp:sp modelId="{CC6B6DE7-BAD8-4E76-8B61-3270F717612D}">
      <dsp:nvSpPr>
        <dsp:cNvPr id="0" name=""/>
        <dsp:cNvSpPr/>
      </dsp:nvSpPr>
      <dsp:spPr>
        <a:xfrm>
          <a:off x="937882" y="1143363"/>
          <a:ext cx="2068756" cy="2068756"/>
        </a:xfrm>
        <a:custGeom>
          <a:avLst/>
          <a:gdLst/>
          <a:ahLst/>
          <a:cxnLst/>
          <a:rect l="0" t="0" r="0" b="0"/>
          <a:pathLst>
            <a:path>
              <a:moveTo>
                <a:pt x="435142" y="191256"/>
              </a:moveTo>
              <a:arcTo wR="1034378" hR="1034378" stAng="14075836" swAng="424832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78E33B-8D31-4D79-B0D3-8544AD9D8546}">
      <dsp:nvSpPr>
        <dsp:cNvPr id="0" name=""/>
        <dsp:cNvSpPr/>
      </dsp:nvSpPr>
      <dsp:spPr>
        <a:xfrm>
          <a:off x="2069622" y="1568681"/>
          <a:ext cx="1874032" cy="121812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Avere difficoltà a gestire i propri soldi</a:t>
          </a:r>
          <a:endParaRPr lang="en-IE" sz="2000" kern="1200" dirty="0"/>
        </a:p>
      </dsp:txBody>
      <dsp:txXfrm>
        <a:off x="2129086" y="1628145"/>
        <a:ext cx="1755104" cy="1099193"/>
      </dsp:txXfrm>
    </dsp:sp>
    <dsp:sp modelId="{62EB0F8C-4776-4C0E-A3CD-F3C2321E6E7C}">
      <dsp:nvSpPr>
        <dsp:cNvPr id="0" name=""/>
        <dsp:cNvSpPr/>
      </dsp:nvSpPr>
      <dsp:spPr>
        <a:xfrm>
          <a:off x="937882" y="1143363"/>
          <a:ext cx="2068756" cy="2068756"/>
        </a:xfrm>
        <a:custGeom>
          <a:avLst/>
          <a:gdLst/>
          <a:ahLst/>
          <a:cxnLst/>
          <a:rect l="0" t="0" r="0" b="0"/>
          <a:pathLst>
            <a:path>
              <a:moveTo>
                <a:pt x="1633614" y="1877499"/>
              </a:moveTo>
              <a:arcTo wR="1034378" hR="1034378" stAng="3275836" swAng="424832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9FFCB-AA28-4C49-A888-4B6906FF0423}">
      <dsp:nvSpPr>
        <dsp:cNvPr id="0" name=""/>
        <dsp:cNvSpPr/>
      </dsp:nvSpPr>
      <dsp:spPr>
        <a:xfrm>
          <a:off x="618047" y="-7245"/>
          <a:ext cx="5850502" cy="5850502"/>
        </a:xfrm>
        <a:prstGeom prst="circularArrow">
          <a:avLst>
            <a:gd name="adj1" fmla="val 5274"/>
            <a:gd name="adj2" fmla="val 312630"/>
            <a:gd name="adj3" fmla="val 14246836"/>
            <a:gd name="adj4" fmla="val 17116081"/>
            <a:gd name="adj5" fmla="val 547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A61883-62DE-4AE9-BF55-6F9DD16F2434}">
      <dsp:nvSpPr>
        <dsp:cNvPr id="0" name=""/>
        <dsp:cNvSpPr/>
      </dsp:nvSpPr>
      <dsp:spPr>
        <a:xfrm>
          <a:off x="2442938" y="266"/>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Arriva la bolletta del telefono
</a:t>
          </a:r>
          <a:endParaRPr lang="en-IE" sz="1800" kern="1200" dirty="0"/>
        </a:p>
      </dsp:txBody>
      <dsp:txXfrm>
        <a:off x="2496653" y="53981"/>
        <a:ext cx="2093290" cy="992930"/>
      </dsp:txXfrm>
    </dsp:sp>
    <dsp:sp modelId="{EA252B9E-89AA-433C-9C87-A0F12FFA3674}">
      <dsp:nvSpPr>
        <dsp:cNvPr id="0" name=""/>
        <dsp:cNvSpPr/>
      </dsp:nvSpPr>
      <dsp:spPr>
        <a:xfrm>
          <a:off x="4498388" y="1186980"/>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Ti preoccupi di come farai a pagarla</a:t>
          </a:r>
          <a:endParaRPr lang="en-IE" sz="1800" kern="1200" dirty="0"/>
        </a:p>
      </dsp:txBody>
      <dsp:txXfrm>
        <a:off x="4552103" y="1240695"/>
        <a:ext cx="2093290" cy="992930"/>
      </dsp:txXfrm>
    </dsp:sp>
    <dsp:sp modelId="{8D274C22-8BA0-4FDB-ADDA-30DC2C4B6702}">
      <dsp:nvSpPr>
        <dsp:cNvPr id="0" name=""/>
        <dsp:cNvSpPr/>
      </dsp:nvSpPr>
      <dsp:spPr>
        <a:xfrm>
          <a:off x="4498388" y="3560409"/>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Eviti il conto nascondendolo nell'armadio della tua cucina.</a:t>
          </a:r>
          <a:endParaRPr lang="en-IE" sz="1600" kern="1200" dirty="0"/>
        </a:p>
      </dsp:txBody>
      <dsp:txXfrm>
        <a:off x="4552103" y="3614124"/>
        <a:ext cx="2093290" cy="992930"/>
      </dsp:txXfrm>
    </dsp:sp>
    <dsp:sp modelId="{58470F16-7649-4A7E-AE4F-DF792D246078}">
      <dsp:nvSpPr>
        <dsp:cNvPr id="0" name=""/>
        <dsp:cNvSpPr/>
      </dsp:nvSpPr>
      <dsp:spPr>
        <a:xfrm>
          <a:off x="2442938" y="4747124"/>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Il conto è fuori dalla vista e fuori dalla mente. </a:t>
          </a:r>
          <a:endParaRPr lang="en-IE" sz="1800" kern="1200" dirty="0"/>
        </a:p>
      </dsp:txBody>
      <dsp:txXfrm>
        <a:off x="2496653" y="4800839"/>
        <a:ext cx="2093290" cy="992930"/>
      </dsp:txXfrm>
    </dsp:sp>
    <dsp:sp modelId="{372C48AC-74C0-4C9D-9827-D43B96ADE805}">
      <dsp:nvSpPr>
        <dsp:cNvPr id="0" name=""/>
        <dsp:cNvSpPr/>
      </dsp:nvSpPr>
      <dsp:spPr>
        <a:xfrm>
          <a:off x="387488" y="3560409"/>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err="1"/>
            <a:t>Ti</a:t>
          </a:r>
          <a:r>
            <a:rPr lang="en-IE" sz="1800" kern="1200" dirty="0"/>
            <a:t> </a:t>
          </a:r>
          <a:r>
            <a:rPr lang="en-IE" sz="1800" kern="1200" dirty="0" err="1"/>
            <a:t>rilassi</a:t>
          </a:r>
          <a:r>
            <a:rPr lang="en-IE" sz="1800" kern="1200" dirty="0"/>
            <a:t>.</a:t>
          </a:r>
        </a:p>
      </dsp:txBody>
      <dsp:txXfrm>
        <a:off x="441203" y="3614124"/>
        <a:ext cx="2093290" cy="992930"/>
      </dsp:txXfrm>
    </dsp:sp>
    <dsp:sp modelId="{71264BA2-C6A6-4E8F-9F5F-3610FFAE366A}">
      <dsp:nvSpPr>
        <dsp:cNvPr id="0" name=""/>
        <dsp:cNvSpPr/>
      </dsp:nvSpPr>
      <dsp:spPr>
        <a:xfrm>
          <a:off x="387488" y="1186980"/>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In poche settimane, arriva la tua prossima bolletta, lasciandoti più indebitato di prima.</a:t>
          </a:r>
          <a:endParaRPr lang="en-IE" sz="1200" kern="1200" dirty="0"/>
        </a:p>
      </dsp:txBody>
      <dsp:txXfrm>
        <a:off x="441203" y="1240695"/>
        <a:ext cx="2093290" cy="99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9FFCB-AA28-4C49-A888-4B6906FF0423}">
      <dsp:nvSpPr>
        <dsp:cNvPr id="0" name=""/>
        <dsp:cNvSpPr/>
      </dsp:nvSpPr>
      <dsp:spPr>
        <a:xfrm>
          <a:off x="599443" y="-33624"/>
          <a:ext cx="5263981" cy="5263981"/>
        </a:xfrm>
        <a:prstGeom prst="circularArrow">
          <a:avLst>
            <a:gd name="adj1" fmla="val 5544"/>
            <a:gd name="adj2" fmla="val 330680"/>
            <a:gd name="adj3" fmla="val 14522077"/>
            <a:gd name="adj4" fmla="val 16946630"/>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A61883-62DE-4AE9-BF55-6F9DD16F2434}">
      <dsp:nvSpPr>
        <dsp:cNvPr id="0" name=""/>
        <dsp:cNvSpPr/>
      </dsp:nvSpPr>
      <dsp:spPr>
        <a:xfrm>
          <a:off x="2415686" y="3092"/>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Problema 1 </a:t>
          </a:r>
        </a:p>
      </dsp:txBody>
      <dsp:txXfrm>
        <a:off x="2455507" y="42913"/>
        <a:ext cx="1551853" cy="736105"/>
      </dsp:txXfrm>
    </dsp:sp>
    <dsp:sp modelId="{EA252B9E-89AA-433C-9C87-A0F12FFA3674}">
      <dsp:nvSpPr>
        <dsp:cNvPr id="0" name=""/>
        <dsp:cNvSpPr/>
      </dsp:nvSpPr>
      <dsp:spPr>
        <a:xfrm>
          <a:off x="4170716" y="848270"/>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Logica 1 </a:t>
          </a:r>
        </a:p>
      </dsp:txBody>
      <dsp:txXfrm>
        <a:off x="4210537" y="888091"/>
        <a:ext cx="1551853" cy="736105"/>
      </dsp:txXfrm>
    </dsp:sp>
    <dsp:sp modelId="{8D274C22-8BA0-4FDB-ADDA-30DC2C4B6702}">
      <dsp:nvSpPr>
        <dsp:cNvPr id="0" name=""/>
        <dsp:cNvSpPr/>
      </dsp:nvSpPr>
      <dsp:spPr>
        <a:xfrm>
          <a:off x="4604173" y="2747367"/>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err="1"/>
            <a:t>Problema</a:t>
          </a:r>
          <a:r>
            <a:rPr lang="en-IE" sz="1900" kern="1200" dirty="0"/>
            <a:t> 2 </a:t>
          </a:r>
        </a:p>
      </dsp:txBody>
      <dsp:txXfrm>
        <a:off x="4643994" y="2787188"/>
        <a:ext cx="1551853" cy="736105"/>
      </dsp:txXfrm>
    </dsp:sp>
    <dsp:sp modelId="{58470F16-7649-4A7E-AE4F-DF792D246078}">
      <dsp:nvSpPr>
        <dsp:cNvPr id="0" name=""/>
        <dsp:cNvSpPr/>
      </dsp:nvSpPr>
      <dsp:spPr>
        <a:xfrm>
          <a:off x="3389654" y="4270326"/>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Logica 2 </a:t>
          </a:r>
        </a:p>
      </dsp:txBody>
      <dsp:txXfrm>
        <a:off x="3429475" y="4310147"/>
        <a:ext cx="1551853" cy="736105"/>
      </dsp:txXfrm>
    </dsp:sp>
    <dsp:sp modelId="{372C48AC-74C0-4C9D-9827-D43B96ADE805}">
      <dsp:nvSpPr>
        <dsp:cNvPr id="0" name=""/>
        <dsp:cNvSpPr/>
      </dsp:nvSpPr>
      <dsp:spPr>
        <a:xfrm>
          <a:off x="1441717" y="4270326"/>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err="1"/>
            <a:t>Problema</a:t>
          </a:r>
          <a:r>
            <a:rPr lang="en-IE" sz="1900" kern="1200" dirty="0"/>
            <a:t> 3  </a:t>
          </a:r>
        </a:p>
      </dsp:txBody>
      <dsp:txXfrm>
        <a:off x="1481538" y="4310147"/>
        <a:ext cx="1551853" cy="736105"/>
      </dsp:txXfrm>
    </dsp:sp>
    <dsp:sp modelId="{71264BA2-C6A6-4E8F-9F5F-3610FFAE366A}">
      <dsp:nvSpPr>
        <dsp:cNvPr id="0" name=""/>
        <dsp:cNvSpPr/>
      </dsp:nvSpPr>
      <dsp:spPr>
        <a:xfrm>
          <a:off x="227199" y="2747367"/>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Logica 3 </a:t>
          </a:r>
        </a:p>
      </dsp:txBody>
      <dsp:txXfrm>
        <a:off x="267020" y="2787188"/>
        <a:ext cx="1551853" cy="736105"/>
      </dsp:txXfrm>
    </dsp:sp>
    <dsp:sp modelId="{3D84F526-6AFF-46AF-8A3A-4102423191B2}">
      <dsp:nvSpPr>
        <dsp:cNvPr id="0" name=""/>
        <dsp:cNvSpPr/>
      </dsp:nvSpPr>
      <dsp:spPr>
        <a:xfrm>
          <a:off x="660655" y="848270"/>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err="1"/>
            <a:t>Problema</a:t>
          </a:r>
          <a:r>
            <a:rPr lang="en-IE" sz="1900" kern="1200" dirty="0"/>
            <a:t> a </a:t>
          </a:r>
          <a:r>
            <a:rPr lang="en-IE" sz="1900" kern="1200" dirty="0" err="1"/>
            <a:t>lungo</a:t>
          </a:r>
          <a:r>
            <a:rPr lang="en-IE" sz="1900" kern="1200" dirty="0"/>
            <a:t> </a:t>
          </a:r>
          <a:r>
            <a:rPr lang="en-IE" sz="1900" kern="1200" dirty="0" err="1"/>
            <a:t>termine</a:t>
          </a:r>
          <a:endParaRPr lang="en-IE" sz="1900" kern="1200" dirty="0"/>
        </a:p>
      </dsp:txBody>
      <dsp:txXfrm>
        <a:off x="700476" y="888091"/>
        <a:ext cx="1551853" cy="736105"/>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516AB9-92E1-44AF-8FCB-F4272161EA9C}" type="datetimeFigureOut">
              <a:rPr lang="el-GR" smtClean="0"/>
              <a:t>23/8/2022</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24A4BF-87CB-4287-95AF-AD449D8A410F}" type="slidenum">
              <a:rPr lang="el-GR" smtClean="0"/>
              <a:t>‹N›</a:t>
            </a:fld>
            <a:endParaRPr lang="el-GR"/>
          </a:p>
        </p:txBody>
      </p:sp>
    </p:spTree>
    <p:extLst>
      <p:ext uri="{BB962C8B-B14F-4D97-AF65-F5344CB8AC3E}">
        <p14:creationId xmlns:p14="http://schemas.microsoft.com/office/powerpoint/2010/main" val="203511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2EFE5-E9F2-43A5-8AF8-83A578357172}" type="datetimeFigureOut">
              <a:rPr lang="el-GR" smtClean="0"/>
              <a:t>23/8/2022</a:t>
            </a:fld>
            <a:endParaRPr lang="el-GR"/>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F91B0-25AB-4DFA-B184-293DD156034C}" type="slidenum">
              <a:rPr lang="el-GR" smtClean="0"/>
              <a:t>‹N›</a:t>
            </a:fld>
            <a:endParaRPr lang="el-GR"/>
          </a:p>
        </p:txBody>
      </p:sp>
    </p:spTree>
    <p:extLst>
      <p:ext uri="{BB962C8B-B14F-4D97-AF65-F5344CB8AC3E}">
        <p14:creationId xmlns:p14="http://schemas.microsoft.com/office/powerpoint/2010/main" val="3693281974"/>
      </p:ext>
    </p:extLst>
  </p:cSld>
  <p:clrMap bg1="lt1" tx1="dk1" bg2="lt2" tx2="dk2" accent1="accent1" accent2="accent2" accent3="accent3" accent4="accent4" accent5="accent5" accent6="accent6" hlink="hlink" folHlink="folHlink"/>
  <p:hf hdr="0" ftr="0" dt="0"/>
  <p:notesStyle>
    <a:lvl1pPr marL="0" algn="l" defTabSz="1000328" rtl="0" eaLnBrk="1" latinLnBrk="0" hangingPunct="1">
      <a:defRPr sz="1313" kern="1200">
        <a:solidFill>
          <a:schemeClr val="tx1"/>
        </a:solidFill>
        <a:latin typeface="+mn-lt"/>
        <a:ea typeface="+mn-ea"/>
        <a:cs typeface="+mn-cs"/>
      </a:defRPr>
    </a:lvl1pPr>
    <a:lvl2pPr marL="500165" algn="l" defTabSz="1000328" rtl="0" eaLnBrk="1" latinLnBrk="0" hangingPunct="1">
      <a:defRPr sz="1313" kern="1200">
        <a:solidFill>
          <a:schemeClr val="tx1"/>
        </a:solidFill>
        <a:latin typeface="+mn-lt"/>
        <a:ea typeface="+mn-ea"/>
        <a:cs typeface="+mn-cs"/>
      </a:defRPr>
    </a:lvl2pPr>
    <a:lvl3pPr marL="1000328" algn="l" defTabSz="1000328" rtl="0" eaLnBrk="1" latinLnBrk="0" hangingPunct="1">
      <a:defRPr sz="1313" kern="1200">
        <a:solidFill>
          <a:schemeClr val="tx1"/>
        </a:solidFill>
        <a:latin typeface="+mn-lt"/>
        <a:ea typeface="+mn-ea"/>
        <a:cs typeface="+mn-cs"/>
      </a:defRPr>
    </a:lvl3pPr>
    <a:lvl4pPr marL="1500493" algn="l" defTabSz="1000328" rtl="0" eaLnBrk="1" latinLnBrk="0" hangingPunct="1">
      <a:defRPr sz="1313" kern="1200">
        <a:solidFill>
          <a:schemeClr val="tx1"/>
        </a:solidFill>
        <a:latin typeface="+mn-lt"/>
        <a:ea typeface="+mn-ea"/>
        <a:cs typeface="+mn-cs"/>
      </a:defRPr>
    </a:lvl4pPr>
    <a:lvl5pPr marL="2000657" algn="l" defTabSz="1000328" rtl="0" eaLnBrk="1" latinLnBrk="0" hangingPunct="1">
      <a:defRPr sz="1313" kern="1200">
        <a:solidFill>
          <a:schemeClr val="tx1"/>
        </a:solidFill>
        <a:latin typeface="+mn-lt"/>
        <a:ea typeface="+mn-ea"/>
        <a:cs typeface="+mn-cs"/>
      </a:defRPr>
    </a:lvl5pPr>
    <a:lvl6pPr marL="2500822" algn="l" defTabSz="1000328" rtl="0" eaLnBrk="1" latinLnBrk="0" hangingPunct="1">
      <a:defRPr sz="1313" kern="1200">
        <a:solidFill>
          <a:schemeClr val="tx1"/>
        </a:solidFill>
        <a:latin typeface="+mn-lt"/>
        <a:ea typeface="+mn-ea"/>
        <a:cs typeface="+mn-cs"/>
      </a:defRPr>
    </a:lvl6pPr>
    <a:lvl7pPr marL="3000985" algn="l" defTabSz="1000328" rtl="0" eaLnBrk="1" latinLnBrk="0" hangingPunct="1">
      <a:defRPr sz="1313" kern="1200">
        <a:solidFill>
          <a:schemeClr val="tx1"/>
        </a:solidFill>
        <a:latin typeface="+mn-lt"/>
        <a:ea typeface="+mn-ea"/>
        <a:cs typeface="+mn-cs"/>
      </a:defRPr>
    </a:lvl7pPr>
    <a:lvl8pPr marL="3501150" algn="l" defTabSz="1000328" rtl="0" eaLnBrk="1" latinLnBrk="0" hangingPunct="1">
      <a:defRPr sz="1313" kern="1200">
        <a:solidFill>
          <a:schemeClr val="tx1"/>
        </a:solidFill>
        <a:latin typeface="+mn-lt"/>
        <a:ea typeface="+mn-ea"/>
        <a:cs typeface="+mn-cs"/>
      </a:defRPr>
    </a:lvl8pPr>
    <a:lvl9pPr marL="4001315" algn="l" defTabSz="1000328" rtl="0" eaLnBrk="1" latinLnBrk="0" hangingPunct="1">
      <a:defRPr sz="13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1</a:t>
            </a:fld>
            <a:endParaRPr lang="el-GR"/>
          </a:p>
        </p:txBody>
      </p:sp>
    </p:spTree>
    <p:extLst>
      <p:ext uri="{BB962C8B-B14F-4D97-AF65-F5344CB8AC3E}">
        <p14:creationId xmlns:p14="http://schemas.microsoft.com/office/powerpoint/2010/main" val="278205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12</a:t>
            </a:fld>
            <a:endParaRPr lang="el-GR"/>
          </a:p>
        </p:txBody>
      </p:sp>
    </p:spTree>
    <p:extLst>
      <p:ext uri="{BB962C8B-B14F-4D97-AF65-F5344CB8AC3E}">
        <p14:creationId xmlns:p14="http://schemas.microsoft.com/office/powerpoint/2010/main" val="978968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13</a:t>
            </a:fld>
            <a:endParaRPr lang="el-GR"/>
          </a:p>
        </p:txBody>
      </p:sp>
    </p:spTree>
    <p:extLst>
      <p:ext uri="{BB962C8B-B14F-4D97-AF65-F5344CB8AC3E}">
        <p14:creationId xmlns:p14="http://schemas.microsoft.com/office/powerpoint/2010/main" val="3734988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14</a:t>
            </a:fld>
            <a:endParaRPr lang="el-GR"/>
          </a:p>
        </p:txBody>
      </p:sp>
    </p:spTree>
    <p:extLst>
      <p:ext uri="{BB962C8B-B14F-4D97-AF65-F5344CB8AC3E}">
        <p14:creationId xmlns:p14="http://schemas.microsoft.com/office/powerpoint/2010/main" val="353974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15</a:t>
            </a:fld>
            <a:endParaRPr lang="el-GR"/>
          </a:p>
        </p:txBody>
      </p:sp>
    </p:spTree>
    <p:extLst>
      <p:ext uri="{BB962C8B-B14F-4D97-AF65-F5344CB8AC3E}">
        <p14:creationId xmlns:p14="http://schemas.microsoft.com/office/powerpoint/2010/main" val="3194574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16</a:t>
            </a:fld>
            <a:endParaRPr lang="el-GR"/>
          </a:p>
        </p:txBody>
      </p:sp>
    </p:spTree>
    <p:extLst>
      <p:ext uri="{BB962C8B-B14F-4D97-AF65-F5344CB8AC3E}">
        <p14:creationId xmlns:p14="http://schemas.microsoft.com/office/powerpoint/2010/main" val="1569568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17</a:t>
            </a:fld>
            <a:endParaRPr lang="el-GR"/>
          </a:p>
        </p:txBody>
      </p:sp>
    </p:spTree>
    <p:extLst>
      <p:ext uri="{BB962C8B-B14F-4D97-AF65-F5344CB8AC3E}">
        <p14:creationId xmlns:p14="http://schemas.microsoft.com/office/powerpoint/2010/main" val="1516894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18</a:t>
            </a:fld>
            <a:endParaRPr lang="el-GR"/>
          </a:p>
        </p:txBody>
      </p:sp>
    </p:spTree>
    <p:extLst>
      <p:ext uri="{BB962C8B-B14F-4D97-AF65-F5344CB8AC3E}">
        <p14:creationId xmlns:p14="http://schemas.microsoft.com/office/powerpoint/2010/main" val="1056863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0" indent="0">
              <a:buFontTx/>
              <a:buNone/>
            </a:pPr>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21</a:t>
            </a:fld>
            <a:endParaRPr lang="el-GR"/>
          </a:p>
        </p:txBody>
      </p:sp>
    </p:spTree>
    <p:extLst>
      <p:ext uri="{BB962C8B-B14F-4D97-AF65-F5344CB8AC3E}">
        <p14:creationId xmlns:p14="http://schemas.microsoft.com/office/powerpoint/2010/main" val="1409944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5"/>
          </p:nvPr>
        </p:nvSpPr>
        <p:spPr/>
        <p:txBody>
          <a:bodyPr/>
          <a:lstStyle/>
          <a:p>
            <a:fld id="{C6CF91B0-25AB-4DFA-B184-293DD156034C}" type="slidenum">
              <a:rPr lang="el-GR" smtClean="0"/>
              <a:t>22</a:t>
            </a:fld>
            <a:endParaRPr lang="el-GR"/>
          </a:p>
        </p:txBody>
      </p:sp>
    </p:spTree>
    <p:extLst>
      <p:ext uri="{BB962C8B-B14F-4D97-AF65-F5344CB8AC3E}">
        <p14:creationId xmlns:p14="http://schemas.microsoft.com/office/powerpoint/2010/main" val="2995043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23</a:t>
            </a:fld>
            <a:endParaRPr lang="el-GR"/>
          </a:p>
        </p:txBody>
      </p:sp>
    </p:spTree>
    <p:extLst>
      <p:ext uri="{BB962C8B-B14F-4D97-AF65-F5344CB8AC3E}">
        <p14:creationId xmlns:p14="http://schemas.microsoft.com/office/powerpoint/2010/main" val="112198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2</a:t>
            </a:fld>
            <a:endParaRPr lang="el-GR"/>
          </a:p>
        </p:txBody>
      </p:sp>
    </p:spTree>
    <p:extLst>
      <p:ext uri="{BB962C8B-B14F-4D97-AF65-F5344CB8AC3E}">
        <p14:creationId xmlns:p14="http://schemas.microsoft.com/office/powerpoint/2010/main" val="2268854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5"/>
          </p:nvPr>
        </p:nvSpPr>
        <p:spPr/>
        <p:txBody>
          <a:bodyPr/>
          <a:lstStyle/>
          <a:p>
            <a:fld id="{C6CF91B0-25AB-4DFA-B184-293DD156034C}" type="slidenum">
              <a:rPr lang="el-GR" smtClean="0"/>
              <a:t>24</a:t>
            </a:fld>
            <a:endParaRPr lang="el-GR"/>
          </a:p>
        </p:txBody>
      </p:sp>
    </p:spTree>
    <p:extLst>
      <p:ext uri="{BB962C8B-B14F-4D97-AF65-F5344CB8AC3E}">
        <p14:creationId xmlns:p14="http://schemas.microsoft.com/office/powerpoint/2010/main" val="2885304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5"/>
          </p:nvPr>
        </p:nvSpPr>
        <p:spPr/>
        <p:txBody>
          <a:bodyPr/>
          <a:lstStyle/>
          <a:p>
            <a:fld id="{C6CF91B0-25AB-4DFA-B184-293DD156034C}" type="slidenum">
              <a:rPr lang="el-GR" smtClean="0"/>
              <a:t>25</a:t>
            </a:fld>
            <a:endParaRPr lang="el-GR"/>
          </a:p>
        </p:txBody>
      </p:sp>
    </p:spTree>
    <p:extLst>
      <p:ext uri="{BB962C8B-B14F-4D97-AF65-F5344CB8AC3E}">
        <p14:creationId xmlns:p14="http://schemas.microsoft.com/office/powerpoint/2010/main" val="1230448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26</a:t>
            </a:fld>
            <a:endParaRPr lang="el-GR"/>
          </a:p>
        </p:txBody>
      </p:sp>
    </p:spTree>
    <p:extLst>
      <p:ext uri="{BB962C8B-B14F-4D97-AF65-F5344CB8AC3E}">
        <p14:creationId xmlns:p14="http://schemas.microsoft.com/office/powerpoint/2010/main" val="3718573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 1, 3, 5, 7, 8, 10 make up the Cognitive Reappraisal facet. </a:t>
            </a:r>
          </a:p>
          <a:p>
            <a:r>
              <a:rPr lang="en-US" dirty="0"/>
              <a:t>Items 2, 4, 6, 9 make up the Expressive Suppression facet. Scoring is kept continuous. </a:t>
            </a:r>
          </a:p>
          <a:p>
            <a:r>
              <a:rPr lang="en-US" dirty="0"/>
              <a:t>Each facet’s scoring is kept separate. </a:t>
            </a:r>
          </a:p>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27</a:t>
            </a:fld>
            <a:endParaRPr lang="el-GR"/>
          </a:p>
        </p:txBody>
      </p:sp>
    </p:spTree>
    <p:extLst>
      <p:ext uri="{BB962C8B-B14F-4D97-AF65-F5344CB8AC3E}">
        <p14:creationId xmlns:p14="http://schemas.microsoft.com/office/powerpoint/2010/main" val="86289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endParaRPr/>
          </a:p>
        </p:txBody>
      </p:sp>
      <p:sp>
        <p:nvSpPr>
          <p:cNvPr id="80" name="Google Shape;80;p4: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buSzPts val="1400"/>
            </a:pPr>
            <a:fld id="{00000000-1234-1234-1234-123412341234}" type="slidenum">
              <a:rPr lang="en-IE"/>
              <a:pPr algn="r">
                <a:buSzPts val="14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5</a:t>
            </a:fld>
            <a:endParaRPr lang="el-GR"/>
          </a:p>
        </p:txBody>
      </p:sp>
    </p:spTree>
    <p:extLst>
      <p:ext uri="{BB962C8B-B14F-4D97-AF65-F5344CB8AC3E}">
        <p14:creationId xmlns:p14="http://schemas.microsoft.com/office/powerpoint/2010/main" val="137727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7</a:t>
            </a:fld>
            <a:endParaRPr lang="el-GR"/>
          </a:p>
        </p:txBody>
      </p:sp>
    </p:spTree>
    <p:extLst>
      <p:ext uri="{BB962C8B-B14F-4D97-AF65-F5344CB8AC3E}">
        <p14:creationId xmlns:p14="http://schemas.microsoft.com/office/powerpoint/2010/main" val="46999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8</a:t>
            </a:fld>
            <a:endParaRPr lang="el-GR"/>
          </a:p>
        </p:txBody>
      </p:sp>
    </p:spTree>
    <p:extLst>
      <p:ext uri="{BB962C8B-B14F-4D97-AF65-F5344CB8AC3E}">
        <p14:creationId xmlns:p14="http://schemas.microsoft.com/office/powerpoint/2010/main" val="355451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9</a:t>
            </a:fld>
            <a:endParaRPr lang="el-GR"/>
          </a:p>
        </p:txBody>
      </p:sp>
    </p:spTree>
    <p:extLst>
      <p:ext uri="{BB962C8B-B14F-4D97-AF65-F5344CB8AC3E}">
        <p14:creationId xmlns:p14="http://schemas.microsoft.com/office/powerpoint/2010/main" val="4146915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10</a:t>
            </a:fld>
            <a:endParaRPr lang="el-GR"/>
          </a:p>
        </p:txBody>
      </p:sp>
    </p:spTree>
    <p:extLst>
      <p:ext uri="{BB962C8B-B14F-4D97-AF65-F5344CB8AC3E}">
        <p14:creationId xmlns:p14="http://schemas.microsoft.com/office/powerpoint/2010/main" val="210680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11</a:t>
            </a:fld>
            <a:endParaRPr lang="el-GR"/>
          </a:p>
        </p:txBody>
      </p:sp>
    </p:spTree>
    <p:extLst>
      <p:ext uri="{BB962C8B-B14F-4D97-AF65-F5344CB8AC3E}">
        <p14:creationId xmlns:p14="http://schemas.microsoft.com/office/powerpoint/2010/main" val="149202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7" name="Content Placeholder 2"/>
          <p:cNvSpPr>
            <a:spLocks noGrp="1"/>
          </p:cNvSpPr>
          <p:nvPr>
            <p:ph sz="quarter" idx="10"/>
          </p:nvPr>
        </p:nvSpPr>
        <p:spPr>
          <a:xfrm>
            <a:off x="500063" y="1466850"/>
            <a:ext cx="12331541" cy="5538475"/>
          </a:xfrm>
          <a:prstGeom prst="rect">
            <a:avLst/>
          </a:prstGeom>
        </p:spPr>
        <p:txBody>
          <a:bodyPr lIns="72000" rIns="72000"/>
          <a:lstStyle>
            <a:lvl1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defRPr lang="en-US" dirty="0" smtClean="0">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ts val="3063"/>
              </a:lnSpc>
            </a:pPr>
            <a:r>
              <a:rPr lang="en-US" dirty="0"/>
              <a:t>Click to edit Master text styles</a:t>
            </a:r>
          </a:p>
          <a:p>
            <a:pPr lvl="1">
              <a:lnSpc>
                <a:spcPts val="3063"/>
              </a:lnSpc>
              <a:buClr>
                <a:schemeClr val="accent4"/>
              </a:buClr>
            </a:pPr>
            <a:r>
              <a:rPr lang="en-US" dirty="0"/>
              <a:t>Second level</a:t>
            </a:r>
          </a:p>
          <a:p>
            <a:pPr lvl="2">
              <a:lnSpc>
                <a:spcPts val="3063"/>
              </a:lnSpc>
              <a:buClr>
                <a:schemeClr val="accent4"/>
              </a:buClr>
            </a:pPr>
            <a:r>
              <a:rPr lang="en-US" dirty="0"/>
              <a:t>Third level</a:t>
            </a:r>
          </a:p>
          <a:p>
            <a:pPr lvl="3">
              <a:lnSpc>
                <a:spcPts val="3063"/>
              </a:lnSpc>
              <a:buClr>
                <a:schemeClr val="accent4"/>
              </a:buClr>
            </a:pPr>
            <a:r>
              <a:rPr lang="en-US" dirty="0"/>
              <a:t>Fourth level</a:t>
            </a:r>
          </a:p>
          <a:p>
            <a:pPr lvl="4">
              <a:lnSpc>
                <a:spcPts val="3063"/>
              </a:lnSpc>
              <a:buClr>
                <a:schemeClr val="accent4"/>
              </a:buClr>
            </a:pPr>
            <a:r>
              <a:rPr lang="en-US" dirty="0"/>
              <a:t>Fifth level</a:t>
            </a:r>
            <a:endParaRPr lang="el-GR" dirty="0"/>
          </a:p>
        </p:txBody>
      </p:sp>
      <p:sp>
        <p:nvSpPr>
          <p:cNvPr id="6" name="Title 5"/>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92876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ubtitle Content - 2col">
    <p:spTree>
      <p:nvGrpSpPr>
        <p:cNvPr id="1" name=""/>
        <p:cNvGrpSpPr/>
        <p:nvPr/>
      </p:nvGrpSpPr>
      <p:grpSpPr>
        <a:xfrm>
          <a:off x="0" y="0"/>
          <a:ext cx="0" cy="0"/>
          <a:chOff x="0" y="0"/>
          <a:chExt cx="0" cy="0"/>
        </a:xfrm>
      </p:grpSpPr>
      <p:sp>
        <p:nvSpPr>
          <p:cNvPr id="8" name="Content Placeholder 2"/>
          <p:cNvSpPr>
            <a:spLocks noGrp="1"/>
          </p:cNvSpPr>
          <p:nvPr>
            <p:ph sz="quarter" idx="11"/>
          </p:nvPr>
        </p:nvSpPr>
        <p:spPr>
          <a:xfrm>
            <a:off x="500064" y="1984375"/>
            <a:ext cx="12331402" cy="5129444"/>
          </a:xfrm>
          <a:prstGeom prst="rect">
            <a:avLst/>
          </a:prstGeom>
        </p:spPr>
        <p:txBody>
          <a:bodyPr lIns="72000" rIns="72000"/>
          <a:lstStyle>
            <a:lvl1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
        <p:nvSpPr>
          <p:cNvPr id="5"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Tree>
    <p:extLst>
      <p:ext uri="{BB962C8B-B14F-4D97-AF65-F5344CB8AC3E}">
        <p14:creationId xmlns:p14="http://schemas.microsoft.com/office/powerpoint/2010/main" val="120159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500064"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Content Placeholder 2"/>
          <p:cNvSpPr>
            <a:spLocks noGrp="1"/>
          </p:cNvSpPr>
          <p:nvPr>
            <p:ph sz="quarter" idx="11"/>
          </p:nvPr>
        </p:nvSpPr>
        <p:spPr>
          <a:xfrm>
            <a:off x="6789183"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65450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6" name="Content Placeholder 2"/>
          <p:cNvSpPr>
            <a:spLocks noGrp="1"/>
          </p:cNvSpPr>
          <p:nvPr>
            <p:ph sz="quarter" idx="10"/>
          </p:nvPr>
        </p:nvSpPr>
        <p:spPr>
          <a:xfrm>
            <a:off x="500064"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7" name="Content Placeholder 2"/>
          <p:cNvSpPr>
            <a:spLocks noGrp="1"/>
          </p:cNvSpPr>
          <p:nvPr>
            <p:ph sz="quarter" idx="11"/>
          </p:nvPr>
        </p:nvSpPr>
        <p:spPr>
          <a:xfrm>
            <a:off x="6789183"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5367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front cover">
    <p:spTree>
      <p:nvGrpSpPr>
        <p:cNvPr id="1" name=""/>
        <p:cNvGrpSpPr/>
        <p:nvPr/>
      </p:nvGrpSpPr>
      <p:grpSpPr>
        <a:xfrm>
          <a:off x="0" y="0"/>
          <a:ext cx="0" cy="0"/>
          <a:chOff x="0" y="0"/>
          <a:chExt cx="0" cy="0"/>
        </a:xfrm>
      </p:grpSpPr>
      <p:sp>
        <p:nvSpPr>
          <p:cNvPr id="6" name="Rectangle 5"/>
          <p:cNvSpPr/>
          <p:nvPr userDrawn="1"/>
        </p:nvSpPr>
        <p:spPr>
          <a:xfrm>
            <a:off x="-67969" y="-254000"/>
            <a:ext cx="13691032" cy="7759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013" tIns="50006" rIns="100013" bIns="50006" numCol="1" spcCol="0" rtlCol="0" fromWordArt="0" anchor="ctr" anchorCtr="0" forceAA="0" compatLnSpc="1">
            <a:prstTxWarp prst="textNoShape">
              <a:avLst/>
            </a:prstTxWarp>
            <a:noAutofit/>
          </a:bodyPr>
          <a:lstStyle/>
          <a:p>
            <a:pPr algn="ctr"/>
            <a:endParaRPr lang="el-GR" sz="1478"/>
          </a:p>
        </p:txBody>
      </p:sp>
      <p:sp>
        <p:nvSpPr>
          <p:cNvPr id="2" name="Title 1"/>
          <p:cNvSpPr>
            <a:spLocks noGrp="1"/>
          </p:cNvSpPr>
          <p:nvPr>
            <p:ph type="ctrTitle" hasCustomPrompt="1"/>
          </p:nvPr>
        </p:nvSpPr>
        <p:spPr>
          <a:xfrm>
            <a:off x="310399" y="2955190"/>
            <a:ext cx="6107071" cy="978635"/>
          </a:xfrm>
          <a:prstGeom prst="rect">
            <a:avLst/>
          </a:prstGeom>
        </p:spPr>
        <p:txBody>
          <a:bodyPr anchor="t">
            <a:noAutofit/>
          </a:bodyPr>
          <a:lstStyle>
            <a:lvl1pPr algn="l">
              <a:defRPr sz="2800" b="1">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Title goes here</a:t>
            </a:r>
            <a:endParaRPr lang="el-GR" dirty="0"/>
          </a:p>
        </p:txBody>
      </p:sp>
      <p:sp>
        <p:nvSpPr>
          <p:cNvPr id="3" name="Subtitle 2"/>
          <p:cNvSpPr>
            <a:spLocks noGrp="1"/>
          </p:cNvSpPr>
          <p:nvPr>
            <p:ph type="subTitle" idx="1" hasCustomPrompt="1"/>
          </p:nvPr>
        </p:nvSpPr>
        <p:spPr>
          <a:xfrm>
            <a:off x="310399" y="4233090"/>
            <a:ext cx="6107071" cy="936476"/>
          </a:xfrm>
          <a:prstGeom prst="rect">
            <a:avLst/>
          </a:prstGeom>
        </p:spPr>
        <p:txBody>
          <a:bodyPr/>
          <a:lstStyle>
            <a:lvl1pPr marL="0" indent="0" algn="l">
              <a:buNone/>
              <a:defRPr sz="2400" b="1"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500061" indent="0" algn="ctr">
              <a:buNone/>
              <a:defRPr sz="2188"/>
            </a:lvl2pPr>
            <a:lvl3pPr marL="1000120" indent="0" algn="ctr">
              <a:buNone/>
              <a:defRPr sz="1969"/>
            </a:lvl3pPr>
            <a:lvl4pPr marL="1500182" indent="0" algn="ctr">
              <a:buNone/>
              <a:defRPr sz="1750"/>
            </a:lvl4pPr>
            <a:lvl5pPr marL="2000242" indent="0" algn="ctr">
              <a:buNone/>
              <a:defRPr sz="1750"/>
            </a:lvl5pPr>
            <a:lvl6pPr marL="2500302" indent="0" algn="ctr">
              <a:buNone/>
              <a:defRPr sz="1750"/>
            </a:lvl6pPr>
            <a:lvl7pPr marL="3000361" indent="0" algn="ctr">
              <a:buNone/>
              <a:defRPr sz="1750"/>
            </a:lvl7pPr>
            <a:lvl8pPr marL="3500423" indent="0" algn="ctr">
              <a:buNone/>
              <a:defRPr sz="1750"/>
            </a:lvl8pPr>
            <a:lvl9pPr marL="4000484" indent="0" algn="ctr">
              <a:buNone/>
              <a:defRPr sz="1750"/>
            </a:lvl9pPr>
          </a:lstStyle>
          <a:p>
            <a:r>
              <a:rPr lang="en-US" dirty="0"/>
              <a:t>Subtitle goes here</a:t>
            </a:r>
            <a:endParaRPr lang="el-G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786" y="637418"/>
            <a:ext cx="2782951" cy="1259537"/>
          </a:xfrm>
          <a:prstGeom prst="rect">
            <a:avLst/>
          </a:prstGeom>
        </p:spPr>
      </p:pic>
      <p:grpSp>
        <p:nvGrpSpPr>
          <p:cNvPr id="9" name="Group 8"/>
          <p:cNvGrpSpPr/>
          <p:nvPr userDrawn="1"/>
        </p:nvGrpSpPr>
        <p:grpSpPr>
          <a:xfrm>
            <a:off x="309367" y="6493935"/>
            <a:ext cx="6399441" cy="923330"/>
            <a:chOff x="309367" y="6493935"/>
            <a:chExt cx="6399441" cy="923330"/>
          </a:xfrm>
        </p:grpSpPr>
        <p:sp>
          <p:nvSpPr>
            <p:cNvPr id="7" name="TextBox 6"/>
            <p:cNvSpPr txBox="1"/>
            <p:nvPr userDrawn="1"/>
          </p:nvSpPr>
          <p:spPr>
            <a:xfrm>
              <a:off x="2070100" y="6493935"/>
              <a:ext cx="4638708" cy="923330"/>
            </a:xfrm>
            <a:prstGeom prst="rect">
              <a:avLst/>
            </a:prstGeom>
            <a:noFill/>
          </p:spPr>
          <p:txBody>
            <a:bodyPr wrap="square" lIns="0" tIns="0" rIns="0" bIns="0" rtlCol="0" anchor="ctr" anchorCtr="0">
              <a:spAutoFit/>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lang="el-GR" sz="1200" kern="1200" dirty="0">
                <a:solidFill>
                  <a:schemeClr val="bg1"/>
                </a:solidFill>
                <a:effectLst/>
                <a:latin typeface="+mn-lt"/>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367" y="6778845"/>
              <a:ext cx="1471307" cy="304544"/>
            </a:xfrm>
            <a:prstGeom prst="rect">
              <a:avLst/>
            </a:prstGeom>
          </p:spPr>
        </p:pic>
      </p:gr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98234" y="2675313"/>
            <a:ext cx="6624829" cy="4830387"/>
          </a:xfrm>
          <a:prstGeom prst="rect">
            <a:avLst/>
          </a:prstGeom>
        </p:spPr>
      </p:pic>
    </p:spTree>
    <p:extLst>
      <p:ext uri="{BB962C8B-B14F-4D97-AF65-F5344CB8AC3E}">
        <p14:creationId xmlns:p14="http://schemas.microsoft.com/office/powerpoint/2010/main" val="34405512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2_Title Subtitle Content - 2col">
    <p:spTree>
      <p:nvGrpSpPr>
        <p:cNvPr id="1" name="Shape 21"/>
        <p:cNvGrpSpPr/>
        <p:nvPr/>
      </p:nvGrpSpPr>
      <p:grpSpPr>
        <a:xfrm>
          <a:off x="0" y="0"/>
          <a:ext cx="0" cy="0"/>
          <a:chOff x="0" y="0"/>
          <a:chExt cx="0" cy="0"/>
        </a:xfrm>
      </p:grpSpPr>
      <p:sp>
        <p:nvSpPr>
          <p:cNvPr id="22" name="Google Shape;22;p24"/>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 name="Google Shape;23;p2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180099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500" y="432159"/>
            <a:ext cx="12330000" cy="720000"/>
          </a:xfrm>
          <a:prstGeom prst="rect">
            <a:avLst/>
          </a:prstGeom>
        </p:spPr>
        <p:txBody>
          <a:bodyPr vert="horz" lIns="72000" tIns="45720" rIns="72000" bIns="45720" rtlCol="0" anchor="ctr">
            <a:normAutofit/>
          </a:bodyPr>
          <a:lstStyle/>
          <a:p>
            <a:r>
              <a:rPr lang="en-US"/>
              <a:t>Click to edit Master title style</a:t>
            </a:r>
            <a:endParaRPr lang="el-GR"/>
          </a:p>
        </p:txBody>
      </p:sp>
    </p:spTree>
    <p:extLst>
      <p:ext uri="{BB962C8B-B14F-4D97-AF65-F5344CB8AC3E}">
        <p14:creationId xmlns:p14="http://schemas.microsoft.com/office/powerpoint/2010/main" val="1960187723"/>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671" r:id="rId3"/>
    <p:sldLayoutId id="2147483651" r:id="rId4"/>
    <p:sldLayoutId id="2147483689" r:id="rId5"/>
    <p:sldLayoutId id="2147483692" r:id="rId6"/>
  </p:sldLayoutIdLst>
  <p:hf sldNum="0" hdr="0" ftr="0" dt="0"/>
  <p:txStyles>
    <p:titleStyle>
      <a:lvl1pPr algn="l" defTabSz="1000120" rtl="0" eaLnBrk="1" latinLnBrk="0" hangingPunct="1">
        <a:lnSpc>
          <a:spcPct val="90000"/>
        </a:lnSpc>
        <a:spcBef>
          <a:spcPct val="0"/>
        </a:spcBef>
        <a:buNone/>
        <a:defRPr sz="2800" b="1" kern="1200">
          <a:solidFill>
            <a:schemeClr val="accent2"/>
          </a:solidFill>
          <a:latin typeface="+mj-lt"/>
          <a:ea typeface="Roboto" panose="02000000000000000000" pitchFamily="2" charset="0"/>
          <a:cs typeface="Roboto" panose="02000000000000000000" pitchFamily="2" charset="0"/>
        </a:defRPr>
      </a:lvl1pPr>
    </p:titleStyle>
    <p:bodyStyle>
      <a:lvl1pPr marL="0" indent="0" algn="just" defTabSz="1000120" rtl="0" eaLnBrk="1" latinLnBrk="0" hangingPunct="1">
        <a:lnSpc>
          <a:spcPct val="90000"/>
        </a:lnSpc>
        <a:spcBef>
          <a:spcPts val="1094"/>
        </a:spcBef>
        <a:buFont typeface="Arial" panose="020B0604020202020204" pitchFamily="34" charset="0"/>
        <a:buNone/>
        <a:defRPr sz="2406" kern="1200">
          <a:solidFill>
            <a:schemeClr val="bg2"/>
          </a:solidFill>
          <a:latin typeface="+mn-lt"/>
          <a:ea typeface="+mn-ea"/>
          <a:cs typeface="+mn-cs"/>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p:bodyStyle>
    <p:otherStyle>
      <a:defPPr>
        <a:defRPr lang="el-GR"/>
      </a:defPPr>
      <a:lvl1pPr marL="0" algn="l" defTabSz="1000120" rtl="0" eaLnBrk="1" latinLnBrk="0" hangingPunct="1">
        <a:defRPr sz="1969" kern="1200">
          <a:solidFill>
            <a:schemeClr val="tx1"/>
          </a:solidFill>
          <a:latin typeface="+mn-lt"/>
          <a:ea typeface="+mn-ea"/>
          <a:cs typeface="+mn-cs"/>
        </a:defRPr>
      </a:lvl1pPr>
      <a:lvl2pPr marL="500061" algn="l" defTabSz="1000120" rtl="0" eaLnBrk="1" latinLnBrk="0" hangingPunct="1">
        <a:defRPr sz="1969" kern="1200">
          <a:solidFill>
            <a:schemeClr val="tx1"/>
          </a:solidFill>
          <a:latin typeface="+mn-lt"/>
          <a:ea typeface="+mn-ea"/>
          <a:cs typeface="+mn-cs"/>
        </a:defRPr>
      </a:lvl2pPr>
      <a:lvl3pPr marL="1000120" algn="l" defTabSz="1000120" rtl="0" eaLnBrk="1" latinLnBrk="0" hangingPunct="1">
        <a:defRPr sz="1969" kern="1200">
          <a:solidFill>
            <a:schemeClr val="tx1"/>
          </a:solidFill>
          <a:latin typeface="+mn-lt"/>
          <a:ea typeface="+mn-ea"/>
          <a:cs typeface="+mn-cs"/>
        </a:defRPr>
      </a:lvl3pPr>
      <a:lvl4pPr marL="1500182" algn="l" defTabSz="1000120" rtl="0" eaLnBrk="1" latinLnBrk="0" hangingPunct="1">
        <a:defRPr sz="1969" kern="1200">
          <a:solidFill>
            <a:schemeClr val="tx1"/>
          </a:solidFill>
          <a:latin typeface="+mn-lt"/>
          <a:ea typeface="+mn-ea"/>
          <a:cs typeface="+mn-cs"/>
        </a:defRPr>
      </a:lvl4pPr>
      <a:lvl5pPr marL="2000242" algn="l" defTabSz="1000120" rtl="0" eaLnBrk="1" latinLnBrk="0" hangingPunct="1">
        <a:defRPr sz="1969" kern="1200">
          <a:solidFill>
            <a:schemeClr val="tx1"/>
          </a:solidFill>
          <a:latin typeface="+mn-lt"/>
          <a:ea typeface="+mn-ea"/>
          <a:cs typeface="+mn-cs"/>
        </a:defRPr>
      </a:lvl5pPr>
      <a:lvl6pPr marL="2500302" algn="l" defTabSz="1000120" rtl="0" eaLnBrk="1" latinLnBrk="0" hangingPunct="1">
        <a:defRPr sz="1969" kern="1200">
          <a:solidFill>
            <a:schemeClr val="tx1"/>
          </a:solidFill>
          <a:latin typeface="+mn-lt"/>
          <a:ea typeface="+mn-ea"/>
          <a:cs typeface="+mn-cs"/>
        </a:defRPr>
      </a:lvl6pPr>
      <a:lvl7pPr marL="3000361" algn="l" defTabSz="1000120" rtl="0" eaLnBrk="1" latinLnBrk="0" hangingPunct="1">
        <a:defRPr sz="1969" kern="1200">
          <a:solidFill>
            <a:schemeClr val="tx1"/>
          </a:solidFill>
          <a:latin typeface="+mn-lt"/>
          <a:ea typeface="+mn-ea"/>
          <a:cs typeface="+mn-cs"/>
        </a:defRPr>
      </a:lvl7pPr>
      <a:lvl8pPr marL="3500423" algn="l" defTabSz="1000120" rtl="0" eaLnBrk="1" latinLnBrk="0" hangingPunct="1">
        <a:defRPr sz="1969" kern="1200">
          <a:solidFill>
            <a:schemeClr val="tx1"/>
          </a:solidFill>
          <a:latin typeface="+mn-lt"/>
          <a:ea typeface="+mn-ea"/>
          <a:cs typeface="+mn-cs"/>
        </a:defRPr>
      </a:lvl8pPr>
      <a:lvl9pPr marL="4000484" algn="l" defTabSz="1000120" rtl="0" eaLnBrk="1" latinLnBrk="0" hangingPunct="1">
        <a:defRPr sz="19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4.tmp"/><Relationship Id="rId7" Type="http://schemas.openxmlformats.org/officeDocument/2006/relationships/hyperlink" Target="https://factly.in/ugc-requests-universities-ban-junk-foo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hyperlink" Target="https://creativecommons.org/licenses/by-nd/3.0/" TargetMode="External"/><Relationship Id="rId4" Type="http://schemas.openxmlformats.org/officeDocument/2006/relationships/hyperlink" Target="https://www.usgamblingsites.com/news/online-poker-legislative-path-clearer-after-court-rules-in-favor-of-new-hampshire/" TargetMode="External"/><Relationship Id="rId9"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8.png"/><Relationship Id="rId7" Type="http://schemas.openxmlformats.org/officeDocument/2006/relationships/diagramQuickStyle" Target="../diagrams/quickStyle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9.svg"/><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8.png"/><Relationship Id="rId7"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9.svg"/><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8.png"/><Relationship Id="rId7" Type="http://schemas.openxmlformats.org/officeDocument/2006/relationships/diagramQuickStyle" Target="../diagrams/quickStyle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9.svg"/><Relationship Id="rId9" Type="http://schemas.microsoft.com/office/2007/relationships/diagramDrawing" Target="../diagrams/drawing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romancemeetslife.com/2017/05/5-tips-to-help-parents-improve-their.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tmp"/><Relationship Id="rId4" Type="http://schemas.openxmlformats.org/officeDocument/2006/relationships/image" Target="../media/image21.sv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honeybearlane.com/2011/03/7-ways-to-deal-with-poisonous-person.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mentalhealthandmoneyadvice.org/media/1397/mhm-toolkit-pdf-editable-version.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psychologytoday.com/us/blog/between-cultures/201709/3-ways-regulate-your-emotions" TargetMode="External"/><Relationship Id="rId5" Type="http://schemas.openxmlformats.org/officeDocument/2006/relationships/hyperlink" Target="https://www.forbes.com/sites/prudygourguechon/2019/02/25/the-psychology-of-money-what-you-need-to-know-to-have-a-relatively-fearless-financial-life/?sh=35fa4103dfe8" TargetMode="External"/><Relationship Id="rId4" Type="http://schemas.openxmlformats.org/officeDocument/2006/relationships/hyperlink" Target="https://www.ocf.berkeley.edu/~johnlab/pdfs/ERQ.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ocf.berkeley.edu/~johnlab/pdfs/ERQ.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hyperlink" Target="https://www.maxpixel.net/Emotions-Emoji-Face-Smiley-Comic-Icons-Emoticons-5153993"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0399" y="2955190"/>
            <a:ext cx="7949181" cy="978635"/>
          </a:xfrm>
        </p:spPr>
        <p:txBody>
          <a:bodyPr/>
          <a:lstStyle/>
          <a:p>
            <a:r>
              <a:rPr lang="en-IE" dirty="0"/>
              <a:t>IO3: </a:t>
            </a:r>
            <a:r>
              <a:rPr lang="en-IE" dirty="0" err="1"/>
              <a:t>Formazione</a:t>
            </a:r>
            <a:r>
              <a:rPr lang="en-IE" dirty="0"/>
              <a:t> di </a:t>
            </a:r>
            <a:r>
              <a:rPr lang="en-IE" dirty="0" err="1"/>
              <a:t>alfabetizzazione</a:t>
            </a:r>
            <a:r>
              <a:rPr lang="en-IE" dirty="0"/>
              <a:t> </a:t>
            </a:r>
            <a:r>
              <a:rPr lang="en-IE" dirty="0" err="1"/>
              <a:t>finanziaria</a:t>
            </a:r>
            <a:r>
              <a:rPr lang="en-IE" dirty="0"/>
              <a:t> per </a:t>
            </a:r>
            <a:r>
              <a:rPr lang="en-IE" dirty="0" err="1"/>
              <a:t>genitori</a:t>
            </a:r>
            <a:endParaRPr lang="el-GR" dirty="0"/>
          </a:p>
        </p:txBody>
      </p:sp>
      <p:sp>
        <p:nvSpPr>
          <p:cNvPr id="5" name="Subtitle 4"/>
          <p:cNvSpPr>
            <a:spLocks noGrp="1"/>
          </p:cNvSpPr>
          <p:nvPr>
            <p:ph type="subTitle" idx="1"/>
          </p:nvPr>
        </p:nvSpPr>
        <p:spPr/>
        <p:txBody>
          <a:bodyPr/>
          <a:lstStyle/>
          <a:p>
            <a:r>
              <a:rPr lang="en-IE" dirty="0">
                <a:solidFill>
                  <a:srgbClr val="097D74"/>
                </a:solidFill>
              </a:rPr>
              <a:t>Modulo 4: </a:t>
            </a:r>
            <a:r>
              <a:rPr lang="it-IT" dirty="0">
                <a:solidFill>
                  <a:srgbClr val="097D74"/>
                </a:solidFill>
              </a:rPr>
              <a:t>Gestire le emozioni associate al denaro </a:t>
            </a:r>
            <a:endParaRPr lang="el-GR" dirty="0">
              <a:solidFill>
                <a:srgbClr val="097D74"/>
              </a:solidFill>
            </a:endParaRP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794479" y="2608289"/>
            <a:ext cx="7285219" cy="4505530"/>
          </a:xfrm>
        </p:spPr>
        <p:txBody>
          <a:bodyPr/>
          <a:lstStyle/>
          <a:p>
            <a:pPr algn="l"/>
            <a:r>
              <a:rPr lang="it-IT" sz="2800" dirty="0"/>
              <a:t>In coppia identifica situazioni in cui potresti trovare facile o difficile parlare di denaro come:
</a:t>
            </a:r>
            <a:endParaRPr lang="en-IE" sz="2800" dirty="0"/>
          </a:p>
          <a:p>
            <a:pPr marL="342900" indent="-342900" algn="l">
              <a:buFont typeface="Arial" panose="020B0604020202020204" pitchFamily="34" charset="0"/>
              <a:buChar char="•"/>
            </a:pPr>
            <a:r>
              <a:rPr lang="it-IT" sz="2800" dirty="0"/>
              <a:t>in casa, in particolare al tavolo della cucina? 
al supermercato? 
in banca? 
alla stazione degli autobus o dei treni? 
quando leggi l’estratto conto?</a:t>
            </a:r>
            <a:endParaRPr lang="en-IE" sz="2800" dirty="0"/>
          </a:p>
          <a:p>
            <a:endParaRPr lang="en-IE" dirty="0">
              <a:highlight>
                <a:srgbClr val="FFFF00"/>
              </a:highlight>
            </a:endParaRPr>
          </a:p>
          <a:p>
            <a:r>
              <a:rPr lang="en-IE" dirty="0">
                <a:highlight>
                  <a:srgbClr val="FFFF00"/>
                </a:highlight>
              </a:rPr>
              <a:t> </a:t>
            </a: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it-IT" sz="2400" dirty="0"/>
              <a:t>Gestire le emozioni associate al denaro </a:t>
            </a:r>
            <a:endParaRPr lang="en-IE" sz="2400"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0064" y="1143444"/>
            <a:ext cx="12331541" cy="1015140"/>
          </a:xfrm>
        </p:spPr>
        <p:txBody>
          <a:bodyPr/>
          <a:lstStyle/>
          <a:p>
            <a:r>
              <a:rPr lang="en-IE" i="0" dirty="0" err="1"/>
              <a:t>Attività</a:t>
            </a:r>
            <a:r>
              <a:rPr lang="en-IE" i="0" dirty="0"/>
              <a:t> M 4.3</a:t>
            </a:r>
          </a:p>
          <a:p>
            <a:r>
              <a:rPr lang="it-IT" i="0" dirty="0"/>
              <a:t>Come e quando la tua famiglia parla di soldi?</a:t>
            </a:r>
            <a:endParaRPr lang="en-IE" i="0" dirty="0"/>
          </a:p>
        </p:txBody>
      </p:sp>
      <p:pic>
        <p:nvPicPr>
          <p:cNvPr id="7" name="Picture 6" descr="A picture containing ground, outdoor, spring&#10;&#10;Description automatically generated">
            <a:extLst>
              <a:ext uri="{FF2B5EF4-FFF2-40B4-BE49-F238E27FC236}">
                <a16:creationId xmlns:a16="http://schemas.microsoft.com/office/drawing/2014/main" id="{86516689-F4B2-4506-B259-CD984595A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831" y="2436391"/>
            <a:ext cx="4229690" cy="4677428"/>
          </a:xfrm>
          <a:prstGeom prst="rect">
            <a:avLst/>
          </a:prstGeom>
        </p:spPr>
      </p:pic>
    </p:spTree>
    <p:extLst>
      <p:ext uri="{BB962C8B-B14F-4D97-AF65-F5344CB8AC3E}">
        <p14:creationId xmlns:p14="http://schemas.microsoft.com/office/powerpoint/2010/main" val="2466916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4029756" y="1876821"/>
            <a:ext cx="9009115" cy="5359259"/>
          </a:xfrm>
        </p:spPr>
        <p:txBody>
          <a:bodyPr/>
          <a:lstStyle/>
          <a:p>
            <a:pPr algn="l"/>
            <a:r>
              <a:rPr lang="en-IE" sz="2800" i="1" dirty="0"/>
              <a:t>A </a:t>
            </a:r>
            <a:r>
              <a:rPr lang="en-IE" sz="2800" i="1" dirty="0" err="1"/>
              <a:t>coppie</a:t>
            </a:r>
            <a:r>
              <a:rPr lang="en-IE" sz="2800" dirty="0"/>
              <a:t>: </a:t>
            </a:r>
          </a:p>
          <a:p>
            <a:pPr marL="457200" indent="-457200" algn="l">
              <a:buFont typeface="Arial" panose="020B0604020202020204" pitchFamily="34" charset="0"/>
              <a:buChar char="•"/>
            </a:pPr>
            <a:r>
              <a:rPr lang="it-IT" sz="2800" dirty="0"/>
              <a:t>il partner A spiega alla persona B una situazione finanziaria difficile (immaginaria o reale) e chiede consiglio
partner B offre consulenza (3 minuti</a:t>
            </a:r>
            <a:r>
              <a:rPr lang="en-IE" sz="2800" dirty="0"/>
              <a:t>)</a:t>
            </a:r>
          </a:p>
          <a:p>
            <a:pPr algn="l"/>
            <a:r>
              <a:rPr lang="en-IE" sz="2800" i="1" dirty="0" err="1"/>
              <a:t>Scambio</a:t>
            </a:r>
            <a:r>
              <a:rPr lang="en-IE" sz="2800" i="1" dirty="0"/>
              <a:t> di </a:t>
            </a:r>
            <a:r>
              <a:rPr lang="en-IE" sz="2800" i="1" dirty="0" err="1"/>
              <a:t>ruoli</a:t>
            </a:r>
            <a:endParaRPr lang="en-IE" sz="2800" i="1" dirty="0"/>
          </a:p>
          <a:p>
            <a:pPr marL="457200" indent="-457200" algn="l">
              <a:buFont typeface="Arial" panose="020B0604020202020204" pitchFamily="34" charset="0"/>
              <a:buChar char="•"/>
            </a:pPr>
            <a:r>
              <a:rPr lang="it-IT" sz="2800" dirty="0"/>
              <a:t>il partner B chiede consigli su una situazione difficile diversa
partner A offre consigli (3 minuti</a:t>
            </a:r>
            <a:r>
              <a:rPr lang="en-IE" sz="2800" dirty="0"/>
              <a:t>)</a:t>
            </a:r>
          </a:p>
          <a:p>
            <a:pPr algn="ctr">
              <a:spcBef>
                <a:spcPts val="600"/>
              </a:spcBef>
            </a:pPr>
            <a:r>
              <a:rPr lang="it-IT" sz="2800" dirty="0"/>
              <a:t>Quali sentimenti hai provato nel porre le domande o nell'offrire consigli in questo gioco di ruolo? 
</a:t>
            </a:r>
            <a:endParaRPr lang="en-IE" sz="2800" dirty="0">
              <a:highlight>
                <a:srgbClr val="F9F9F9"/>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a:xfrm>
            <a:off x="394633" y="269620"/>
            <a:ext cx="12330000" cy="720000"/>
          </a:xfrm>
        </p:spPr>
        <p:txBody>
          <a:bodyPr>
            <a:normAutofit/>
          </a:bodyPr>
          <a:lstStyle/>
          <a:p>
            <a:r>
              <a:rPr lang="it-IT" sz="2400" dirty="0"/>
              <a:t>Gestire le emozioni associate al denaro </a:t>
            </a:r>
            <a:endParaRPr lang="en-IE" sz="2400"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499872" y="877715"/>
            <a:ext cx="12226302" cy="904073"/>
          </a:xfrm>
        </p:spPr>
        <p:txBody>
          <a:bodyPr/>
          <a:lstStyle/>
          <a:p>
            <a:r>
              <a:rPr lang="en-IE" i="0" dirty="0"/>
              <a:t> </a:t>
            </a:r>
            <a:r>
              <a:rPr lang="en-IE" i="0" dirty="0" err="1"/>
              <a:t>Attività</a:t>
            </a:r>
            <a:r>
              <a:rPr lang="en-IE" i="0" dirty="0"/>
              <a:t> M 4.4 </a:t>
            </a:r>
          </a:p>
          <a:p>
            <a:r>
              <a:rPr lang="it-IT" i="0" dirty="0"/>
              <a:t> Gioco di ruolo</a:t>
            </a:r>
            <a:endParaRPr lang="en-IE" i="0" dirty="0"/>
          </a:p>
        </p:txBody>
      </p:sp>
      <p:pic>
        <p:nvPicPr>
          <p:cNvPr id="6" name="Picture 5" descr="A picture containing person, sitting, indoor&#10;&#10;Description automatically generated">
            <a:extLst>
              <a:ext uri="{FF2B5EF4-FFF2-40B4-BE49-F238E27FC236}">
                <a16:creationId xmlns:a16="http://schemas.microsoft.com/office/drawing/2014/main" id="{470BB7F0-EF4D-4681-AF44-487E50B88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72" y="2389883"/>
            <a:ext cx="3217998" cy="4171252"/>
          </a:xfrm>
          <a:prstGeom prst="rect">
            <a:avLst/>
          </a:prstGeom>
        </p:spPr>
      </p:pic>
    </p:spTree>
    <p:extLst>
      <p:ext uri="{BB962C8B-B14F-4D97-AF65-F5344CB8AC3E}">
        <p14:creationId xmlns:p14="http://schemas.microsoft.com/office/powerpoint/2010/main" val="3185227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endParaRPr lang="en-IE" dirty="0"/>
          </a:p>
          <a:p>
            <a:pPr marL="1092991" lvl="1" indent="-342900"/>
            <a:endParaRPr lang="en-IE" dirty="0"/>
          </a:p>
          <a:p>
            <a:pPr marL="1092991" lvl="1" indent="-342900"/>
            <a:endParaRPr lang="en-IE" dirty="0">
              <a:highlight>
                <a:srgbClr val="FFFF00"/>
              </a:highlight>
            </a:endParaRPr>
          </a:p>
          <a:p>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it-IT" sz="2400" dirty="0"/>
              <a:t>Gestire le emozioni associate al denaro </a:t>
            </a:r>
            <a:endParaRPr lang="en-IE" sz="2400"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499925" y="1067776"/>
            <a:ext cx="12331541" cy="602889"/>
          </a:xfrm>
        </p:spPr>
        <p:txBody>
          <a:bodyPr/>
          <a:lstStyle/>
          <a:p>
            <a:r>
              <a:rPr lang="it-IT" dirty="0"/>
              <a:t> In che modo le persone usano il denaro per sentirsi meglio, o peggio?</a:t>
            </a:r>
            <a:endParaRPr lang="en-US" i="0" dirty="0">
              <a:highlight>
                <a:srgbClr val="00FF00"/>
              </a:highlight>
            </a:endParaRPr>
          </a:p>
        </p:txBody>
      </p:sp>
      <p:pic>
        <p:nvPicPr>
          <p:cNvPr id="8" name="Picture 7" descr="A picture containing text, indoor, marketplace, handcart&#10;&#10;Description automatically generated">
            <a:extLst>
              <a:ext uri="{FF2B5EF4-FFF2-40B4-BE49-F238E27FC236}">
                <a16:creationId xmlns:a16="http://schemas.microsoft.com/office/drawing/2014/main" id="{9E63649A-C71C-4612-8091-8B2310910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4" y="2201437"/>
            <a:ext cx="4210638" cy="4695319"/>
          </a:xfrm>
          <a:prstGeom prst="rect">
            <a:avLst/>
          </a:prstGeom>
        </p:spPr>
      </p:pic>
      <p:sp>
        <p:nvSpPr>
          <p:cNvPr id="9" name="TextBox 8">
            <a:extLst>
              <a:ext uri="{FF2B5EF4-FFF2-40B4-BE49-F238E27FC236}">
                <a16:creationId xmlns:a16="http://schemas.microsoft.com/office/drawing/2014/main" id="{41E17D7A-901D-BF66-4453-C981F7783A7B}"/>
              </a:ext>
            </a:extLst>
          </p:cNvPr>
          <p:cNvSpPr txBox="1"/>
          <p:nvPr/>
        </p:nvSpPr>
        <p:spPr>
          <a:xfrm>
            <a:off x="4833143" y="5754533"/>
            <a:ext cx="4809655" cy="230832"/>
          </a:xfrm>
          <a:prstGeom prst="rect">
            <a:avLst/>
          </a:prstGeom>
          <a:noFill/>
        </p:spPr>
        <p:txBody>
          <a:bodyPr wrap="square" rtlCol="0">
            <a:spAutoFit/>
          </a:bodyPr>
          <a:lstStyle/>
          <a:p>
            <a:r>
              <a:rPr lang="en-GB" sz="900">
                <a:hlinkClick r:id="rId4" tooltip="https://www.usgamblingsites.com/news/online-poker-legislative-path-clearer-after-court-rules-in-favor-of-new-hampshire/"/>
              </a:rPr>
              <a:t>This Photo</a:t>
            </a:r>
            <a:r>
              <a:rPr lang="en-GB" sz="900"/>
              <a:t> by Unknown Author is licensed under </a:t>
            </a:r>
            <a:r>
              <a:rPr lang="en-GB" sz="900">
                <a:hlinkClick r:id="rId5" tooltip="https://creativecommons.org/licenses/by-nd/3.0/"/>
              </a:rPr>
              <a:t>CC BY-ND</a:t>
            </a:r>
            <a:endParaRPr lang="en-GB" sz="900"/>
          </a:p>
        </p:txBody>
      </p:sp>
      <p:pic>
        <p:nvPicPr>
          <p:cNvPr id="12" name="Picture 11" descr="A picture containing food, fries, sandwich, snack food&#10;&#10;Description automatically generated">
            <a:extLst>
              <a:ext uri="{FF2B5EF4-FFF2-40B4-BE49-F238E27FC236}">
                <a16:creationId xmlns:a16="http://schemas.microsoft.com/office/drawing/2014/main" id="{4CF8BC77-B507-91A7-77B4-B05FFEF223D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480091" y="3585485"/>
            <a:ext cx="5807284" cy="3695700"/>
          </a:xfrm>
          <a:prstGeom prst="rect">
            <a:avLst/>
          </a:prstGeom>
        </p:spPr>
      </p:pic>
      <p:sp>
        <p:nvSpPr>
          <p:cNvPr id="13" name="TextBox 12">
            <a:extLst>
              <a:ext uri="{FF2B5EF4-FFF2-40B4-BE49-F238E27FC236}">
                <a16:creationId xmlns:a16="http://schemas.microsoft.com/office/drawing/2014/main" id="{3596BFC9-6781-1D44-E3D7-8F0702C45D7F}"/>
              </a:ext>
            </a:extLst>
          </p:cNvPr>
          <p:cNvSpPr txBox="1"/>
          <p:nvPr/>
        </p:nvSpPr>
        <p:spPr>
          <a:xfrm>
            <a:off x="4833143" y="5559497"/>
            <a:ext cx="5807284" cy="230832"/>
          </a:xfrm>
          <a:prstGeom prst="rect">
            <a:avLst/>
          </a:prstGeom>
          <a:noFill/>
        </p:spPr>
        <p:txBody>
          <a:bodyPr wrap="square" rtlCol="0">
            <a:spAutoFit/>
          </a:bodyPr>
          <a:lstStyle/>
          <a:p>
            <a:r>
              <a:rPr lang="en-GB" sz="900">
                <a:hlinkClick r:id="rId7" tooltip="https://factly.in/ugc-requests-universities-ban-junk-food/"/>
              </a:rPr>
              <a:t>This Photo</a:t>
            </a:r>
            <a:r>
              <a:rPr lang="en-GB" sz="900"/>
              <a:t> by Unknown Author is licensed under </a:t>
            </a:r>
            <a:r>
              <a:rPr lang="en-GB" sz="900">
                <a:hlinkClick r:id="rId8" tooltip="https://creativecommons.org/licenses/by/3.0/"/>
              </a:rPr>
              <a:t>CC BY</a:t>
            </a:r>
            <a:endParaRPr lang="en-GB" sz="900"/>
          </a:p>
        </p:txBody>
      </p:sp>
      <p:pic>
        <p:nvPicPr>
          <p:cNvPr id="7" name="Picture 6" descr="A picture containing person, computer, computer, indoor&#10;&#10;Description automatically generated">
            <a:extLst>
              <a:ext uri="{FF2B5EF4-FFF2-40B4-BE49-F238E27FC236}">
                <a16:creationId xmlns:a16="http://schemas.microsoft.com/office/drawing/2014/main" id="{3213A0F6-18A2-6657-C958-24F0BA9AFDDD}"/>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02312" y="1940215"/>
            <a:ext cx="5068771" cy="3383405"/>
          </a:xfrm>
          <a:prstGeom prst="rect">
            <a:avLst/>
          </a:prstGeom>
        </p:spPr>
      </p:pic>
    </p:spTree>
    <p:extLst>
      <p:ext uri="{BB962C8B-B14F-4D97-AF65-F5344CB8AC3E}">
        <p14:creationId xmlns:p14="http://schemas.microsoft.com/office/powerpoint/2010/main" val="222035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498522" y="1562225"/>
            <a:ext cx="12331541" cy="5821250"/>
          </a:xfrm>
        </p:spPr>
        <p:txBody>
          <a:bodyPr/>
          <a:lstStyle/>
          <a:p>
            <a:pPr marL="342900" indent="-342900">
              <a:spcBef>
                <a:spcPts val="600"/>
              </a:spcBef>
              <a:buFont typeface="Arial" panose="020B0604020202020204" pitchFamily="34" charset="0"/>
              <a:buChar char="•"/>
            </a:pPr>
            <a:r>
              <a:rPr lang="it-IT" sz="2600" dirty="0"/>
              <a:t>Potremmo volere cose nuove, ad esempio l'ultimo telefono o console di gioco
Con il desiderio di beni o esperienze spesso desideriamo una </a:t>
            </a:r>
            <a:r>
              <a:rPr lang="it-IT" sz="2600" b="1" u="sng" dirty="0"/>
              <a:t>gratificazione immediata</a:t>
            </a:r>
            <a:r>
              <a:rPr lang="en-IE" sz="2600" b="1" u="sng" dirty="0"/>
              <a:t>. </a:t>
            </a:r>
            <a:endParaRPr lang="en-IE" sz="2600" dirty="0"/>
          </a:p>
          <a:p>
            <a:pPr marL="342900" indent="-342900">
              <a:spcBef>
                <a:spcPts val="600"/>
              </a:spcBef>
              <a:buFont typeface="Arial" panose="020B0604020202020204" pitchFamily="34" charset="0"/>
              <a:buChar char="•"/>
            </a:pPr>
            <a:r>
              <a:rPr lang="it-IT" sz="2600" b="1" dirty="0"/>
              <a:t>"Gratificazione" descrive il desiderio di rinunciare ai benefici futuri per ottenere qualcosa </a:t>
            </a:r>
            <a:r>
              <a:rPr lang="it-IT" sz="2600" b="1" u="sng" dirty="0"/>
              <a:t>ora</a:t>
            </a:r>
            <a:r>
              <a:rPr lang="en-IE" sz="2600" b="1" u="sng" dirty="0"/>
              <a:t>: </a:t>
            </a:r>
          </a:p>
          <a:p>
            <a:pPr marL="1385888" lvl="1" indent="-636588" algn="just">
              <a:buFont typeface="Wingdings" panose="05000000000000000000" pitchFamily="2" charset="2"/>
              <a:buChar char="v"/>
            </a:pPr>
            <a:r>
              <a:rPr lang="it-IT" sz="2500" dirty="0"/>
              <a:t>comprare un gelato dopo pranzo ma non avere soldi per comprare il latte più tardi 
comprare un nuovo telefono ma non avere i soldi per una bolletta dell'elettricità la prossima settimana</a:t>
            </a:r>
            <a:endParaRPr lang="en-IE" sz="2500" dirty="0"/>
          </a:p>
          <a:p>
            <a:pPr marL="342900" indent="-342900">
              <a:spcBef>
                <a:spcPts val="600"/>
              </a:spcBef>
              <a:buFont typeface="Arial" panose="020B0604020202020204" pitchFamily="34" charset="0"/>
              <a:buChar char="•"/>
            </a:pPr>
            <a:r>
              <a:rPr lang="it-IT" sz="2600" dirty="0"/>
              <a:t>Il piacere e la gratificazione a breve termine possono essere difficili da evitare, soprattutto per</a:t>
            </a:r>
            <a:r>
              <a:rPr lang="en-IE" sz="2600" dirty="0"/>
              <a:t>:</a:t>
            </a:r>
          </a:p>
          <a:p>
            <a:pPr marL="1385888" lvl="1" indent="-636588" algn="just">
              <a:buFont typeface="Wingdings" panose="05000000000000000000" pitchFamily="2" charset="2"/>
              <a:buChar char="v"/>
            </a:pPr>
            <a:r>
              <a:rPr lang="it-IT" sz="2500" dirty="0"/>
              <a:t>giovani che possono essere più impulsivi 
alcune famiglie in circostanze stressanti  
alcune persone con problemi di salute mentale </a:t>
            </a:r>
            <a:endParaRPr lang="en-IE" sz="2500" dirty="0"/>
          </a:p>
          <a:p>
            <a:pPr marL="1092991" lvl="1" indent="-342900"/>
            <a:endParaRPr lang="en-IE" dirty="0">
              <a:highlight>
                <a:srgbClr val="FFFF00"/>
              </a:highlight>
            </a:endParaRPr>
          </a:p>
          <a:p>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a:xfrm>
            <a:off x="500064" y="122225"/>
            <a:ext cx="12330000" cy="720000"/>
          </a:xfrm>
        </p:spPr>
        <p:txBody>
          <a:bodyPr>
            <a:normAutofit/>
          </a:bodyPr>
          <a:lstStyle/>
          <a:p>
            <a:r>
              <a:rPr lang="it-IT" dirty="0"/>
              <a:t>Gestire le emozioni associate al denaro </a:t>
            </a:r>
            <a:endParaRPr lang="en-IE"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498523" y="842225"/>
            <a:ext cx="12331541" cy="602889"/>
          </a:xfrm>
        </p:spPr>
        <p:txBody>
          <a:bodyPr/>
          <a:lstStyle/>
          <a:p>
            <a:r>
              <a:rPr lang="en-IE" i="0" dirty="0" err="1"/>
              <a:t>Cos'è</a:t>
            </a:r>
            <a:r>
              <a:rPr lang="en-IE" i="0" dirty="0"/>
              <a:t> la </a:t>
            </a:r>
            <a:r>
              <a:rPr lang="en-IE" i="0" dirty="0" err="1"/>
              <a:t>gratificazione</a:t>
            </a:r>
            <a:r>
              <a:rPr lang="en-IE" i="0" dirty="0"/>
              <a:t>? </a:t>
            </a:r>
          </a:p>
        </p:txBody>
      </p:sp>
    </p:spTree>
    <p:extLst>
      <p:ext uri="{BB962C8B-B14F-4D97-AF65-F5344CB8AC3E}">
        <p14:creationId xmlns:p14="http://schemas.microsoft.com/office/powerpoint/2010/main" val="4079614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pPr marL="1092991" lvl="1" indent="-342900"/>
            <a:endParaRPr lang="en-IE" dirty="0"/>
          </a:p>
          <a:p>
            <a:pPr marL="1092991" lvl="1" indent="-342900"/>
            <a:endParaRPr lang="en-IE" dirty="0">
              <a:highlight>
                <a:srgbClr val="FFFF00"/>
              </a:highlight>
            </a:endParaRPr>
          </a:p>
          <a:p>
            <a:r>
              <a:rPr lang="en-IE" sz="4000" b="1" dirty="0" err="1"/>
              <a:t>Pausa</a:t>
            </a:r>
            <a:r>
              <a:rPr lang="en-IE" sz="4000" b="1" dirty="0"/>
              <a:t> </a:t>
            </a:r>
            <a:r>
              <a:rPr lang="en-IE" sz="4000" b="1" dirty="0" err="1"/>
              <a:t>caffè</a:t>
            </a:r>
            <a:r>
              <a:rPr lang="en-IE" sz="4000" b="1" dirty="0"/>
              <a:t> e </a:t>
            </a:r>
            <a:r>
              <a:rPr lang="en-IE" sz="4000" b="1" dirty="0" err="1"/>
              <a:t>tè</a:t>
            </a:r>
            <a:r>
              <a:rPr lang="en-IE" sz="4000" b="1" dirty="0"/>
              <a:t> 
</a:t>
            </a:r>
            <a:endParaRPr lang="en-IE" dirty="0">
              <a:highlight>
                <a:srgbClr val="FFFF00"/>
              </a:highlight>
            </a:endParaRPr>
          </a:p>
        </p:txBody>
      </p:sp>
      <p:pic>
        <p:nvPicPr>
          <p:cNvPr id="5" name="Google Shape;321;p34" descr="Drink, Coffee, Tea, Beverage, Hot Drink, Hot Beverage">
            <a:extLst>
              <a:ext uri="{FF2B5EF4-FFF2-40B4-BE49-F238E27FC236}">
                <a16:creationId xmlns:a16="http://schemas.microsoft.com/office/drawing/2014/main" id="{490F18CB-B338-4B2F-B405-757FD89D6205}"/>
              </a:ext>
            </a:extLst>
          </p:cNvPr>
          <p:cNvPicPr preferRelativeResize="0"/>
          <p:nvPr/>
        </p:nvPicPr>
        <p:blipFill rotWithShape="1">
          <a:blip r:embed="rId3">
            <a:alphaModFix/>
          </a:blip>
          <a:srcRect/>
          <a:stretch/>
        </p:blipFill>
        <p:spPr>
          <a:xfrm>
            <a:off x="5915283" y="1306734"/>
            <a:ext cx="5788152" cy="4892231"/>
          </a:xfrm>
          <a:prstGeom prst="rect">
            <a:avLst/>
          </a:prstGeom>
          <a:noFill/>
          <a:ln>
            <a:noFill/>
          </a:ln>
        </p:spPr>
      </p:pic>
      <p:sp>
        <p:nvSpPr>
          <p:cNvPr id="6" name="TextBox 5">
            <a:extLst>
              <a:ext uri="{FF2B5EF4-FFF2-40B4-BE49-F238E27FC236}">
                <a16:creationId xmlns:a16="http://schemas.microsoft.com/office/drawing/2014/main" id="{484BECA2-6A59-7E5F-C559-06A2DBC81FB2}"/>
              </a:ext>
            </a:extLst>
          </p:cNvPr>
          <p:cNvSpPr txBox="1"/>
          <p:nvPr/>
        </p:nvSpPr>
        <p:spPr>
          <a:xfrm>
            <a:off x="500064" y="706304"/>
            <a:ext cx="6670622" cy="461665"/>
          </a:xfrm>
          <a:prstGeom prst="rect">
            <a:avLst/>
          </a:prstGeom>
          <a:noFill/>
        </p:spPr>
        <p:txBody>
          <a:bodyPr wrap="square">
            <a:spAutoFit/>
          </a:bodyPr>
          <a:lstStyle/>
          <a:p>
            <a:r>
              <a:rPr lang="it-IT" sz="2400" b="1" dirty="0">
                <a:solidFill>
                  <a:schemeClr val="accent4"/>
                </a:solidFill>
              </a:rPr>
              <a:t>Gestire le emozioni associate al denaro</a:t>
            </a:r>
            <a:endParaRPr lang="en-GB" sz="2400" b="1" dirty="0">
              <a:solidFill>
                <a:schemeClr val="accent4"/>
              </a:solidFill>
            </a:endParaRPr>
          </a:p>
        </p:txBody>
      </p:sp>
    </p:spTree>
    <p:extLst>
      <p:ext uri="{BB962C8B-B14F-4D97-AF65-F5344CB8AC3E}">
        <p14:creationId xmlns:p14="http://schemas.microsoft.com/office/powerpoint/2010/main" val="2396288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464420" y="1755320"/>
            <a:ext cx="7990032" cy="4878394"/>
          </a:xfrm>
        </p:spPr>
        <p:txBody>
          <a:bodyPr/>
          <a:lstStyle/>
          <a:p>
            <a:pPr marL="342900" indent="-342900" algn="l">
              <a:buFont typeface="Arial" panose="020B0604020202020204" pitchFamily="34" charset="0"/>
              <a:buChar char="•"/>
            </a:pPr>
            <a:r>
              <a:rPr lang="it-IT" sz="2800" dirty="0"/>
              <a:t>Più ti preoccupi del denaro, più difficile potresti trovare difficile gestire i tuoi soldi 
Più ti preoccupi dei soldi, più è probabile che tu abbia una cattiva salute mentale che quanto concerne il denaro. 
Domande da considerare quando si pensa al denaro</a:t>
            </a:r>
            <a:r>
              <a:rPr lang="en-IE" sz="2800" dirty="0"/>
              <a:t>:</a:t>
            </a:r>
          </a:p>
          <a:p>
            <a:pPr marL="1207291" lvl="1" indent="-457200">
              <a:buFont typeface="Wingdings" panose="05000000000000000000" pitchFamily="2" charset="2"/>
              <a:buChar char="v"/>
            </a:pPr>
            <a:r>
              <a:rPr lang="it-IT" sz="2800" dirty="0"/>
              <a:t>Tendi a pensare alla peggiore delle ipotesi quando prendi decisioni finanziarie</a:t>
            </a:r>
            <a:r>
              <a:rPr lang="en-IE" sz="2800" dirty="0"/>
              <a:t>? </a:t>
            </a:r>
          </a:p>
          <a:p>
            <a:pPr marL="1207291" lvl="1" indent="-457200">
              <a:buFont typeface="Wingdings" panose="05000000000000000000" pitchFamily="2" charset="2"/>
              <a:buChar char="v"/>
            </a:pPr>
            <a:r>
              <a:rPr lang="it-IT" sz="2800" dirty="0"/>
              <a:t>Oppure pensi alla migliore delle ipotesi?</a:t>
            </a:r>
          </a:p>
          <a:p>
            <a:pPr lvl="1"/>
            <a:endParaRPr lang="en-IE" dirty="0"/>
          </a:p>
          <a:p>
            <a:endParaRPr lang="en-IE" dirty="0"/>
          </a:p>
          <a:p>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a:xfrm>
            <a:off x="431707" y="151986"/>
            <a:ext cx="12171120" cy="720000"/>
          </a:xfrm>
        </p:spPr>
        <p:txBody>
          <a:bodyPr>
            <a:normAutofit/>
          </a:bodyPr>
          <a:lstStyle/>
          <a:p>
            <a:r>
              <a:rPr lang="it-IT" sz="2400" dirty="0"/>
              <a:t>Gestire le emozioni associate al denaro </a:t>
            </a:r>
            <a:endParaRPr lang="en-IE" sz="2400"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431707" y="871986"/>
            <a:ext cx="12171120" cy="602889"/>
          </a:xfrm>
        </p:spPr>
        <p:txBody>
          <a:bodyPr/>
          <a:lstStyle/>
          <a:p>
            <a:pPr marL="96838"/>
            <a:r>
              <a:rPr lang="it-IT" i="0" dirty="0"/>
              <a:t>Salute mentale e denaro. Sei d'accordo o in disaccordo con queste affermazioni?</a:t>
            </a:r>
            <a:endParaRPr lang="en-IE" i="0" dirty="0"/>
          </a:p>
        </p:txBody>
      </p:sp>
      <p:graphicFrame>
        <p:nvGraphicFramePr>
          <p:cNvPr id="5" name="Diagram 4">
            <a:extLst>
              <a:ext uri="{FF2B5EF4-FFF2-40B4-BE49-F238E27FC236}">
                <a16:creationId xmlns:a16="http://schemas.microsoft.com/office/drawing/2014/main" id="{EC7D5011-A2F8-41BE-A9C6-A0B093495C2E}"/>
              </a:ext>
            </a:extLst>
          </p:cNvPr>
          <p:cNvGraphicFramePr/>
          <p:nvPr>
            <p:extLst>
              <p:ext uri="{D42A27DB-BD31-4B8C-83A1-F6EECF244321}">
                <p14:modId xmlns:p14="http://schemas.microsoft.com/office/powerpoint/2010/main" val="3448542588"/>
              </p:ext>
            </p:extLst>
          </p:nvPr>
        </p:nvGraphicFramePr>
        <p:xfrm>
          <a:off x="8454452" y="1990048"/>
          <a:ext cx="4416128" cy="5089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3852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4612832" y="1713503"/>
            <a:ext cx="8379502" cy="5730152"/>
          </a:xfrm>
        </p:spPr>
        <p:txBody>
          <a:bodyPr/>
          <a:lstStyle/>
          <a:p>
            <a:pPr algn="l"/>
            <a:r>
              <a:rPr lang="it-IT" sz="2400" dirty="0"/>
              <a:t>Tu, o qualcuno che conosci, avete sperimentato uno dei seguenti </a:t>
            </a:r>
            <a:r>
              <a:rPr lang="it-IT" sz="2400" b="1" dirty="0"/>
              <a:t>comportamenti</a:t>
            </a:r>
            <a:r>
              <a:rPr lang="it-IT" sz="2400" dirty="0"/>
              <a:t> o </a:t>
            </a:r>
            <a:r>
              <a:rPr lang="it-IT" sz="2400" b="1" dirty="0"/>
              <a:t>preoccupazioni</a:t>
            </a:r>
            <a:r>
              <a:rPr lang="en-US" sz="2400" dirty="0"/>
              <a:t>: </a:t>
            </a:r>
          </a:p>
          <a:p>
            <a:pPr algn="l"/>
            <a:r>
              <a:rPr lang="en-US" sz="2400" b="1" dirty="0" err="1"/>
              <a:t>Comportamento</a:t>
            </a:r>
            <a:r>
              <a:rPr lang="en-US" sz="2400" b="1" dirty="0"/>
              <a:t>:</a:t>
            </a:r>
          </a:p>
          <a:p>
            <a:pPr marL="342900" indent="-342900" algn="l">
              <a:buFont typeface="Arial" panose="020B0604020202020204" pitchFamily="34" charset="0"/>
              <a:buChar char="•"/>
            </a:pPr>
            <a:r>
              <a:rPr lang="it-IT" sz="2400" dirty="0">
                <a:solidFill>
                  <a:schemeClr val="tx1"/>
                </a:solidFill>
              </a:rPr>
              <a:t>Metto le bollette in un cassetto senza leggerle
Non ho abbastanza soldi per pagare le bollette</a:t>
            </a:r>
            <a:endParaRPr lang="en-US" sz="2400" dirty="0">
              <a:solidFill>
                <a:schemeClr val="tx1"/>
              </a:solidFill>
            </a:endParaRPr>
          </a:p>
          <a:p>
            <a:pPr marL="342900" indent="-342900" algn="l">
              <a:buFont typeface="Arial" panose="020B0604020202020204" pitchFamily="34" charset="0"/>
              <a:buChar char="•"/>
            </a:pPr>
            <a:r>
              <a:rPr lang="it-IT" sz="2400" dirty="0">
                <a:solidFill>
                  <a:schemeClr val="tx1"/>
                </a:solidFill>
              </a:rPr>
              <a:t>Tendo a spendere più soldi quando sono più </a:t>
            </a:r>
            <a:r>
              <a:rPr lang="it-IT" sz="2400" dirty="0" err="1">
                <a:solidFill>
                  <a:schemeClr val="tx1"/>
                </a:solidFill>
              </a:rPr>
              <a:t>emotiv</a:t>
            </a:r>
            <a:r>
              <a:rPr lang="it-IT" sz="2400" dirty="0">
                <a:solidFill>
                  <a:schemeClr val="tx1"/>
                </a:solidFill>
              </a:rPr>
              <a:t>@</a:t>
            </a:r>
            <a:endParaRPr lang="en-US" sz="2400" dirty="0">
              <a:solidFill>
                <a:schemeClr val="tx1"/>
              </a:solidFill>
            </a:endParaRPr>
          </a:p>
          <a:p>
            <a:pPr algn="l"/>
            <a:r>
              <a:rPr lang="en-US" sz="2400" b="1" dirty="0" err="1">
                <a:solidFill>
                  <a:schemeClr val="tx1"/>
                </a:solidFill>
              </a:rPr>
              <a:t>Preoccupazioni</a:t>
            </a:r>
            <a:r>
              <a:rPr lang="en-US" sz="2400" b="1" dirty="0">
                <a:solidFill>
                  <a:schemeClr val="tx1"/>
                </a:solidFill>
              </a:rPr>
              <a:t>:</a:t>
            </a:r>
          </a:p>
          <a:p>
            <a:pPr marL="342900" indent="-342900" algn="l">
              <a:buFont typeface="Arial" panose="020B0604020202020204" pitchFamily="34" charset="0"/>
              <a:buChar char="•"/>
            </a:pPr>
            <a:r>
              <a:rPr lang="it-IT" sz="2400" dirty="0">
                <a:solidFill>
                  <a:schemeClr val="tx1"/>
                </a:solidFill>
              </a:rPr>
              <a:t>Spendo oltre i miei limiti – poi mi preoccupo
Temo che la mia acqua o l'elettricità possano essere tagliate </a:t>
            </a:r>
            <a:endParaRPr lang="en-US" sz="2400" dirty="0">
              <a:solidFill>
                <a:schemeClr val="tx1"/>
              </a:solidFill>
            </a:endParaRPr>
          </a:p>
          <a:p>
            <a:pPr marL="342900" indent="-342900" algn="l">
              <a:buFont typeface="Arial" panose="020B0604020202020204" pitchFamily="34" charset="0"/>
              <a:buChar char="•"/>
            </a:pPr>
            <a:r>
              <a:rPr lang="it-IT" sz="2400" dirty="0">
                <a:solidFill>
                  <a:schemeClr val="tx1"/>
                </a:solidFill>
              </a:rPr>
              <a:t>Non voglio pensare ai miei debiti perché mi spaventa</a:t>
            </a:r>
          </a:p>
          <a:p>
            <a:pPr marL="342900" indent="-342900" algn="l">
              <a:buFont typeface="Arial" panose="020B0604020202020204" pitchFamily="34" charset="0"/>
              <a:buChar char="•"/>
            </a:pPr>
            <a:endParaRPr lang="en-US" sz="2400" dirty="0"/>
          </a:p>
          <a:p>
            <a:pPr algn="l"/>
            <a:r>
              <a:rPr lang="it-IT" sz="2400" i="1" dirty="0"/>
              <a:t>Se l'hai fatto, non sei sol@. Anche altri hanno pensato lo stesso!
</a:t>
            </a:r>
            <a:endParaRPr lang="el-GR" sz="2100" i="1" dirty="0"/>
          </a:p>
        </p:txBody>
      </p:sp>
      <p:sp>
        <p:nvSpPr>
          <p:cNvPr id="7" name="Title 6"/>
          <p:cNvSpPr>
            <a:spLocks noGrp="1"/>
          </p:cNvSpPr>
          <p:nvPr>
            <p:ph type="title"/>
          </p:nvPr>
        </p:nvSpPr>
        <p:spPr>
          <a:xfrm>
            <a:off x="1506327" y="197256"/>
            <a:ext cx="7203947" cy="720000"/>
          </a:xfrm>
        </p:spPr>
        <p:txBody>
          <a:bodyPr>
            <a:normAutofit/>
          </a:bodyPr>
          <a:lstStyle/>
          <a:p>
            <a:r>
              <a:rPr lang="it-IT" sz="2400" dirty="0"/>
              <a:t>Gestire le emozioni associate al denaro</a:t>
            </a:r>
            <a:endParaRPr lang="el-GR" sz="2400" dirty="0"/>
          </a:p>
        </p:txBody>
      </p:sp>
      <p:sp>
        <p:nvSpPr>
          <p:cNvPr id="11" name="Text Placeholder 10"/>
          <p:cNvSpPr>
            <a:spLocks noGrp="1"/>
          </p:cNvSpPr>
          <p:nvPr>
            <p:ph type="body" sz="quarter" idx="12"/>
          </p:nvPr>
        </p:nvSpPr>
        <p:spPr>
          <a:xfrm>
            <a:off x="499765" y="975631"/>
            <a:ext cx="12331700" cy="603250"/>
          </a:xfrm>
        </p:spPr>
        <p:txBody>
          <a:bodyPr/>
          <a:lstStyle/>
          <a:p>
            <a:r>
              <a:rPr lang="it-IT" i="0" dirty="0"/>
              <a:t>Comportamento associato al denaro e preoccupazioni per il denaro</a:t>
            </a:r>
            <a:endParaRPr lang="el-GR" i="0" dirty="0"/>
          </a:p>
        </p:txBody>
      </p:sp>
      <p:pic>
        <p:nvPicPr>
          <p:cNvPr id="8" name="Graphic 7" descr="Close with solid fill">
            <a:extLst>
              <a:ext uri="{FF2B5EF4-FFF2-40B4-BE49-F238E27FC236}">
                <a16:creationId xmlns:a16="http://schemas.microsoft.com/office/drawing/2014/main" id="{CD5AAA0D-849A-4694-B67A-8C2F5EC2B1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17066" y="196667"/>
            <a:ext cx="914400" cy="644342"/>
          </a:xfrm>
          <a:prstGeom prst="rect">
            <a:avLst/>
          </a:prstGeom>
        </p:spPr>
      </p:pic>
      <p:pic>
        <p:nvPicPr>
          <p:cNvPr id="13" name="Graphic 12" descr="Close with solid fill">
            <a:extLst>
              <a:ext uri="{FF2B5EF4-FFF2-40B4-BE49-F238E27FC236}">
                <a16:creationId xmlns:a16="http://schemas.microsoft.com/office/drawing/2014/main" id="{811B90D4-B499-402B-A5A9-838C245F0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063" y="237759"/>
            <a:ext cx="914400" cy="603250"/>
          </a:xfrm>
          <a:prstGeom prst="rect">
            <a:avLst/>
          </a:prstGeom>
        </p:spPr>
      </p:pic>
      <p:graphicFrame>
        <p:nvGraphicFramePr>
          <p:cNvPr id="10" name="Diagram 9">
            <a:extLst>
              <a:ext uri="{FF2B5EF4-FFF2-40B4-BE49-F238E27FC236}">
                <a16:creationId xmlns:a16="http://schemas.microsoft.com/office/drawing/2014/main" id="{1C99923B-1F00-4BDA-ACC2-95A1545A7AE6}"/>
              </a:ext>
            </a:extLst>
          </p:cNvPr>
          <p:cNvGraphicFramePr/>
          <p:nvPr>
            <p:extLst>
              <p:ext uri="{D42A27DB-BD31-4B8C-83A1-F6EECF244321}">
                <p14:modId xmlns:p14="http://schemas.microsoft.com/office/powerpoint/2010/main" val="4266641564"/>
              </p:ext>
            </p:extLst>
          </p:nvPr>
        </p:nvGraphicFramePr>
        <p:xfrm>
          <a:off x="342665" y="2000346"/>
          <a:ext cx="3944521" cy="43554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3095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7586662" y="979450"/>
            <a:ext cx="5244803" cy="5847752"/>
          </a:xfrm>
        </p:spPr>
        <p:txBody>
          <a:bodyPr/>
          <a:lstStyle/>
          <a:p>
            <a:pPr marL="342900" indent="-342900" algn="l">
              <a:buFont typeface="Arial" panose="020B0604020202020204" pitchFamily="34" charset="0"/>
              <a:buChar char="•"/>
            </a:pPr>
            <a:r>
              <a:rPr lang="it-IT" sz="2800" dirty="0"/>
              <a:t>Se stai vivendo emozioni inquietanti, può essere facile scappare o evitare le sfide che devi affrontare con i soldi. 
Sebbene tu possa avere un senso di sollievo a breve termine dal non pagare le bollette, a lungo termine le tue bollette e i tuoi debiti aumenteranno</a:t>
            </a:r>
            <a:r>
              <a:rPr lang="en-US" sz="2800" dirty="0"/>
              <a:t>. </a:t>
            </a:r>
          </a:p>
          <a:p>
            <a:pPr marL="342900" indent="-342900" algn="l">
              <a:buFont typeface="Arial" panose="020B0604020202020204" pitchFamily="34" charset="0"/>
              <a:buChar char="•"/>
            </a:pPr>
            <a:r>
              <a:rPr lang="it-IT" sz="2800" dirty="0"/>
              <a:t>Questo processo, noto come </a:t>
            </a:r>
            <a:r>
              <a:rPr lang="it-IT" sz="2800" b="1" u="sng" dirty="0"/>
              <a:t>ciclo di evitamento</a:t>
            </a:r>
            <a:r>
              <a:rPr lang="it-IT" sz="2800" dirty="0"/>
              <a:t>, può causare ansia e più debito a lungo termine.  </a:t>
            </a:r>
            <a:endParaRPr lang="el-GR" dirty="0">
              <a:highlight>
                <a:srgbClr val="FFFF00"/>
              </a:highlight>
            </a:endParaRPr>
          </a:p>
        </p:txBody>
      </p:sp>
      <p:sp>
        <p:nvSpPr>
          <p:cNvPr id="11" name="Text Placeholder 10"/>
          <p:cNvSpPr>
            <a:spLocks noGrp="1"/>
          </p:cNvSpPr>
          <p:nvPr>
            <p:ph type="body" sz="quarter" idx="12"/>
          </p:nvPr>
        </p:nvSpPr>
        <p:spPr>
          <a:xfrm>
            <a:off x="499765" y="923925"/>
            <a:ext cx="6665533" cy="603250"/>
          </a:xfrm>
        </p:spPr>
        <p:txBody>
          <a:bodyPr/>
          <a:lstStyle/>
          <a:p>
            <a:r>
              <a:rPr lang="en-US" i="0" dirty="0"/>
              <a:t>Il "</a:t>
            </a:r>
            <a:r>
              <a:rPr lang="en-US" i="0" dirty="0" err="1"/>
              <a:t>ciclo</a:t>
            </a:r>
            <a:r>
              <a:rPr lang="en-US" i="0" dirty="0"/>
              <a:t> di </a:t>
            </a:r>
            <a:r>
              <a:rPr lang="en-US" i="0" dirty="0" err="1"/>
              <a:t>evitamento</a:t>
            </a:r>
            <a:r>
              <a:rPr lang="en-US" i="0" dirty="0"/>
              <a:t>“ </a:t>
            </a:r>
            <a:endParaRPr lang="el-GR" i="0" dirty="0"/>
          </a:p>
        </p:txBody>
      </p:sp>
      <p:pic>
        <p:nvPicPr>
          <p:cNvPr id="8" name="Graphic 7" descr="Close with solid fill">
            <a:extLst>
              <a:ext uri="{FF2B5EF4-FFF2-40B4-BE49-F238E27FC236}">
                <a16:creationId xmlns:a16="http://schemas.microsoft.com/office/drawing/2014/main" id="{CD5AAA0D-849A-4694-B67A-8C2F5EC2B1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17065" y="148400"/>
            <a:ext cx="914400" cy="714300"/>
          </a:xfrm>
          <a:prstGeom prst="rect">
            <a:avLst/>
          </a:prstGeom>
        </p:spPr>
      </p:pic>
      <p:pic>
        <p:nvPicPr>
          <p:cNvPr id="13" name="Graphic 12" descr="Close with solid fill">
            <a:extLst>
              <a:ext uri="{FF2B5EF4-FFF2-40B4-BE49-F238E27FC236}">
                <a16:creationId xmlns:a16="http://schemas.microsoft.com/office/drawing/2014/main" id="{811B90D4-B499-402B-A5A9-838C245F0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65" y="203925"/>
            <a:ext cx="914400" cy="603250"/>
          </a:xfrm>
          <a:prstGeom prst="rect">
            <a:avLst/>
          </a:prstGeom>
        </p:spPr>
      </p:pic>
      <p:graphicFrame>
        <p:nvGraphicFramePr>
          <p:cNvPr id="10" name="Diagram 9">
            <a:extLst>
              <a:ext uri="{FF2B5EF4-FFF2-40B4-BE49-F238E27FC236}">
                <a16:creationId xmlns:a16="http://schemas.microsoft.com/office/drawing/2014/main" id="{1C99923B-1F00-4BDA-ACC2-95A1545A7AE6}"/>
              </a:ext>
            </a:extLst>
          </p:cNvPr>
          <p:cNvGraphicFramePr/>
          <p:nvPr>
            <p:extLst>
              <p:ext uri="{D42A27DB-BD31-4B8C-83A1-F6EECF244321}">
                <p14:modId xmlns:p14="http://schemas.microsoft.com/office/powerpoint/2010/main" val="1578101008"/>
              </p:ext>
            </p:extLst>
          </p:nvPr>
        </p:nvGraphicFramePr>
        <p:xfrm>
          <a:off x="500064" y="1542400"/>
          <a:ext cx="7086598" cy="58477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itle 2">
            <a:extLst>
              <a:ext uri="{FF2B5EF4-FFF2-40B4-BE49-F238E27FC236}">
                <a16:creationId xmlns:a16="http://schemas.microsoft.com/office/drawing/2014/main" id="{BBA52520-E06B-B5FD-A659-92C5B983A031}"/>
              </a:ext>
            </a:extLst>
          </p:cNvPr>
          <p:cNvSpPr>
            <a:spLocks noGrp="1"/>
          </p:cNvSpPr>
          <p:nvPr>
            <p:ph type="title"/>
          </p:nvPr>
        </p:nvSpPr>
        <p:spPr>
          <a:xfrm>
            <a:off x="1568648" y="203925"/>
            <a:ext cx="11108631" cy="720000"/>
          </a:xfrm>
        </p:spPr>
        <p:txBody>
          <a:bodyPr>
            <a:normAutofit/>
          </a:bodyPr>
          <a:lstStyle/>
          <a:p>
            <a:r>
              <a:rPr lang="it-IT" sz="2400" dirty="0"/>
              <a:t>Gestire le emozioni associate al denaro </a:t>
            </a:r>
            <a:endParaRPr lang="en-GB" sz="2400" dirty="0"/>
          </a:p>
        </p:txBody>
      </p:sp>
    </p:spTree>
    <p:extLst>
      <p:ext uri="{BB962C8B-B14F-4D97-AF65-F5344CB8AC3E}">
        <p14:creationId xmlns:p14="http://schemas.microsoft.com/office/powerpoint/2010/main" val="3901906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6295869" y="1984375"/>
            <a:ext cx="6629867" cy="5129444"/>
          </a:xfrm>
        </p:spPr>
        <p:txBody>
          <a:bodyPr/>
          <a:lstStyle/>
          <a:p>
            <a:r>
              <a:rPr lang="en-US" sz="2800" b="1" u="sng" dirty="0" err="1"/>
              <a:t>Attività</a:t>
            </a:r>
            <a:r>
              <a:rPr lang="en-US" sz="2800" b="1" u="sng" dirty="0"/>
              <a:t> in </a:t>
            </a:r>
            <a:r>
              <a:rPr lang="en-US" sz="2800" b="1" u="sng" dirty="0" err="1"/>
              <a:t>coppia</a:t>
            </a:r>
            <a:r>
              <a:rPr lang="en-US" sz="2800" b="1" u="sng" dirty="0"/>
              <a:t>: 
</a:t>
            </a:r>
            <a:r>
              <a:rPr lang="it-IT" sz="2800" dirty="0"/>
              <a:t>Crea il tuo cerchio di evitamento</a:t>
            </a:r>
            <a:r>
              <a:rPr lang="en-US" sz="2800" dirty="0"/>
              <a:t>:</a:t>
            </a:r>
          </a:p>
          <a:p>
            <a:pPr marL="457200" indent="-457200" algn="l">
              <a:buFont typeface="Arial" panose="020B0604020202020204" pitchFamily="34" charset="0"/>
              <a:buChar char="•"/>
            </a:pPr>
            <a:r>
              <a:rPr lang="it-IT" sz="2800" dirty="0"/>
              <a:t>Identifica un esempio di qualcosa che tu, o chiunque tu conosca, hai fatto quando ti sei </a:t>
            </a:r>
            <a:r>
              <a:rPr lang="it-IT" sz="2800" dirty="0" err="1"/>
              <a:t>intrappolat</a:t>
            </a:r>
            <a:r>
              <a:rPr lang="it-IT" sz="2800" dirty="0"/>
              <a:t>@ in un ciclo di evitamento 
Identifica come il comportamento ha portato la situazione a peggiorare la situazione 
Preparati a presentare le tue idee al gruppo </a:t>
            </a:r>
            <a:endParaRPr lang="en-US" dirty="0"/>
          </a:p>
          <a:p>
            <a:endParaRPr lang="el-GR" dirty="0">
              <a:highlight>
                <a:srgbClr val="FFFF00"/>
              </a:highlight>
            </a:endParaRPr>
          </a:p>
        </p:txBody>
      </p:sp>
      <p:sp>
        <p:nvSpPr>
          <p:cNvPr id="7" name="Title 6"/>
          <p:cNvSpPr>
            <a:spLocks noGrp="1"/>
          </p:cNvSpPr>
          <p:nvPr>
            <p:ph type="title"/>
          </p:nvPr>
        </p:nvSpPr>
        <p:spPr>
          <a:xfrm>
            <a:off x="1866684" y="243341"/>
            <a:ext cx="7487178" cy="720000"/>
          </a:xfrm>
        </p:spPr>
        <p:txBody>
          <a:bodyPr>
            <a:normAutofit/>
          </a:bodyPr>
          <a:lstStyle/>
          <a:p>
            <a:r>
              <a:rPr lang="it-IT" sz="2400" dirty="0"/>
              <a:t>Gestire le emozioni associate al denaro </a:t>
            </a:r>
            <a:endParaRPr lang="el-GR" sz="2400" dirty="0"/>
          </a:p>
        </p:txBody>
      </p:sp>
      <p:sp>
        <p:nvSpPr>
          <p:cNvPr id="11" name="Text Placeholder 10"/>
          <p:cNvSpPr>
            <a:spLocks noGrp="1"/>
          </p:cNvSpPr>
          <p:nvPr>
            <p:ph type="body" sz="quarter" idx="12"/>
          </p:nvPr>
        </p:nvSpPr>
        <p:spPr>
          <a:xfrm>
            <a:off x="499765" y="923925"/>
            <a:ext cx="12331700" cy="1060450"/>
          </a:xfrm>
        </p:spPr>
        <p:txBody>
          <a:bodyPr/>
          <a:lstStyle/>
          <a:p>
            <a:r>
              <a:rPr lang="en-US" i="0" dirty="0" err="1"/>
              <a:t>Attività</a:t>
            </a:r>
            <a:r>
              <a:rPr lang="en-US" i="0" dirty="0"/>
              <a:t> M4.5</a:t>
            </a:r>
            <a:endParaRPr lang="el-GR" i="0" dirty="0"/>
          </a:p>
          <a:p>
            <a:r>
              <a:rPr lang="it-IT" i="0" dirty="0"/>
              <a:t>Crea il tuo "Cerchio di evitamento"</a:t>
            </a:r>
            <a:endParaRPr lang="en-US" i="0" dirty="0"/>
          </a:p>
        </p:txBody>
      </p:sp>
      <p:pic>
        <p:nvPicPr>
          <p:cNvPr id="8" name="Graphic 7" descr="Close with solid fill">
            <a:extLst>
              <a:ext uri="{FF2B5EF4-FFF2-40B4-BE49-F238E27FC236}">
                <a16:creationId xmlns:a16="http://schemas.microsoft.com/office/drawing/2014/main" id="{CD5AAA0D-849A-4694-B67A-8C2F5EC2B1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17065" y="48941"/>
            <a:ext cx="914400" cy="914400"/>
          </a:xfrm>
          <a:prstGeom prst="rect">
            <a:avLst/>
          </a:prstGeom>
        </p:spPr>
      </p:pic>
      <p:pic>
        <p:nvPicPr>
          <p:cNvPr id="13" name="Graphic 12" descr="Close with solid fill">
            <a:extLst>
              <a:ext uri="{FF2B5EF4-FFF2-40B4-BE49-F238E27FC236}">
                <a16:creationId xmlns:a16="http://schemas.microsoft.com/office/drawing/2014/main" id="{811B90D4-B499-402B-A5A9-838C245F0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4994" y="69776"/>
            <a:ext cx="914400" cy="914400"/>
          </a:xfrm>
          <a:prstGeom prst="rect">
            <a:avLst/>
          </a:prstGeom>
        </p:spPr>
      </p:pic>
      <p:graphicFrame>
        <p:nvGraphicFramePr>
          <p:cNvPr id="10" name="Diagram 9">
            <a:extLst>
              <a:ext uri="{FF2B5EF4-FFF2-40B4-BE49-F238E27FC236}">
                <a16:creationId xmlns:a16="http://schemas.microsoft.com/office/drawing/2014/main" id="{1C99923B-1F00-4BDA-ACC2-95A1545A7AE6}"/>
              </a:ext>
            </a:extLst>
          </p:cNvPr>
          <p:cNvGraphicFramePr/>
          <p:nvPr>
            <p:extLst>
              <p:ext uri="{D42A27DB-BD31-4B8C-83A1-F6EECF244321}">
                <p14:modId xmlns:p14="http://schemas.microsoft.com/office/powerpoint/2010/main" val="576194458"/>
              </p:ext>
            </p:extLst>
          </p:nvPr>
        </p:nvGraphicFramePr>
        <p:xfrm>
          <a:off x="0" y="2030326"/>
          <a:ext cx="6462868" cy="50891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63622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53AFC8-130A-AD91-D198-B24E9605833E}"/>
              </a:ext>
            </a:extLst>
          </p:cNvPr>
          <p:cNvSpPr>
            <a:spLocks noGrp="1"/>
          </p:cNvSpPr>
          <p:nvPr>
            <p:ph sz="quarter" idx="11"/>
          </p:nvPr>
        </p:nvSpPr>
        <p:spPr>
          <a:xfrm>
            <a:off x="500203" y="2773179"/>
            <a:ext cx="12331402" cy="2983043"/>
          </a:xfrm>
        </p:spPr>
        <p:txBody>
          <a:bodyPr/>
          <a:lstStyle/>
          <a:p>
            <a:r>
              <a:rPr lang="it-IT" sz="2800" dirty="0">
                <a:solidFill>
                  <a:schemeClr val="tx1"/>
                </a:solidFill>
              </a:rPr>
              <a:t>Qualche commento o suggerimento sulle questioni sollevate?
Non c'è soluzione.....
</a:t>
            </a:r>
            <a:endParaRPr lang="en-GB" sz="2800" dirty="0">
              <a:solidFill>
                <a:schemeClr val="bg2"/>
              </a:solidFill>
            </a:endParaRPr>
          </a:p>
        </p:txBody>
      </p:sp>
      <p:sp>
        <p:nvSpPr>
          <p:cNvPr id="3" name="Title 2">
            <a:extLst>
              <a:ext uri="{FF2B5EF4-FFF2-40B4-BE49-F238E27FC236}">
                <a16:creationId xmlns:a16="http://schemas.microsoft.com/office/drawing/2014/main" id="{366FBE56-1CC7-7689-29E9-CDA8A5980F34}"/>
              </a:ext>
            </a:extLst>
          </p:cNvPr>
          <p:cNvSpPr>
            <a:spLocks noGrp="1"/>
          </p:cNvSpPr>
          <p:nvPr>
            <p:ph type="title"/>
          </p:nvPr>
        </p:nvSpPr>
        <p:spPr/>
        <p:txBody>
          <a:bodyPr>
            <a:normAutofit/>
          </a:bodyPr>
          <a:lstStyle/>
          <a:p>
            <a:r>
              <a:rPr lang="it-IT" sz="2400" dirty="0"/>
              <a:t>Gestire le emozioni associate al denaro </a:t>
            </a:r>
            <a:endParaRPr lang="en-GB" sz="2400" dirty="0"/>
          </a:p>
        </p:txBody>
      </p:sp>
      <p:sp>
        <p:nvSpPr>
          <p:cNvPr id="4" name="Text Placeholder 3">
            <a:extLst>
              <a:ext uri="{FF2B5EF4-FFF2-40B4-BE49-F238E27FC236}">
                <a16:creationId xmlns:a16="http://schemas.microsoft.com/office/drawing/2014/main" id="{98506E45-B457-CE8F-583B-47963B3C95A1}"/>
              </a:ext>
            </a:extLst>
          </p:cNvPr>
          <p:cNvSpPr>
            <a:spLocks noGrp="1"/>
          </p:cNvSpPr>
          <p:nvPr>
            <p:ph type="body" sz="quarter" idx="12"/>
          </p:nvPr>
        </p:nvSpPr>
        <p:spPr>
          <a:xfrm>
            <a:off x="500203" y="1152159"/>
            <a:ext cx="12331541" cy="1029567"/>
          </a:xfrm>
        </p:spPr>
        <p:txBody>
          <a:bodyPr/>
          <a:lstStyle/>
          <a:p>
            <a:r>
              <a:rPr lang="en-GB" i="0" dirty="0" err="1"/>
              <a:t>Attività</a:t>
            </a:r>
            <a:r>
              <a:rPr lang="en-GB" i="0" dirty="0"/>
              <a:t> M 4.6</a:t>
            </a:r>
          </a:p>
          <a:p>
            <a:r>
              <a:rPr lang="en-GB" i="0" dirty="0" err="1"/>
              <a:t>Esplorare</a:t>
            </a:r>
            <a:r>
              <a:rPr lang="en-GB" i="0" dirty="0"/>
              <a:t> </a:t>
            </a:r>
            <a:r>
              <a:rPr lang="en-GB" i="0" dirty="0" err="1"/>
              <a:t>i</a:t>
            </a:r>
            <a:r>
              <a:rPr lang="en-GB" i="0" dirty="0"/>
              <a:t> </a:t>
            </a:r>
            <a:r>
              <a:rPr lang="en-GB" i="0" dirty="0" err="1"/>
              <a:t>problemi</a:t>
            </a:r>
            <a:endParaRPr lang="en-GB" i="0" dirty="0"/>
          </a:p>
        </p:txBody>
      </p:sp>
    </p:spTree>
    <p:extLst>
      <p:ext uri="{BB962C8B-B14F-4D97-AF65-F5344CB8AC3E}">
        <p14:creationId xmlns:p14="http://schemas.microsoft.com/office/powerpoint/2010/main" val="41404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2500" y="1967225"/>
            <a:ext cx="12480441" cy="5538475"/>
          </a:xfrm>
        </p:spPr>
        <p:txBody>
          <a:bodyPr/>
          <a:lstStyle/>
          <a:p>
            <a:r>
              <a:rPr lang="it-IT" sz="2800" b="1" dirty="0"/>
              <a:t>Entro la fine di questo modulo, genitori e tutori saranno in grado di:
</a:t>
            </a:r>
            <a:endParaRPr lang="en-IE" sz="2800" dirty="0"/>
          </a:p>
          <a:p>
            <a:pPr marL="342900" indent="-342900" algn="l">
              <a:buFont typeface="Arial" panose="020B0604020202020204" pitchFamily="34" charset="0"/>
              <a:buChar char="•"/>
            </a:pPr>
            <a:r>
              <a:rPr lang="it-IT" sz="2800" dirty="0"/>
              <a:t>Affrontare discussioni o situazioni difficili in famiglia sul denaro in modo positivo e di identificare strategie utili per regolare le emozioni</a:t>
            </a:r>
          </a:p>
          <a:p>
            <a:pPr marL="342900" indent="-342900" algn="l">
              <a:buFont typeface="Arial" panose="020B0604020202020204" pitchFamily="34" charset="0"/>
              <a:buChar char="•"/>
            </a:pPr>
            <a:endParaRPr lang="en-IE" sz="2800" dirty="0"/>
          </a:p>
          <a:p>
            <a:pPr marL="342900" indent="-342900" algn="l">
              <a:buFont typeface="Arial" panose="020B0604020202020204" pitchFamily="34" charset="0"/>
              <a:buChar char="•"/>
            </a:pPr>
            <a:r>
              <a:rPr lang="it-IT" sz="2800" dirty="0"/>
              <a:t>Riconoscere i bisogni emotivi legati al denaro e alla gratificazione </a:t>
            </a:r>
          </a:p>
          <a:p>
            <a:pPr algn="l"/>
            <a:endParaRPr lang="en-IE" sz="2800" dirty="0"/>
          </a:p>
          <a:p>
            <a:pPr marL="342900" indent="-342900" algn="l">
              <a:buFont typeface="Arial" panose="020B0604020202020204" pitchFamily="34" charset="0"/>
              <a:buChar char="•"/>
            </a:pPr>
            <a:r>
              <a:rPr lang="it-IT" sz="2800" dirty="0"/>
              <a:t>Discutere di come lo ‘spendere soldi’ può avere un impatto sul benessere emotivo in modi diversi</a:t>
            </a:r>
            <a:endParaRPr lang="en-IE" sz="2800" dirty="0"/>
          </a:p>
        </p:txBody>
      </p:sp>
      <p:sp>
        <p:nvSpPr>
          <p:cNvPr id="2" name="Title 1"/>
          <p:cNvSpPr>
            <a:spLocks noGrp="1"/>
          </p:cNvSpPr>
          <p:nvPr>
            <p:ph type="title"/>
          </p:nvPr>
        </p:nvSpPr>
        <p:spPr>
          <a:xfrm>
            <a:off x="502500" y="432158"/>
            <a:ext cx="12330000" cy="1034691"/>
          </a:xfrm>
        </p:spPr>
        <p:txBody>
          <a:bodyPr>
            <a:normAutofit/>
          </a:bodyPr>
          <a:lstStyle/>
          <a:p>
            <a:r>
              <a:rPr lang="it-IT" sz="2400" dirty="0"/>
              <a:t>Gestire le emozioni associate al denaro </a:t>
            </a:r>
            <a:br>
              <a:rPr lang="en-IE" dirty="0"/>
            </a:br>
            <a:r>
              <a:rPr lang="en-US" dirty="0" err="1"/>
              <a:t>Risultati</a:t>
            </a:r>
            <a:r>
              <a:rPr lang="en-US" dirty="0"/>
              <a:t> di </a:t>
            </a:r>
            <a:r>
              <a:rPr lang="en-US" dirty="0" err="1"/>
              <a:t>apprendimento</a:t>
            </a:r>
            <a:r>
              <a:rPr lang="en-US" dirty="0"/>
              <a:t> </a:t>
            </a:r>
            <a:endParaRPr lang="el-GR" dirty="0"/>
          </a:p>
        </p:txBody>
      </p:sp>
    </p:spTree>
    <p:extLst>
      <p:ext uri="{BB962C8B-B14F-4D97-AF65-F5344CB8AC3E}">
        <p14:creationId xmlns:p14="http://schemas.microsoft.com/office/powerpoint/2010/main" val="164817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AD9B17-6AF0-79EC-91AC-3709AF6D1559}"/>
              </a:ext>
            </a:extLst>
          </p:cNvPr>
          <p:cNvSpPr>
            <a:spLocks noGrp="1"/>
          </p:cNvSpPr>
          <p:nvPr>
            <p:ph sz="quarter" idx="11"/>
          </p:nvPr>
        </p:nvSpPr>
        <p:spPr>
          <a:xfrm>
            <a:off x="500064" y="2218545"/>
            <a:ext cx="12331402" cy="4895274"/>
          </a:xfrm>
        </p:spPr>
        <p:txBody>
          <a:bodyPr/>
          <a:lstStyle/>
          <a:p>
            <a:endParaRPr lang="en-GB" dirty="0"/>
          </a:p>
          <a:p>
            <a:r>
              <a:rPr lang="en-GB" sz="2800" dirty="0" err="1"/>
              <a:t>Esplorando</a:t>
            </a:r>
            <a:r>
              <a:rPr lang="en-GB" sz="2800" dirty="0"/>
              <a:t> le cause:
</a:t>
            </a:r>
          </a:p>
          <a:p>
            <a:pPr marL="457200" indent="-457200">
              <a:buFont typeface="Arial" panose="020B0604020202020204" pitchFamily="34" charset="0"/>
              <a:buChar char="•"/>
            </a:pPr>
            <a:r>
              <a:rPr lang="en-GB" sz="2800" dirty="0" err="1"/>
              <a:t>Pressioni</a:t>
            </a:r>
            <a:r>
              <a:rPr lang="en-GB" sz="2800" dirty="0"/>
              <a:t> </a:t>
            </a:r>
            <a:r>
              <a:rPr lang="en-GB" sz="2800" dirty="0" err="1"/>
              <a:t>pubblicitarie</a:t>
            </a:r>
            <a:r>
              <a:rPr lang="en-GB" sz="2800" dirty="0"/>
              <a:t>
</a:t>
            </a:r>
            <a:r>
              <a:rPr lang="en-GB" sz="2800" dirty="0" err="1"/>
              <a:t>Pressione</a:t>
            </a:r>
            <a:r>
              <a:rPr lang="en-GB" sz="2800" dirty="0"/>
              <a:t> </a:t>
            </a:r>
            <a:r>
              <a:rPr lang="en-GB" sz="2800" dirty="0" err="1"/>
              <a:t>dei</a:t>
            </a:r>
            <a:r>
              <a:rPr lang="en-GB" sz="2800" dirty="0"/>
              <a:t> </a:t>
            </a:r>
            <a:r>
              <a:rPr lang="en-GB" sz="2800" dirty="0" err="1"/>
              <a:t>pari</a:t>
            </a:r>
            <a:endParaRPr lang="en-GB" sz="2800" dirty="0"/>
          </a:p>
          <a:p>
            <a:pPr marL="457200" indent="-457200">
              <a:buFont typeface="Arial" panose="020B0604020202020204" pitchFamily="34" charset="0"/>
              <a:buChar char="•"/>
            </a:pPr>
            <a:r>
              <a:rPr lang="en-GB" sz="2800" dirty="0"/>
              <a:t>Influencers </a:t>
            </a:r>
          </a:p>
          <a:p>
            <a:pPr marL="457200" indent="-457200">
              <a:buFont typeface="Arial" panose="020B0604020202020204" pitchFamily="34" charset="0"/>
              <a:buChar char="•"/>
            </a:pPr>
            <a:r>
              <a:rPr lang="en-GB" sz="2800" dirty="0"/>
              <a:t>Social Media</a:t>
            </a:r>
          </a:p>
          <a:p>
            <a:pPr marL="457200" indent="-457200">
              <a:buFont typeface="Arial" panose="020B0604020202020204" pitchFamily="34" charset="0"/>
              <a:buChar char="•"/>
            </a:pPr>
            <a:r>
              <a:rPr lang="en-GB" sz="2800" dirty="0"/>
              <a:t>Truffe (per </a:t>
            </a:r>
            <a:r>
              <a:rPr lang="en-GB" sz="2800" dirty="0" err="1"/>
              <a:t>esempio</a:t>
            </a:r>
            <a:r>
              <a:rPr lang="en-GB" sz="2800" dirty="0"/>
              <a:t> per email)</a:t>
            </a:r>
          </a:p>
          <a:p>
            <a:pPr marL="457200" indent="-457200">
              <a:buFont typeface="Arial" panose="020B0604020202020204" pitchFamily="34" charset="0"/>
              <a:buChar char="•"/>
            </a:pPr>
            <a:r>
              <a:rPr lang="it-IT" sz="2800" dirty="0"/>
              <a:t>Prezzi alti e salari bassi</a:t>
            </a:r>
            <a:endParaRPr lang="en-GB" sz="2800" dirty="0"/>
          </a:p>
        </p:txBody>
      </p:sp>
      <p:sp>
        <p:nvSpPr>
          <p:cNvPr id="3" name="Title 2">
            <a:extLst>
              <a:ext uri="{FF2B5EF4-FFF2-40B4-BE49-F238E27FC236}">
                <a16:creationId xmlns:a16="http://schemas.microsoft.com/office/drawing/2014/main" id="{A6D44D06-58A1-70E7-0AF1-054D39FEF9B3}"/>
              </a:ext>
            </a:extLst>
          </p:cNvPr>
          <p:cNvSpPr>
            <a:spLocks noGrp="1"/>
          </p:cNvSpPr>
          <p:nvPr>
            <p:ph type="title"/>
          </p:nvPr>
        </p:nvSpPr>
        <p:spPr/>
        <p:txBody>
          <a:bodyPr>
            <a:normAutofit/>
          </a:bodyPr>
          <a:lstStyle/>
          <a:p>
            <a:r>
              <a:rPr lang="it-IT" sz="2400" dirty="0"/>
              <a:t>Emozioni e attività associate al denaro </a:t>
            </a:r>
            <a:endParaRPr lang="en-GB" sz="2400" dirty="0"/>
          </a:p>
        </p:txBody>
      </p:sp>
      <p:sp>
        <p:nvSpPr>
          <p:cNvPr id="4" name="Text Placeholder 3">
            <a:extLst>
              <a:ext uri="{FF2B5EF4-FFF2-40B4-BE49-F238E27FC236}">
                <a16:creationId xmlns:a16="http://schemas.microsoft.com/office/drawing/2014/main" id="{DCD3F6B8-464F-97AE-D98E-0A6F27D7E778}"/>
              </a:ext>
            </a:extLst>
          </p:cNvPr>
          <p:cNvSpPr>
            <a:spLocks noGrp="1"/>
          </p:cNvSpPr>
          <p:nvPr>
            <p:ph type="body" sz="quarter" idx="12"/>
          </p:nvPr>
        </p:nvSpPr>
        <p:spPr>
          <a:xfrm>
            <a:off x="500064" y="989351"/>
            <a:ext cx="12331541" cy="1229194"/>
          </a:xfrm>
        </p:spPr>
        <p:txBody>
          <a:bodyPr/>
          <a:lstStyle/>
          <a:p>
            <a:endParaRPr lang="en-GB" i="0" dirty="0"/>
          </a:p>
          <a:p>
            <a:r>
              <a:rPr lang="en-GB" i="0" dirty="0" err="1"/>
              <a:t>Attività</a:t>
            </a:r>
            <a:r>
              <a:rPr lang="en-GB" i="0" dirty="0"/>
              <a:t> M 4.6</a:t>
            </a:r>
          </a:p>
          <a:p>
            <a:r>
              <a:rPr lang="it-IT" i="0" dirty="0"/>
              <a:t>Esplorare alcune delle cause di questi problemi
</a:t>
            </a:r>
            <a:endParaRPr lang="en-GB" dirty="0"/>
          </a:p>
        </p:txBody>
      </p:sp>
    </p:spTree>
    <p:extLst>
      <p:ext uri="{BB962C8B-B14F-4D97-AF65-F5344CB8AC3E}">
        <p14:creationId xmlns:p14="http://schemas.microsoft.com/office/powerpoint/2010/main" val="3452261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202314" y="1710043"/>
            <a:ext cx="8207168" cy="5609075"/>
          </a:xfrm>
        </p:spPr>
        <p:txBody>
          <a:bodyPr/>
          <a:lstStyle/>
          <a:p>
            <a:pPr marL="342900" indent="-342900" algn="l">
              <a:buFont typeface="Arial" panose="020B0604020202020204" pitchFamily="34" charset="0"/>
              <a:buChar char="•"/>
            </a:pPr>
            <a:r>
              <a:rPr lang="it-IT" sz="2400" dirty="0"/>
              <a:t>Sii molto consapevole dei tuoi punti di forza e di debolezza </a:t>
            </a:r>
            <a:r>
              <a:rPr lang="it-IT" sz="2400" b="1" dirty="0"/>
              <a:t>(vedi Dispensa attività M4.7 per considerare i punti di forza e di debolezza personali </a:t>
            </a:r>
            <a:r>
              <a:rPr lang="it-IT" sz="2400" b="1" u="sng" dirty="0"/>
              <a:t>dopo la sessione</a:t>
            </a:r>
            <a:r>
              <a:rPr lang="it-IT" sz="2400" b="1" dirty="0"/>
              <a:t>) </a:t>
            </a:r>
            <a:r>
              <a:rPr lang="it-IT" sz="2400" dirty="0"/>
              <a:t>
Riconosciti sia i difetti che le capacità uniche che ti caratterizzano per sviluppare fiducia e autostima</a:t>
            </a:r>
            <a:endParaRPr lang="en-IE" sz="2400" dirty="0"/>
          </a:p>
          <a:p>
            <a:pPr marL="342900" indent="-342900" algn="l">
              <a:buFont typeface="Arial" panose="020B0604020202020204" pitchFamily="34" charset="0"/>
              <a:buChar char="•"/>
            </a:pPr>
            <a:r>
              <a:rPr lang="en-IE" sz="2400" dirty="0" err="1"/>
              <a:t>Alcune</a:t>
            </a:r>
            <a:r>
              <a:rPr lang="en-IE" sz="2400" dirty="0"/>
              <a:t> </a:t>
            </a:r>
            <a:r>
              <a:rPr lang="en-IE" sz="2400" dirty="0" err="1"/>
              <a:t>affermazioni</a:t>
            </a:r>
            <a:r>
              <a:rPr lang="en-IE" sz="2400" dirty="0"/>
              <a:t> positive: </a:t>
            </a:r>
          </a:p>
          <a:p>
            <a:pPr marL="1092991" lvl="1" indent="-342900"/>
            <a:r>
              <a:rPr lang="en-IE" sz="2400" dirty="0"/>
              <a:t>Io </a:t>
            </a:r>
            <a:r>
              <a:rPr lang="en-IE" sz="2400" dirty="0" err="1"/>
              <a:t>sono</a:t>
            </a:r>
            <a:r>
              <a:rPr lang="en-IE" sz="2400" dirty="0"/>
              <a:t>.... 
</a:t>
            </a:r>
            <a:r>
              <a:rPr lang="en-IE" sz="2400" dirty="0" err="1"/>
              <a:t>Posso</a:t>
            </a:r>
            <a:r>
              <a:rPr lang="en-IE" sz="2400" dirty="0"/>
              <a:t>... </a:t>
            </a:r>
          </a:p>
          <a:p>
            <a:pPr marL="1092991" lvl="1" indent="-342900"/>
            <a:r>
              <a:rPr lang="en-IE" sz="2400" dirty="0" err="1"/>
              <a:t>Spendo</a:t>
            </a:r>
            <a:r>
              <a:rPr lang="en-IE" sz="2400" dirty="0"/>
              <a:t> ... 
Ho </a:t>
            </a:r>
            <a:r>
              <a:rPr lang="en-IE" sz="2400" dirty="0" err="1"/>
              <a:t>raggiunto</a:t>
            </a:r>
            <a:r>
              <a:rPr lang="en-IE" sz="2400" dirty="0"/>
              <a:t> ... 
Ho </a:t>
            </a:r>
            <a:r>
              <a:rPr lang="en-IE" sz="2400" dirty="0" err="1"/>
              <a:t>completato</a:t>
            </a:r>
            <a:r>
              <a:rPr lang="en-IE" sz="2400" dirty="0"/>
              <a:t> ...</a:t>
            </a:r>
          </a:p>
          <a:p>
            <a:pPr marL="352425" lvl="1" indent="0">
              <a:buNone/>
            </a:pPr>
            <a:r>
              <a:rPr lang="it-IT" sz="2400" b="1" dirty="0"/>
              <a:t>Incoraggia i bambini a concentrarsi sui propri punti di forza e a usare loro stessi le affermazioni positive
</a:t>
            </a:r>
            <a:endParaRPr lang="en-IE" sz="2400" b="1" dirty="0"/>
          </a:p>
        </p:txBody>
      </p:sp>
      <p:sp>
        <p:nvSpPr>
          <p:cNvPr id="7" name="Title 6"/>
          <p:cNvSpPr>
            <a:spLocks noGrp="1"/>
          </p:cNvSpPr>
          <p:nvPr>
            <p:ph type="title"/>
          </p:nvPr>
        </p:nvSpPr>
        <p:spPr>
          <a:xfrm>
            <a:off x="1557158" y="216625"/>
            <a:ext cx="8604354" cy="720000"/>
          </a:xfrm>
        </p:spPr>
        <p:txBody>
          <a:bodyPr>
            <a:normAutofit/>
          </a:bodyPr>
          <a:lstStyle/>
          <a:p>
            <a:r>
              <a:rPr lang="it-IT" sz="2400" dirty="0"/>
              <a:t>Emozioni e attività associate al denaro</a:t>
            </a:r>
            <a:endParaRPr lang="el-GR" sz="2400" dirty="0"/>
          </a:p>
        </p:txBody>
      </p:sp>
      <p:sp>
        <p:nvSpPr>
          <p:cNvPr id="11" name="Text Placeholder 10"/>
          <p:cNvSpPr>
            <a:spLocks noGrp="1"/>
          </p:cNvSpPr>
          <p:nvPr>
            <p:ph type="body" sz="quarter" idx="12"/>
          </p:nvPr>
        </p:nvSpPr>
        <p:spPr>
          <a:xfrm>
            <a:off x="202314" y="854786"/>
            <a:ext cx="12631036" cy="833032"/>
          </a:xfrm>
        </p:spPr>
        <p:txBody>
          <a:bodyPr/>
          <a:lstStyle/>
          <a:p>
            <a:r>
              <a:rPr lang="it-IT" i="0" dirty="0"/>
              <a:t>Costruire la fiducia (Attività M4.7) Idee positive dai suggerimenti di auto-aiuto e dalla cultura popolare</a:t>
            </a:r>
            <a:endParaRPr lang="el-GR" i="0" dirty="0"/>
          </a:p>
        </p:txBody>
      </p:sp>
      <p:pic>
        <p:nvPicPr>
          <p:cNvPr id="3" name="Graphic 2" descr="Badge Tick with solid fill">
            <a:extLst>
              <a:ext uri="{FF2B5EF4-FFF2-40B4-BE49-F238E27FC236}">
                <a16:creationId xmlns:a16="http://schemas.microsoft.com/office/drawing/2014/main" id="{ABA98300-1406-4208-B262-4B7EB55BE0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18950" y="0"/>
            <a:ext cx="914400" cy="914400"/>
          </a:xfrm>
          <a:prstGeom prst="rect">
            <a:avLst/>
          </a:prstGeom>
        </p:spPr>
      </p:pic>
      <p:pic>
        <p:nvPicPr>
          <p:cNvPr id="9" name="Graphic 8" descr="Badge Tick with solid fill">
            <a:extLst>
              <a:ext uri="{FF2B5EF4-FFF2-40B4-BE49-F238E27FC236}">
                <a16:creationId xmlns:a16="http://schemas.microsoft.com/office/drawing/2014/main" id="{ECC40292-55F3-4A83-A5AA-FC3289CCC8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239" y="0"/>
            <a:ext cx="914400" cy="914400"/>
          </a:xfrm>
          <a:prstGeom prst="rect">
            <a:avLst/>
          </a:prstGeom>
        </p:spPr>
      </p:pic>
      <p:pic>
        <p:nvPicPr>
          <p:cNvPr id="5" name="Picture 4" descr="A person holding a sign&#10;&#10;Description automatically generated with medium confidence">
            <a:extLst>
              <a:ext uri="{FF2B5EF4-FFF2-40B4-BE49-F238E27FC236}">
                <a16:creationId xmlns:a16="http://schemas.microsoft.com/office/drawing/2014/main" id="{B14AA641-9D8E-46A3-8F21-E86B2727F6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6519" y="1984375"/>
            <a:ext cx="4020111" cy="5334744"/>
          </a:xfrm>
          <a:prstGeom prst="rect">
            <a:avLst/>
          </a:prstGeom>
        </p:spPr>
      </p:pic>
      <p:pic>
        <p:nvPicPr>
          <p:cNvPr id="4" name="Picture 3" descr="A group of children smiling&#10;&#10;Description automatically generated">
            <a:extLst>
              <a:ext uri="{FF2B5EF4-FFF2-40B4-BE49-F238E27FC236}">
                <a16:creationId xmlns:a16="http://schemas.microsoft.com/office/drawing/2014/main" id="{598E9D16-D812-3C28-85B5-CBD37560C06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469794" y="4047344"/>
            <a:ext cx="3691718" cy="2197881"/>
          </a:xfrm>
          <a:prstGeom prst="rect">
            <a:avLst/>
          </a:prstGeom>
        </p:spPr>
      </p:pic>
    </p:spTree>
    <p:extLst>
      <p:ext uri="{BB962C8B-B14F-4D97-AF65-F5344CB8AC3E}">
        <p14:creationId xmlns:p14="http://schemas.microsoft.com/office/powerpoint/2010/main" val="2168467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ith her hands up&#10;&#10;Description automatically generated with low confidence">
            <a:extLst>
              <a:ext uri="{FF2B5EF4-FFF2-40B4-BE49-F238E27FC236}">
                <a16:creationId xmlns:a16="http://schemas.microsoft.com/office/drawing/2014/main" id="{17C5F5E5-CB2F-CCC1-A212-5546FFA0C47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26281" y="3250498"/>
            <a:ext cx="4905324" cy="3365500"/>
          </a:xfrm>
          <a:prstGeom prst="rect">
            <a:avLst/>
          </a:prstGeom>
        </p:spPr>
      </p:pic>
      <p:sp>
        <p:nvSpPr>
          <p:cNvPr id="5" name="Content Placeholder 4">
            <a:extLst>
              <a:ext uri="{FF2B5EF4-FFF2-40B4-BE49-F238E27FC236}">
                <a16:creationId xmlns:a16="http://schemas.microsoft.com/office/drawing/2014/main" id="{762CC3C3-4752-4ECF-8114-A7553E36F78F}"/>
              </a:ext>
            </a:extLst>
          </p:cNvPr>
          <p:cNvSpPr>
            <a:spLocks noGrp="1"/>
          </p:cNvSpPr>
          <p:nvPr>
            <p:ph sz="quarter" idx="11"/>
          </p:nvPr>
        </p:nvSpPr>
        <p:spPr>
          <a:xfrm>
            <a:off x="499925" y="2075544"/>
            <a:ext cx="6292761" cy="5038276"/>
          </a:xfrm>
        </p:spPr>
        <p:txBody>
          <a:bodyPr/>
          <a:lstStyle/>
          <a:p>
            <a:endParaRPr lang="en-IE" dirty="0"/>
          </a:p>
          <a:p>
            <a:endParaRPr lang="en-IE" dirty="0"/>
          </a:p>
          <a:p>
            <a:endParaRPr lang="en-IE" dirty="0"/>
          </a:p>
          <a:p>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it-IT" sz="2400" dirty="0"/>
              <a:t>Gestire le emozioni associate al denaro </a:t>
            </a:r>
            <a:endParaRPr lang="en-IE" sz="2400"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0064" y="1260554"/>
            <a:ext cx="12331541" cy="1002961"/>
          </a:xfrm>
        </p:spPr>
        <p:txBody>
          <a:bodyPr/>
          <a:lstStyle/>
          <a:p>
            <a:r>
              <a:rPr lang="en-IE" i="0" dirty="0" err="1"/>
              <a:t>Attività</a:t>
            </a:r>
            <a:r>
              <a:rPr lang="en-IE" i="0" dirty="0"/>
              <a:t> M 4.8</a:t>
            </a:r>
          </a:p>
          <a:p>
            <a:r>
              <a:rPr lang="it-IT" i="0" dirty="0"/>
              <a:t>Gestire le emozioni quando si hanno discussioni difficili sul denaro con bambini o adolescenti</a:t>
            </a:r>
            <a:endParaRPr lang="en-IE" i="0" dirty="0"/>
          </a:p>
        </p:txBody>
      </p:sp>
      <p:sp>
        <p:nvSpPr>
          <p:cNvPr id="2" name="TextBox 1">
            <a:extLst>
              <a:ext uri="{FF2B5EF4-FFF2-40B4-BE49-F238E27FC236}">
                <a16:creationId xmlns:a16="http://schemas.microsoft.com/office/drawing/2014/main" id="{9B6C12E1-A2E9-2FEC-43BF-2F5282EC6C9F}"/>
              </a:ext>
            </a:extLst>
          </p:cNvPr>
          <p:cNvSpPr txBox="1"/>
          <p:nvPr/>
        </p:nvSpPr>
        <p:spPr>
          <a:xfrm>
            <a:off x="528530" y="2578745"/>
            <a:ext cx="7925659" cy="4524315"/>
          </a:xfrm>
          <a:prstGeom prst="rect">
            <a:avLst/>
          </a:prstGeom>
          <a:noFill/>
        </p:spPr>
        <p:txBody>
          <a:bodyPr wrap="square" rtlCol="0">
            <a:spAutoFit/>
          </a:bodyPr>
          <a:lstStyle/>
          <a:p>
            <a:pPr marL="514350" indent="-514350">
              <a:buFont typeface="+mj-lt"/>
              <a:buAutoNum type="arabicPeriod"/>
            </a:pPr>
            <a:r>
              <a:rPr lang="it-IT" sz="3200" dirty="0"/>
              <a:t>Con un partner ideare uno scenario in cui le emozioni costituiscono un aspetto difficile nel parlare con un bambino o un adolescente di soldi</a:t>
            </a:r>
            <a:r>
              <a:rPr lang="en-GB" sz="3200" dirty="0"/>
              <a:t> </a:t>
            </a:r>
          </a:p>
          <a:p>
            <a:pPr marL="514350" indent="-514350">
              <a:buFont typeface="+mj-lt"/>
              <a:buAutoNum type="arabicPeriod"/>
            </a:pPr>
            <a:endParaRPr lang="en-GB" sz="3200" dirty="0"/>
          </a:p>
          <a:p>
            <a:pPr marL="514350" indent="-514350">
              <a:buFont typeface="+mj-lt"/>
              <a:buAutoNum type="arabicPeriod"/>
            </a:pPr>
            <a:r>
              <a:rPr lang="it-IT" sz="3200" dirty="0"/>
              <a:t>Condividere lo scenario con il gruppo</a:t>
            </a:r>
          </a:p>
          <a:p>
            <a:pPr marL="514350" indent="-514350">
              <a:buFont typeface="+mj-lt"/>
              <a:buAutoNum type="arabicPeriod"/>
            </a:pPr>
            <a:endParaRPr lang="en-GB" sz="3200" dirty="0"/>
          </a:p>
          <a:p>
            <a:pPr marL="514350" indent="-514350">
              <a:buFont typeface="+mj-lt"/>
              <a:buAutoNum type="arabicPeriod"/>
            </a:pPr>
            <a:r>
              <a:rPr lang="it-IT" sz="3200" dirty="0"/>
              <a:t>Quali suggerimenti hai per gestire la situazione?</a:t>
            </a:r>
            <a:endParaRPr lang="en-GB" sz="3200" dirty="0"/>
          </a:p>
        </p:txBody>
      </p:sp>
    </p:spTree>
    <p:extLst>
      <p:ext uri="{BB962C8B-B14F-4D97-AF65-F5344CB8AC3E}">
        <p14:creationId xmlns:p14="http://schemas.microsoft.com/office/powerpoint/2010/main" val="2269828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E10675B-AD60-D302-D517-569F89C6BB1E}"/>
              </a:ext>
            </a:extLst>
          </p:cNvPr>
          <p:cNvSpPr>
            <a:spLocks noGrp="1"/>
          </p:cNvSpPr>
          <p:nvPr>
            <p:ph type="ctrTitle"/>
          </p:nvPr>
        </p:nvSpPr>
        <p:spPr>
          <a:xfrm>
            <a:off x="310399" y="2955190"/>
            <a:ext cx="6107071" cy="1060949"/>
          </a:xfrm>
        </p:spPr>
        <p:txBody>
          <a:bodyPr/>
          <a:lstStyle/>
          <a:p>
            <a:r>
              <a:rPr lang="it-IT" dirty="0"/>
              <a:t>Grazie per aver partecipato. Per ulteriori risorse, visita il sito Web di Money </a:t>
            </a:r>
            <a:r>
              <a:rPr lang="it-IT" dirty="0" err="1"/>
              <a:t>Matters</a:t>
            </a:r>
            <a:r>
              <a:rPr lang="it-IT" dirty="0"/>
              <a:t>: </a:t>
            </a:r>
            <a:br>
              <a:rPr lang="en-IE" dirty="0"/>
            </a:br>
            <a:br>
              <a:rPr lang="en-IE" dirty="0"/>
            </a:br>
            <a:r>
              <a:rPr lang="en-IE" dirty="0">
                <a:hlinkClick r:id="rId3"/>
              </a:rPr>
              <a:t>https://moneymattersproject.eu/</a:t>
            </a:r>
            <a:r>
              <a:rPr lang="en-IE" dirty="0"/>
              <a:t> </a:t>
            </a:r>
            <a:endParaRPr lang="el-GR" dirty="0"/>
          </a:p>
        </p:txBody>
      </p:sp>
    </p:spTree>
    <p:extLst>
      <p:ext uri="{BB962C8B-B14F-4D97-AF65-F5344CB8AC3E}">
        <p14:creationId xmlns:p14="http://schemas.microsoft.com/office/powerpoint/2010/main" val="47221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62CC3C3-4752-4ECF-8114-A7553E36F78F}"/>
              </a:ext>
            </a:extLst>
          </p:cNvPr>
          <p:cNvSpPr>
            <a:spLocks noGrp="1"/>
          </p:cNvSpPr>
          <p:nvPr>
            <p:ph sz="quarter" idx="11"/>
          </p:nvPr>
        </p:nvSpPr>
        <p:spPr>
          <a:xfrm>
            <a:off x="499925" y="2075544"/>
            <a:ext cx="12330000" cy="5038276"/>
          </a:xfrm>
        </p:spPr>
        <p:txBody>
          <a:bodyPr/>
          <a:lstStyle/>
          <a:p>
            <a:pPr algn="l"/>
            <a:r>
              <a:rPr lang="en-IE" dirty="0"/>
              <a:t>Mental Health &amp; </a:t>
            </a:r>
            <a:r>
              <a:rPr lang="en-IE"/>
              <a:t>Money Toolkit: </a:t>
            </a:r>
            <a:r>
              <a:rPr lang="en-IE" dirty="0">
                <a:hlinkClick r:id="rId3"/>
              </a:rPr>
              <a:t>https://www.mentalhealthandmoneyadvice.org/media/1397/mhm-toolkit-pdf-editable-version.pdf</a:t>
            </a:r>
            <a:r>
              <a:rPr lang="en-IE" dirty="0"/>
              <a:t>   </a:t>
            </a:r>
          </a:p>
          <a:p>
            <a:pPr algn="l"/>
            <a:endParaRPr lang="en-IE" dirty="0"/>
          </a:p>
          <a:p>
            <a:pPr algn="l"/>
            <a:r>
              <a:rPr lang="en-IE" dirty="0"/>
              <a:t>Emotion Regulation Questionnaire: </a:t>
            </a:r>
            <a:r>
              <a:rPr lang="en-IE" dirty="0">
                <a:hlinkClick r:id="rId4"/>
              </a:rPr>
              <a:t>https://www.ocf.berkeley.edu/~johnlab/pdfs/ERQ.pdf</a:t>
            </a:r>
            <a:r>
              <a:rPr lang="en-IE" dirty="0"/>
              <a:t>   </a:t>
            </a:r>
          </a:p>
          <a:p>
            <a:pPr algn="l"/>
            <a:endParaRPr lang="en-IE" dirty="0"/>
          </a:p>
          <a:p>
            <a:pPr algn="l"/>
            <a:r>
              <a:rPr lang="en-US" dirty="0"/>
              <a:t>The Psychology of Money: What You Need To Know To Have A (Relatively) Fearless Financial Life: </a:t>
            </a:r>
            <a:r>
              <a:rPr lang="en-IE" dirty="0">
                <a:hlinkClick r:id="rId5"/>
              </a:rPr>
              <a:t>https://www.forbes.com/sites/prudygourguechon/2019/02/25/the-psychology-of-money-what-you-need-to-know-to-have-a-relatively-fearless-financial-life/?sh=35fa4103dfe8</a:t>
            </a:r>
            <a:r>
              <a:rPr lang="en-IE" dirty="0"/>
              <a:t> </a:t>
            </a:r>
          </a:p>
          <a:p>
            <a:pPr algn="l"/>
            <a:endParaRPr lang="en-IE" dirty="0"/>
          </a:p>
          <a:p>
            <a:pPr algn="l"/>
            <a:r>
              <a:rPr lang="en-US" dirty="0"/>
              <a:t>3 Ways to Regulate Your Emotions: </a:t>
            </a:r>
            <a:r>
              <a:rPr lang="en-IE" dirty="0">
                <a:hlinkClick r:id="rId6"/>
              </a:rPr>
              <a:t>https://www.psychologytoday.com/us/blog/between-cultures/201709/3-ways-regulate-your-emotions</a:t>
            </a:r>
            <a:r>
              <a:rPr lang="en-IE" dirty="0"/>
              <a:t>  </a:t>
            </a:r>
          </a:p>
          <a:p>
            <a:r>
              <a:rPr lang="en-IE" dirty="0"/>
              <a:t> </a:t>
            </a:r>
          </a:p>
          <a:p>
            <a:r>
              <a:rPr lang="en-IE" dirty="0"/>
              <a:t> </a:t>
            </a:r>
          </a:p>
          <a:p>
            <a:r>
              <a:rPr lang="en-IE" dirty="0"/>
              <a:t> </a:t>
            </a:r>
          </a:p>
          <a:p>
            <a:endParaRPr lang="en-IE" dirty="0"/>
          </a:p>
          <a:p>
            <a:r>
              <a:rPr lang="en-IE" dirty="0"/>
              <a:t> </a:t>
            </a:r>
          </a:p>
          <a:p>
            <a:endParaRPr lang="en-IE" dirty="0"/>
          </a:p>
          <a:p>
            <a:endParaRPr lang="en-IE" dirty="0"/>
          </a:p>
          <a:p>
            <a:endParaRPr lang="en-IE" dirty="0"/>
          </a:p>
          <a:p>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it-IT" sz="2400" dirty="0"/>
              <a:t>Gestire le emozioni associate al denaro </a:t>
            </a:r>
            <a:endParaRPr lang="en-IE" sz="2400"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en-IE" i="0" dirty="0" err="1"/>
              <a:t>Risorse</a:t>
            </a:r>
            <a:r>
              <a:rPr lang="en-IE" i="0" dirty="0"/>
              <a:t> </a:t>
            </a:r>
            <a:r>
              <a:rPr lang="en-IE" i="0" dirty="0" err="1"/>
              <a:t>aggiuntive</a:t>
            </a:r>
            <a:r>
              <a:rPr lang="en-IE" i="0" dirty="0"/>
              <a:t>: </a:t>
            </a:r>
          </a:p>
        </p:txBody>
      </p:sp>
    </p:spTree>
    <p:extLst>
      <p:ext uri="{BB962C8B-B14F-4D97-AF65-F5344CB8AC3E}">
        <p14:creationId xmlns:p14="http://schemas.microsoft.com/office/powerpoint/2010/main" val="1645825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pPr marL="342900" indent="-342900" algn="l">
              <a:buFont typeface="Arial" panose="020B0604020202020204" pitchFamily="34" charset="0"/>
              <a:buChar char="•"/>
            </a:pPr>
            <a:r>
              <a:rPr lang="it-IT" sz="2500" dirty="0"/>
              <a:t>Il CERQ (</a:t>
            </a:r>
            <a:r>
              <a:rPr lang="it-IT" sz="2500" i="1" dirty="0"/>
              <a:t>Cognitive </a:t>
            </a:r>
            <a:r>
              <a:rPr lang="it-IT" sz="2500" i="1" dirty="0" err="1"/>
              <a:t>Emotion</a:t>
            </a:r>
            <a:r>
              <a:rPr lang="it-IT" sz="2500" i="1" dirty="0"/>
              <a:t> </a:t>
            </a:r>
            <a:r>
              <a:rPr lang="it-IT" sz="2500" i="1" dirty="0" err="1"/>
              <a:t>Regulation</a:t>
            </a:r>
            <a:r>
              <a:rPr lang="it-IT" sz="2500" i="1" dirty="0"/>
              <a:t> </a:t>
            </a:r>
            <a:r>
              <a:rPr lang="it-IT" sz="2500" i="1" dirty="0" err="1"/>
              <a:t>Questionnaire</a:t>
            </a:r>
            <a:r>
              <a:rPr lang="it-IT" sz="2500" dirty="0"/>
              <a:t>) è un questionario sulla regolazione emotiva. È un questionario popolare che viene spesso impiegato dagli psicologi</a:t>
            </a:r>
            <a:r>
              <a:rPr lang="en-IE" sz="2500" dirty="0"/>
              <a:t>. </a:t>
            </a:r>
          </a:p>
          <a:p>
            <a:pPr marL="342900" indent="-342900" algn="l">
              <a:buFont typeface="Arial" panose="020B0604020202020204" pitchFamily="34" charset="0"/>
              <a:buChar char="•"/>
            </a:pPr>
            <a:r>
              <a:rPr lang="it-IT" sz="2500" dirty="0"/>
              <a:t>Costituito da oltre 10 domande, esamina e valuta come gli individui controllano, regolano e gestiscono le loro emozioni.
Il questionario si concentra su due elementi principali della vita emotiva di un individuo:</a:t>
            </a:r>
          </a:p>
          <a:p>
            <a:pPr marL="1074738" indent="-457200" algn="l">
              <a:buFont typeface="Arial" panose="020B0604020202020204" pitchFamily="34" charset="0"/>
              <a:buChar char="•"/>
            </a:pPr>
            <a:r>
              <a:rPr lang="it-IT" sz="2500" dirty="0"/>
              <a:t>Esperienza emotiva (o Soppressione Espressiva</a:t>
            </a:r>
            <a:r>
              <a:rPr lang="en-IE" sz="2500" dirty="0"/>
              <a:t>): </a:t>
            </a:r>
            <a:r>
              <a:rPr lang="en-IE" sz="2500" i="1" dirty="0"/>
              <a:t>Come </a:t>
            </a:r>
            <a:r>
              <a:rPr lang="en-IE" sz="2500" i="1" dirty="0" err="1"/>
              <a:t>ti</a:t>
            </a:r>
            <a:r>
              <a:rPr lang="en-IE" sz="2500" i="1" dirty="0"/>
              <a:t> </a:t>
            </a:r>
            <a:r>
              <a:rPr lang="en-IE" sz="2500" i="1" dirty="0" err="1"/>
              <a:t>senti</a:t>
            </a:r>
            <a:r>
              <a:rPr lang="en-IE" sz="2500" i="1" dirty="0"/>
              <a:t> (</a:t>
            </a:r>
            <a:r>
              <a:rPr lang="it-IT" sz="2500" i="1" dirty="0"/>
              <a:t>in base agli stimoli che ti vengono forniti</a:t>
            </a:r>
            <a:r>
              <a:rPr lang="en-IE" sz="2500" i="1" dirty="0"/>
              <a:t>) </a:t>
            </a:r>
            <a:endParaRPr lang="en-IE" sz="2500" dirty="0"/>
          </a:p>
          <a:p>
            <a:pPr marL="1092991" lvl="1" indent="-342900">
              <a:tabLst>
                <a:tab pos="977900" algn="l"/>
              </a:tabLst>
            </a:pPr>
            <a:r>
              <a:rPr lang="en-IE" sz="2500" dirty="0" err="1"/>
              <a:t>Espressione</a:t>
            </a:r>
            <a:r>
              <a:rPr lang="en-IE" sz="2500" dirty="0"/>
              <a:t> </a:t>
            </a:r>
            <a:r>
              <a:rPr lang="en-IE" sz="2500" dirty="0" err="1"/>
              <a:t>emotiva</a:t>
            </a:r>
            <a:r>
              <a:rPr lang="en-IE" sz="2500" dirty="0"/>
              <a:t> (o </a:t>
            </a:r>
            <a:r>
              <a:rPr lang="en-IE" sz="2500" dirty="0" err="1"/>
              <a:t>Rivalutazione</a:t>
            </a:r>
            <a:r>
              <a:rPr lang="en-IE" sz="2500" dirty="0"/>
              <a:t> </a:t>
            </a:r>
            <a:r>
              <a:rPr lang="en-IE" sz="2500" dirty="0" err="1"/>
              <a:t>cognitiva</a:t>
            </a:r>
            <a:r>
              <a:rPr lang="en-IE" sz="2500" dirty="0"/>
              <a:t>): </a:t>
            </a:r>
            <a:r>
              <a:rPr lang="it-IT" sz="2500" i="1" dirty="0"/>
              <a:t>Come mostri come ti senti, nel tuo parlare, gesti o comportamenti (basati su questi stimoli) 
</a:t>
            </a:r>
            <a:r>
              <a:rPr lang="it-IT" sz="2500" dirty="0"/>
              <a:t>Imparando dove si trova la tua linea di base per la regolazione emotiva, puoi capire e possibilmente avere un maggiore controllo sulle emozioni a lungo termine. </a:t>
            </a:r>
            <a:endParaRPr lang="en-IE" sz="2500"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it-IT" sz="2400" dirty="0"/>
              <a:t>Gestire le emozioni associate al denaro </a:t>
            </a:r>
            <a:endParaRPr lang="en-IE" sz="2400"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it-IT" i="0" dirty="0"/>
              <a:t>Risorse aggiuntive: Il questionario sulla regolazione emotiva cognitiva </a:t>
            </a:r>
            <a:endParaRPr lang="en-IE" i="0" dirty="0"/>
          </a:p>
        </p:txBody>
      </p:sp>
    </p:spTree>
    <p:extLst>
      <p:ext uri="{BB962C8B-B14F-4D97-AF65-F5344CB8AC3E}">
        <p14:creationId xmlns:p14="http://schemas.microsoft.com/office/powerpoint/2010/main" val="4023475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imeline&#10;&#10;Description automatically generated">
            <a:extLst>
              <a:ext uri="{FF2B5EF4-FFF2-40B4-BE49-F238E27FC236}">
                <a16:creationId xmlns:a16="http://schemas.microsoft.com/office/drawing/2014/main" id="{8049A036-5897-4900-8699-4B87031212E1}"/>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932434" y="1607392"/>
            <a:ext cx="10973691" cy="5129213"/>
          </a:xfrm>
        </p:spPr>
      </p:pic>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a:xfrm>
            <a:off x="502500" y="317296"/>
            <a:ext cx="12330000" cy="720000"/>
          </a:xfrm>
        </p:spPr>
        <p:txBody>
          <a:bodyPr>
            <a:normAutofit/>
          </a:bodyPr>
          <a:lstStyle/>
          <a:p>
            <a:r>
              <a:rPr lang="it-IT" sz="2400" dirty="0"/>
              <a:t>Gestire le emozioni associate al denaro </a:t>
            </a:r>
            <a:endParaRPr lang="en-IE" sz="2400"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0959" y="887392"/>
            <a:ext cx="12331541" cy="602889"/>
          </a:xfrm>
        </p:spPr>
        <p:txBody>
          <a:bodyPr/>
          <a:lstStyle/>
          <a:p>
            <a:r>
              <a:rPr lang="it-IT" i="0" dirty="0"/>
              <a:t>Risorse aggiuntive: Il questionario sulla regolazione emotiva cognitiva </a:t>
            </a:r>
            <a:endParaRPr lang="en-IE" i="0" dirty="0"/>
          </a:p>
        </p:txBody>
      </p:sp>
      <p:sp>
        <p:nvSpPr>
          <p:cNvPr id="7" name="TextBox 6">
            <a:extLst>
              <a:ext uri="{FF2B5EF4-FFF2-40B4-BE49-F238E27FC236}">
                <a16:creationId xmlns:a16="http://schemas.microsoft.com/office/drawing/2014/main" id="{E7C50BE3-B0E2-4CE7-BCF9-981ACA8881F9}"/>
              </a:ext>
            </a:extLst>
          </p:cNvPr>
          <p:cNvSpPr txBox="1"/>
          <p:nvPr/>
        </p:nvSpPr>
        <p:spPr>
          <a:xfrm>
            <a:off x="1355723" y="6890055"/>
            <a:ext cx="11323957" cy="395365"/>
          </a:xfrm>
          <a:prstGeom prst="rect">
            <a:avLst/>
          </a:prstGeom>
          <a:noFill/>
        </p:spPr>
        <p:txBody>
          <a:bodyPr wrap="square" rtlCol="0">
            <a:spAutoFit/>
          </a:bodyPr>
          <a:lstStyle/>
          <a:p>
            <a:r>
              <a:rPr lang="en-IE" dirty="0">
                <a:hlinkClick r:id="rId4"/>
              </a:rPr>
              <a:t> Fonte: https://www.ocf.berkeley.edu/~johnlab/pdfs/ERQ.pdf   </a:t>
            </a:r>
            <a:endParaRPr lang="en-IE" dirty="0"/>
          </a:p>
        </p:txBody>
      </p:sp>
    </p:spTree>
    <p:extLst>
      <p:ext uri="{BB962C8B-B14F-4D97-AF65-F5344CB8AC3E}">
        <p14:creationId xmlns:p14="http://schemas.microsoft.com/office/powerpoint/2010/main" val="411271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62CC3C3-4752-4ECF-8114-A7553E36F78F}"/>
              </a:ext>
            </a:extLst>
          </p:cNvPr>
          <p:cNvSpPr>
            <a:spLocks noGrp="1"/>
          </p:cNvSpPr>
          <p:nvPr>
            <p:ph sz="quarter" idx="11"/>
          </p:nvPr>
        </p:nvSpPr>
        <p:spPr>
          <a:xfrm>
            <a:off x="500063" y="1816096"/>
            <a:ext cx="12331402" cy="5129444"/>
          </a:xfrm>
        </p:spPr>
        <p:txBody>
          <a:bodyPr/>
          <a:lstStyle/>
          <a:p>
            <a:r>
              <a:rPr lang="it-IT" dirty="0"/>
              <a:t>Per scoprire quanti punti hai fatto e dove si trova la tua linea di base per le emozioni, segui i passaggi nella tabella seguente:  
</a:t>
            </a:r>
            <a:endParaRPr lang="en-IE" dirty="0"/>
          </a:p>
          <a:p>
            <a:endParaRPr lang="en-IE" dirty="0"/>
          </a:p>
          <a:p>
            <a:endParaRPr lang="en-IE" dirty="0"/>
          </a:p>
          <a:p>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it-IT" sz="2400" dirty="0"/>
              <a:t>Gestire le emozioni associate al denaro </a:t>
            </a:r>
            <a:endParaRPr lang="en-IE" sz="2400"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0063" y="1096096"/>
            <a:ext cx="12331541" cy="602889"/>
          </a:xfrm>
        </p:spPr>
        <p:txBody>
          <a:bodyPr/>
          <a:lstStyle/>
          <a:p>
            <a:r>
              <a:rPr lang="it-IT" i="0" dirty="0"/>
              <a:t>Risorse aggiuntive: Il questionario sulla regolazione emotiva cognitiva </a:t>
            </a:r>
            <a:endParaRPr lang="en-IE" i="0" dirty="0"/>
          </a:p>
        </p:txBody>
      </p:sp>
      <p:graphicFrame>
        <p:nvGraphicFramePr>
          <p:cNvPr id="7" name="Table 7">
            <a:extLst>
              <a:ext uri="{FF2B5EF4-FFF2-40B4-BE49-F238E27FC236}">
                <a16:creationId xmlns:a16="http://schemas.microsoft.com/office/drawing/2014/main" id="{674F9496-2EC5-4B09-911B-EC9A786B821C}"/>
              </a:ext>
            </a:extLst>
          </p:cNvPr>
          <p:cNvGraphicFramePr>
            <a:graphicFrameLocks noGrp="1"/>
          </p:cNvGraphicFramePr>
          <p:nvPr>
            <p:extLst>
              <p:ext uri="{D42A27DB-BD31-4B8C-83A1-F6EECF244321}">
                <p14:modId xmlns:p14="http://schemas.microsoft.com/office/powerpoint/2010/main" val="2271624469"/>
              </p:ext>
            </p:extLst>
          </p:nvPr>
        </p:nvGraphicFramePr>
        <p:xfrm>
          <a:off x="500063" y="2936236"/>
          <a:ext cx="12330000" cy="3247949"/>
        </p:xfrm>
        <a:graphic>
          <a:graphicData uri="http://schemas.openxmlformats.org/drawingml/2006/table">
            <a:tbl>
              <a:tblPr firstRow="1" bandRow="1">
                <a:tableStyleId>{073A0DAA-6AF3-43AB-8588-CEC1D06C72B9}</a:tableStyleId>
              </a:tblPr>
              <a:tblGrid>
                <a:gridCol w="6165000">
                  <a:extLst>
                    <a:ext uri="{9D8B030D-6E8A-4147-A177-3AD203B41FA5}">
                      <a16:colId xmlns:a16="http://schemas.microsoft.com/office/drawing/2014/main" val="2659030338"/>
                    </a:ext>
                  </a:extLst>
                </a:gridCol>
                <a:gridCol w="6165000">
                  <a:extLst>
                    <a:ext uri="{9D8B030D-6E8A-4147-A177-3AD203B41FA5}">
                      <a16:colId xmlns:a16="http://schemas.microsoft.com/office/drawing/2014/main" val="1982042106"/>
                    </a:ext>
                  </a:extLst>
                </a:gridCol>
              </a:tblGrid>
              <a:tr h="612892">
                <a:tc>
                  <a:txBody>
                    <a:bodyPr/>
                    <a:lstStyle/>
                    <a:p>
                      <a:r>
                        <a:rPr lang="en-IE" dirty="0" err="1"/>
                        <a:t>Rivalutazione</a:t>
                      </a:r>
                      <a:r>
                        <a:rPr lang="en-IE" dirty="0"/>
                        <a:t> </a:t>
                      </a:r>
                      <a:r>
                        <a:rPr lang="en-IE" dirty="0" err="1"/>
                        <a:t>cognitiva</a:t>
                      </a:r>
                      <a:r>
                        <a:rPr lang="en-IE" dirty="0"/>
                        <a:t> </a:t>
                      </a:r>
                      <a:r>
                        <a:rPr lang="en-IE" dirty="0" err="1"/>
                        <a:t>delle</a:t>
                      </a:r>
                      <a:r>
                        <a:rPr lang="en-IE" dirty="0"/>
                        <a:t> </a:t>
                      </a:r>
                      <a:r>
                        <a:rPr lang="en-IE" dirty="0" err="1"/>
                        <a:t>emozioni</a:t>
                      </a:r>
                      <a:r>
                        <a:rPr lang="en-IE" dirty="0"/>
                        <a:t> </a:t>
                      </a:r>
                    </a:p>
                  </a:txBody>
                  <a:tcPr/>
                </a:tc>
                <a:tc>
                  <a:txBody>
                    <a:bodyPr/>
                    <a:lstStyle/>
                    <a:p>
                      <a:r>
                        <a:rPr lang="en-IE" dirty="0" err="1"/>
                        <a:t>Soppressione</a:t>
                      </a:r>
                      <a:r>
                        <a:rPr lang="en-IE" dirty="0"/>
                        <a:t> </a:t>
                      </a:r>
                      <a:r>
                        <a:rPr lang="en-IE" dirty="0" err="1"/>
                        <a:t>espressiva</a:t>
                      </a:r>
                      <a:r>
                        <a:rPr lang="en-IE" dirty="0"/>
                        <a:t> </a:t>
                      </a:r>
                      <a:r>
                        <a:rPr lang="en-IE" dirty="0" err="1"/>
                        <a:t>delle</a:t>
                      </a:r>
                      <a:r>
                        <a:rPr lang="en-IE" dirty="0"/>
                        <a:t> </a:t>
                      </a:r>
                      <a:r>
                        <a:rPr lang="en-IE" dirty="0" err="1"/>
                        <a:t>emozioni</a:t>
                      </a:r>
                      <a:r>
                        <a:rPr lang="en-IE" dirty="0"/>
                        <a:t> </a:t>
                      </a:r>
                    </a:p>
                  </a:txBody>
                  <a:tcPr/>
                </a:tc>
                <a:extLst>
                  <a:ext uri="{0D108BD9-81ED-4DB2-BD59-A6C34878D82A}">
                    <a16:rowId xmlns:a16="http://schemas.microsoft.com/office/drawing/2014/main" val="169870213"/>
                  </a:ext>
                </a:extLst>
              </a:tr>
              <a:tr h="1552407">
                <a:tc>
                  <a:txBody>
                    <a:bodyPr/>
                    <a:lstStyle/>
                    <a:p>
                      <a:pPr marL="0" marR="0" lvl="0" indent="0" algn="l" defTabSz="1000120" rtl="0" eaLnBrk="1" fontAlgn="auto" latinLnBrk="0" hangingPunct="1">
                        <a:lnSpc>
                          <a:spcPct val="100000"/>
                        </a:lnSpc>
                        <a:spcBef>
                          <a:spcPts val="0"/>
                        </a:spcBef>
                        <a:spcAft>
                          <a:spcPts val="0"/>
                        </a:spcAft>
                        <a:buClrTx/>
                        <a:buSzTx/>
                        <a:buFontTx/>
                        <a:buNone/>
                        <a:tabLst/>
                        <a:defRPr/>
                      </a:pPr>
                      <a:r>
                        <a:rPr lang="it-IT" dirty="0"/>
                        <a:t>Somma il tuo punteggio per gli articoli 1, 3, 5, 7, 8, 10 e ottieni la media. 
</a:t>
                      </a:r>
                      <a:endParaRPr lang="en-IE" dirty="0"/>
                    </a:p>
                  </a:txBody>
                  <a:tcPr/>
                </a:tc>
                <a:tc>
                  <a:txBody>
                    <a:bodyPr/>
                    <a:lstStyle/>
                    <a:p>
                      <a:pPr marL="0" marR="0" lvl="0" indent="0" algn="l" defTabSz="1000120" rtl="0" eaLnBrk="1" fontAlgn="auto" latinLnBrk="0" hangingPunct="1">
                        <a:lnSpc>
                          <a:spcPct val="100000"/>
                        </a:lnSpc>
                        <a:spcBef>
                          <a:spcPts val="0"/>
                        </a:spcBef>
                        <a:spcAft>
                          <a:spcPts val="0"/>
                        </a:spcAft>
                        <a:buClrTx/>
                        <a:buSzTx/>
                        <a:buFontTx/>
                        <a:buNone/>
                        <a:tabLst/>
                        <a:defRPr/>
                      </a:pPr>
                      <a:r>
                        <a:rPr lang="it-IT" dirty="0"/>
                        <a:t>Somma il tuo punteggio per gli articoli 2, 4, 6, 9 e ottieni la media. 
</a:t>
                      </a:r>
                      <a:endParaRPr lang="en-IE" dirty="0"/>
                    </a:p>
                  </a:txBody>
                  <a:tcPr/>
                </a:tc>
                <a:extLst>
                  <a:ext uri="{0D108BD9-81ED-4DB2-BD59-A6C34878D82A}">
                    <a16:rowId xmlns:a16="http://schemas.microsoft.com/office/drawing/2014/main" val="354497460"/>
                  </a:ext>
                </a:extLst>
              </a:tr>
              <a:tr h="1082650">
                <a:tc>
                  <a:txBody>
                    <a:bodyPr/>
                    <a:lstStyle/>
                    <a:p>
                      <a:r>
                        <a:rPr lang="it-IT" dirty="0"/>
                        <a:t>Uomini in media 4,60 
Le donne hanno una media di 4,61 
</a:t>
                      </a:r>
                      <a:endParaRPr lang="en-IE" dirty="0"/>
                    </a:p>
                  </a:txBody>
                  <a:tcPr/>
                </a:tc>
                <a:tc>
                  <a:txBody>
                    <a:bodyPr/>
                    <a:lstStyle/>
                    <a:p>
                      <a:r>
                        <a:rPr lang="it-IT" dirty="0"/>
                        <a:t>Uomini in media 3,64 
Le donne hanno una media di 3,14 
</a:t>
                      </a:r>
                      <a:endParaRPr lang="en-IE" dirty="0"/>
                    </a:p>
                  </a:txBody>
                  <a:tcPr/>
                </a:tc>
                <a:extLst>
                  <a:ext uri="{0D108BD9-81ED-4DB2-BD59-A6C34878D82A}">
                    <a16:rowId xmlns:a16="http://schemas.microsoft.com/office/drawing/2014/main" val="3547316207"/>
                  </a:ext>
                </a:extLst>
              </a:tr>
            </a:tbl>
          </a:graphicData>
        </a:graphic>
      </p:graphicFrame>
    </p:spTree>
    <p:extLst>
      <p:ext uri="{BB962C8B-B14F-4D97-AF65-F5344CB8AC3E}">
        <p14:creationId xmlns:p14="http://schemas.microsoft.com/office/powerpoint/2010/main" val="2656276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242412" y="262024"/>
            <a:ext cx="12330000" cy="1122274"/>
          </a:xfrm>
          <a:prstGeom prst="rect">
            <a:avLst/>
          </a:prstGeom>
          <a:noFill/>
          <a:ln>
            <a:noFill/>
          </a:ln>
        </p:spPr>
        <p:txBody>
          <a:bodyPr spcFirstLastPara="1" wrap="square" lIns="72000" tIns="45700" rIns="72000" bIns="45700" anchor="ctr" anchorCtr="0">
            <a:normAutofit/>
          </a:bodyPr>
          <a:lstStyle/>
          <a:p>
            <a:pPr lvl="0">
              <a:buSzPts val="2800"/>
            </a:pPr>
            <a:r>
              <a:rPr lang="it-IT" sz="2400" dirty="0"/>
              <a:t>Gestire le emozioni associate al denaro </a:t>
            </a:r>
            <a:br>
              <a:rPr lang="en-IE" dirty="0"/>
            </a:br>
            <a:r>
              <a:rPr lang="en-IE" dirty="0" err="1"/>
              <a:t>Programma</a:t>
            </a:r>
            <a:r>
              <a:rPr lang="en-IE" dirty="0"/>
              <a:t> </a:t>
            </a:r>
            <a:r>
              <a:rPr lang="en-IE" dirty="0" err="1"/>
              <a:t>visivo</a:t>
            </a:r>
            <a:endParaRPr dirty="0"/>
          </a:p>
        </p:txBody>
      </p:sp>
      <p:sp>
        <p:nvSpPr>
          <p:cNvPr id="6" name="Ovale 1">
            <a:extLst>
              <a:ext uri="{FF2B5EF4-FFF2-40B4-BE49-F238E27FC236}">
                <a16:creationId xmlns:a16="http://schemas.microsoft.com/office/drawing/2014/main" id="{0BCCD2DA-5E4B-959F-A563-9E0F5821AF1C}"/>
              </a:ext>
            </a:extLst>
          </p:cNvPr>
          <p:cNvSpPr/>
          <p:nvPr/>
        </p:nvSpPr>
        <p:spPr>
          <a:xfrm>
            <a:off x="213466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GB"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r>
              <a:rPr lang="en-GB"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Attività</a:t>
            </a:r>
            <a:r>
              <a:rPr lang="en-GB"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Denaro</a:t>
            </a:r>
            <a:r>
              <a:rPr lang="en-GB" sz="2400" b="1" dirty="0">
                <a:solidFill>
                  <a:schemeClr val="bg1"/>
                </a:solidFill>
                <a:latin typeface="Calibri" panose="020F0502020204030204" pitchFamily="34" charset="0"/>
                <a:ea typeface="Calibri" panose="020F0502020204030204" pitchFamily="34" charset="0"/>
                <a:cs typeface="Calibri" panose="020F0502020204030204" pitchFamily="34" charset="0"/>
              </a:rPr>
              <a:t> e </a:t>
            </a:r>
            <a:r>
              <a:rPr lang="en-GB"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sentimenti</a:t>
            </a:r>
            <a:r>
              <a:rPr lang="en-GB"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Rettangolo con angoli arrotondati 40">
            <a:extLst>
              <a:ext uri="{FF2B5EF4-FFF2-40B4-BE49-F238E27FC236}">
                <a16:creationId xmlns:a16="http://schemas.microsoft.com/office/drawing/2014/main" id="{75E43BB2-EFC0-7463-6823-B6A1DED9B958}"/>
              </a:ext>
            </a:extLst>
          </p:cNvPr>
          <p:cNvSpPr/>
          <p:nvPr/>
        </p:nvSpPr>
        <p:spPr>
          <a:xfrm>
            <a:off x="293483" y="3560728"/>
            <a:ext cx="1925497" cy="112227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it-IT" sz="2400" b="1" dirty="0">
                <a:solidFill>
                  <a:srgbClr val="FFFFFF"/>
                </a:solidFill>
                <a:latin typeface="Calibri" panose="020F0502020204030204" pitchFamily="34" charset="0"/>
                <a:ea typeface="Calibri" panose="020F0502020204030204" pitchFamily="34" charset="0"/>
                <a:cs typeface="Calibri" panose="020F0502020204030204" pitchFamily="34" charset="0"/>
              </a:rPr>
              <a:t>Fine</a:t>
            </a:r>
            <a:endParaRPr lang="en-GB" sz="2400" dirty="0">
              <a:solidFill>
                <a:srgbClr val="37485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Freccia a destra 2">
            <a:extLst>
              <a:ext uri="{FF2B5EF4-FFF2-40B4-BE49-F238E27FC236}">
                <a16:creationId xmlns:a16="http://schemas.microsoft.com/office/drawing/2014/main" id="{3A746109-5D05-E6BA-A2C6-5A43C71F5356}"/>
              </a:ext>
            </a:extLst>
          </p:cNvPr>
          <p:cNvSpPr/>
          <p:nvPr/>
        </p:nvSpPr>
        <p:spPr>
          <a:xfrm>
            <a:off x="4837213"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Elemento grafico 19" descr="Tè">
            <a:extLst>
              <a:ext uri="{FF2B5EF4-FFF2-40B4-BE49-F238E27FC236}">
                <a16:creationId xmlns:a16="http://schemas.microsoft.com/office/drawing/2014/main" id="{30F8D57F-4A71-3CBE-12BA-61B102D047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77855" y="2879890"/>
            <a:ext cx="1326947" cy="1321079"/>
          </a:xfrm>
          <a:prstGeom prst="rect">
            <a:avLst/>
          </a:prstGeom>
        </p:spPr>
      </p:pic>
      <p:pic>
        <p:nvPicPr>
          <p:cNvPr id="12" name="Elemento grafico 16" descr="Presentazione con grafico a barre da destra a sinistra">
            <a:extLst>
              <a:ext uri="{FF2B5EF4-FFF2-40B4-BE49-F238E27FC236}">
                <a16:creationId xmlns:a16="http://schemas.microsoft.com/office/drawing/2014/main" id="{20855000-904D-774D-ECFA-4BA19F4F11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7500" y="2735099"/>
            <a:ext cx="333375" cy="333375"/>
          </a:xfrm>
          <a:prstGeom prst="rect">
            <a:avLst/>
          </a:prstGeom>
        </p:spPr>
      </p:pic>
      <p:sp>
        <p:nvSpPr>
          <p:cNvPr id="13" name="Ovale 1">
            <a:extLst>
              <a:ext uri="{FF2B5EF4-FFF2-40B4-BE49-F238E27FC236}">
                <a16:creationId xmlns:a16="http://schemas.microsoft.com/office/drawing/2014/main" id="{2AB77BFE-1320-9A5D-3A7D-6DACA19FD497}"/>
              </a:ext>
            </a:extLst>
          </p:cNvPr>
          <p:cNvSpPr/>
          <p:nvPr/>
        </p:nvSpPr>
        <p:spPr>
          <a:xfrm>
            <a:off x="5590400" y="1186163"/>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it-IT" sz="24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r>
              <a:rPr lang="it-IT" sz="2400" b="1" dirty="0">
                <a:solidFill>
                  <a:schemeClr val="bg2"/>
                </a:solidFill>
                <a:latin typeface="Calibri" panose="020F0502020204030204" pitchFamily="34" charset="0"/>
                <a:ea typeface="Calibri" panose="020F0502020204030204" pitchFamily="34" charset="0"/>
                <a:cs typeface="Calibri" panose="020F0502020204030204" pitchFamily="34" charset="0"/>
              </a:rPr>
              <a:t>Parlare di soldi e della Ruota delle Emozioni
</a:t>
            </a:r>
            <a:endParaRPr lang="en-GB" sz="2000" b="1"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Ovale 1">
            <a:extLst>
              <a:ext uri="{FF2B5EF4-FFF2-40B4-BE49-F238E27FC236}">
                <a16:creationId xmlns:a16="http://schemas.microsoft.com/office/drawing/2014/main" id="{60D377CD-BCCB-66AF-8FF4-E86CE9F3C312}"/>
              </a:ext>
            </a:extLst>
          </p:cNvPr>
          <p:cNvSpPr/>
          <p:nvPr/>
        </p:nvSpPr>
        <p:spPr>
          <a:xfrm>
            <a:off x="9223180"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GB"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r>
              <a:rPr lang="en-GB" sz="2400" b="1" dirty="0">
                <a:solidFill>
                  <a:schemeClr val="bg1"/>
                </a:solidFill>
                <a:latin typeface="Calibri" panose="020F0502020204030204" pitchFamily="34" charset="0"/>
                <a:ea typeface="Calibri" panose="020F0502020204030204" pitchFamily="34" charset="0"/>
                <a:cs typeface="Calibri" panose="020F0502020204030204" pitchFamily="34" charset="0"/>
              </a:rPr>
              <a:t>Salute </a:t>
            </a:r>
            <a:r>
              <a:rPr lang="en-GB"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mentale</a:t>
            </a:r>
            <a:r>
              <a:rPr lang="en-GB" sz="2400" b="1" dirty="0">
                <a:solidFill>
                  <a:schemeClr val="bg1"/>
                </a:solidFill>
                <a:latin typeface="Calibri" panose="020F0502020204030204" pitchFamily="34" charset="0"/>
                <a:ea typeface="Calibri" panose="020F0502020204030204" pitchFamily="34" charset="0"/>
                <a:cs typeface="Calibri" panose="020F0502020204030204" pitchFamily="34" charset="0"/>
              </a:rPr>
              <a:t> e </a:t>
            </a:r>
            <a:r>
              <a:rPr lang="en-GB"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denaro</a:t>
            </a:r>
            <a:r>
              <a:rPr lang="en-GB"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Ovale 1">
            <a:extLst>
              <a:ext uri="{FF2B5EF4-FFF2-40B4-BE49-F238E27FC236}">
                <a16:creationId xmlns:a16="http://schemas.microsoft.com/office/drawing/2014/main" id="{4FB26EE3-A37D-9929-D5AD-89DC431E2AD6}"/>
              </a:ext>
            </a:extLst>
          </p:cNvPr>
          <p:cNvSpPr/>
          <p:nvPr/>
        </p:nvSpPr>
        <p:spPr>
          <a:xfrm>
            <a:off x="5783582"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GB"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Attività</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 Il </a:t>
            </a: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cerchio</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dell'evitamento</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(Avoidance Circle)</a:t>
            </a:r>
            <a:r>
              <a:rPr lang="en-GB"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GB"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Ovale 1">
            <a:extLst>
              <a:ext uri="{FF2B5EF4-FFF2-40B4-BE49-F238E27FC236}">
                <a16:creationId xmlns:a16="http://schemas.microsoft.com/office/drawing/2014/main" id="{F782D476-7390-B6DD-AD29-AD99811190EB}"/>
              </a:ext>
            </a:extLst>
          </p:cNvPr>
          <p:cNvSpPr/>
          <p:nvPr/>
        </p:nvSpPr>
        <p:spPr>
          <a:xfrm>
            <a:off x="903175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GB" sz="24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r>
              <a:rPr lang="en-GB"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Attività</a:t>
            </a:r>
            <a:r>
              <a:rPr lang="en-GB" sz="2400" b="1" dirty="0">
                <a:solidFill>
                  <a:schemeClr val="bg2"/>
                </a:solidFill>
                <a:latin typeface="Calibri" panose="020F0502020204030204" pitchFamily="34" charset="0"/>
                <a:ea typeface="Calibri" panose="020F0502020204030204" pitchFamily="34" charset="0"/>
                <a:cs typeface="Calibri" panose="020F0502020204030204" pitchFamily="34" charset="0"/>
              </a:rPr>
              <a:t> – Gioco di </a:t>
            </a:r>
            <a:r>
              <a:rPr lang="en-GB" sz="2400" b="1" dirty="0" err="1">
                <a:solidFill>
                  <a:schemeClr val="bg2"/>
                </a:solidFill>
                <a:latin typeface="Calibri" panose="020F0502020204030204" pitchFamily="34" charset="0"/>
                <a:ea typeface="Calibri" panose="020F0502020204030204" pitchFamily="34" charset="0"/>
                <a:cs typeface="Calibri" panose="020F0502020204030204" pitchFamily="34" charset="0"/>
              </a:rPr>
              <a:t>ruolo</a:t>
            </a:r>
            <a:r>
              <a:rPr lang="en-GB" sz="2400" b="1" dirty="0">
                <a:solidFill>
                  <a:schemeClr val="bg2"/>
                </a:solidFill>
                <a:latin typeface="Calibri" panose="020F0502020204030204" pitchFamily="34" charset="0"/>
                <a:ea typeface="Calibri" panose="020F0502020204030204" pitchFamily="34" charset="0"/>
                <a:cs typeface="Calibri" panose="020F0502020204030204" pitchFamily="34" charset="0"/>
              </a:rPr>
              <a:t>
</a:t>
            </a:r>
            <a:endParaRPr lang="en-GB" sz="2000" b="1"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Ovale 1">
            <a:extLst>
              <a:ext uri="{FF2B5EF4-FFF2-40B4-BE49-F238E27FC236}">
                <a16:creationId xmlns:a16="http://schemas.microsoft.com/office/drawing/2014/main" id="{9C2E76BB-E320-502C-7C59-5F58AC63C5A1}"/>
              </a:ext>
            </a:extLst>
          </p:cNvPr>
          <p:cNvSpPr/>
          <p:nvPr/>
        </p:nvSpPr>
        <p:spPr>
          <a:xfrm>
            <a:off x="2417922" y="4339185"/>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GB"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r>
              <a:rPr lang="en-GB"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Attività</a:t>
            </a:r>
            <a:r>
              <a:rPr lang="en-GB" sz="2400" b="1" dirty="0">
                <a:solidFill>
                  <a:schemeClr val="bg1"/>
                </a:solidFill>
                <a:latin typeface="Calibri" panose="020F0502020204030204" pitchFamily="34" charset="0"/>
                <a:ea typeface="Calibri" panose="020F0502020204030204" pitchFamily="34" charset="0"/>
                <a:cs typeface="Calibri" panose="020F0502020204030204" pitchFamily="34" charset="0"/>
              </a:rPr>
              <a:t> – </a:t>
            </a:r>
            <a:r>
              <a:rPr lang="en-GB"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Discutere</a:t>
            </a:r>
            <a:r>
              <a:rPr lang="en-GB" sz="2400" b="1" dirty="0">
                <a:solidFill>
                  <a:schemeClr val="bg1"/>
                </a:solidFill>
                <a:latin typeface="Calibri" panose="020F0502020204030204" pitchFamily="34" charset="0"/>
                <a:ea typeface="Calibri" panose="020F0502020204030204" pitchFamily="34" charset="0"/>
                <a:cs typeface="Calibri" panose="020F0502020204030204" pitchFamily="34" charset="0"/>
              </a:rPr>
              <a:t> di soldi
</a:t>
            </a:r>
            <a:endPar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Freccia a destra 2">
            <a:extLst>
              <a:ext uri="{FF2B5EF4-FFF2-40B4-BE49-F238E27FC236}">
                <a16:creationId xmlns:a16="http://schemas.microsoft.com/office/drawing/2014/main" id="{74192749-95ED-43B9-3322-3E5EE222317A}"/>
              </a:ext>
            </a:extLst>
          </p:cNvPr>
          <p:cNvSpPr/>
          <p:nvPr/>
        </p:nvSpPr>
        <p:spPr>
          <a:xfrm>
            <a:off x="8311658"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Freccia a destra 2">
            <a:extLst>
              <a:ext uri="{FF2B5EF4-FFF2-40B4-BE49-F238E27FC236}">
                <a16:creationId xmlns:a16="http://schemas.microsoft.com/office/drawing/2014/main" id="{A4A56CE3-4980-BCAF-59A3-BC301BEC8D1B}"/>
              </a:ext>
            </a:extLst>
          </p:cNvPr>
          <p:cNvSpPr/>
          <p:nvPr/>
        </p:nvSpPr>
        <p:spPr>
          <a:xfrm rot="7963522">
            <a:off x="11850651" y="455666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Freccia a destra 2">
            <a:extLst>
              <a:ext uri="{FF2B5EF4-FFF2-40B4-BE49-F238E27FC236}">
                <a16:creationId xmlns:a16="http://schemas.microsoft.com/office/drawing/2014/main" id="{4EF23947-EEAC-9D30-BB31-90476642EDD7}"/>
              </a:ext>
            </a:extLst>
          </p:cNvPr>
          <p:cNvSpPr/>
          <p:nvPr/>
        </p:nvSpPr>
        <p:spPr>
          <a:xfrm rot="3139517">
            <a:off x="11794606" y="2593660"/>
            <a:ext cx="628015" cy="101734"/>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Freccia a destra 2">
            <a:extLst>
              <a:ext uri="{FF2B5EF4-FFF2-40B4-BE49-F238E27FC236}">
                <a16:creationId xmlns:a16="http://schemas.microsoft.com/office/drawing/2014/main" id="{AF7448CD-11CD-332A-E16C-B4328DEB9023}"/>
              </a:ext>
            </a:extLst>
          </p:cNvPr>
          <p:cNvSpPr/>
          <p:nvPr/>
        </p:nvSpPr>
        <p:spPr>
          <a:xfrm rot="10800000">
            <a:off x="509077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Freccia a destra 2">
            <a:extLst>
              <a:ext uri="{FF2B5EF4-FFF2-40B4-BE49-F238E27FC236}">
                <a16:creationId xmlns:a16="http://schemas.microsoft.com/office/drawing/2014/main" id="{ACA3005B-1D65-F283-67D0-476E882328C7}"/>
              </a:ext>
            </a:extLst>
          </p:cNvPr>
          <p:cNvSpPr/>
          <p:nvPr/>
        </p:nvSpPr>
        <p:spPr>
          <a:xfrm rot="10800000">
            <a:off x="850162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Freccia a destra 2">
            <a:extLst>
              <a:ext uri="{FF2B5EF4-FFF2-40B4-BE49-F238E27FC236}">
                <a16:creationId xmlns:a16="http://schemas.microsoft.com/office/drawing/2014/main" id="{F60A2E66-F491-EDCA-2A93-D48074EB782C}"/>
              </a:ext>
            </a:extLst>
          </p:cNvPr>
          <p:cNvSpPr/>
          <p:nvPr/>
        </p:nvSpPr>
        <p:spPr>
          <a:xfrm rot="13705042">
            <a:off x="1706434" y="502175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Casella di testo 2">
            <a:extLst>
              <a:ext uri="{FF2B5EF4-FFF2-40B4-BE49-F238E27FC236}">
                <a16:creationId xmlns:a16="http://schemas.microsoft.com/office/drawing/2014/main" id="{911D3A04-E666-90C4-53DD-27649B096F2B}"/>
              </a:ext>
            </a:extLst>
          </p:cNvPr>
          <p:cNvSpPr txBox="1">
            <a:spLocks noChangeArrowheads="1"/>
          </p:cNvSpPr>
          <p:nvPr/>
        </p:nvSpPr>
        <p:spPr bwMode="auto">
          <a:xfrm>
            <a:off x="10254691" y="3617400"/>
            <a:ext cx="1647471" cy="72178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600"/>
              </a:spcAft>
            </a:pPr>
            <a:r>
              <a:rPr lang="en-US" sz="1800" b="1" dirty="0" err="1">
                <a:solidFill>
                  <a:srgbClr val="0A9A8F"/>
                </a:solidFill>
                <a:effectLst/>
                <a:latin typeface="Calibri" panose="020F0502020204030204" pitchFamily="34" charset="0"/>
                <a:ea typeface="Calibri" panose="020F0502020204030204" pitchFamily="34" charset="0"/>
              </a:rPr>
              <a:t>Pausa</a:t>
            </a:r>
            <a:r>
              <a:rPr lang="en-US" sz="1800" b="1" dirty="0">
                <a:solidFill>
                  <a:srgbClr val="0A9A8F"/>
                </a:solidFill>
                <a:effectLst/>
                <a:latin typeface="Calibri" panose="020F0502020204030204" pitchFamily="34" charset="0"/>
                <a:ea typeface="Calibri" panose="020F0502020204030204" pitchFamily="34" charset="0"/>
              </a:rPr>
              <a:t> – 10 min</a:t>
            </a:r>
            <a:r>
              <a:rPr lang="en-US" sz="800" dirty="0">
                <a:solidFill>
                  <a:srgbClr val="0A9A8F"/>
                </a:solidFill>
                <a:effectLst/>
                <a:latin typeface="Calibri" panose="020F0502020204030204" pitchFamily="34" charset="0"/>
                <a:ea typeface="Calibri" panose="020F0502020204030204" pitchFamily="34" charset="0"/>
              </a:rPr>
              <a:t>.</a:t>
            </a:r>
            <a:endParaRPr lang="en-GB" sz="1200" dirty="0">
              <a:solidFill>
                <a:srgbClr val="374856"/>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3EB3D1-229C-0A04-6930-1D291792CD90}"/>
              </a:ext>
            </a:extLst>
          </p:cNvPr>
          <p:cNvSpPr>
            <a:spLocks noGrp="1"/>
          </p:cNvSpPr>
          <p:nvPr>
            <p:ph sz="quarter" idx="11"/>
          </p:nvPr>
        </p:nvSpPr>
        <p:spPr>
          <a:xfrm>
            <a:off x="498523" y="3217910"/>
            <a:ext cx="12331402" cy="3694758"/>
          </a:xfrm>
        </p:spPr>
        <p:txBody>
          <a:bodyPr/>
          <a:lstStyle/>
          <a:p>
            <a:pPr algn="l"/>
            <a:r>
              <a:rPr lang="it-IT" sz="3600" dirty="0"/>
              <a:t>Annota o disegna come ti senti quando senti la parola "DENARO" o pensaci</a:t>
            </a:r>
            <a:r>
              <a:rPr lang="en-GB" sz="3600" dirty="0"/>
              <a:t>.</a:t>
            </a:r>
          </a:p>
        </p:txBody>
      </p:sp>
      <p:sp>
        <p:nvSpPr>
          <p:cNvPr id="3" name="Title 2">
            <a:extLst>
              <a:ext uri="{FF2B5EF4-FFF2-40B4-BE49-F238E27FC236}">
                <a16:creationId xmlns:a16="http://schemas.microsoft.com/office/drawing/2014/main" id="{EA4E1A1B-0DFD-8DB5-CDDF-323ABCDD5F87}"/>
              </a:ext>
            </a:extLst>
          </p:cNvPr>
          <p:cNvSpPr>
            <a:spLocks noGrp="1"/>
          </p:cNvSpPr>
          <p:nvPr>
            <p:ph type="title"/>
          </p:nvPr>
        </p:nvSpPr>
        <p:spPr>
          <a:xfrm>
            <a:off x="499925" y="372635"/>
            <a:ext cx="12330000" cy="1168189"/>
          </a:xfrm>
        </p:spPr>
        <p:txBody>
          <a:bodyPr>
            <a:normAutofit/>
          </a:bodyPr>
          <a:lstStyle/>
          <a:p>
            <a:r>
              <a:rPr lang="it-IT" sz="2400" dirty="0"/>
              <a:t>Gestire le emozioni associate al denaro </a:t>
            </a:r>
            <a:br>
              <a:rPr lang="en-IE" dirty="0"/>
            </a:br>
            <a:r>
              <a:rPr lang="en-GB" dirty="0" err="1"/>
              <a:t>Attività</a:t>
            </a:r>
            <a:r>
              <a:rPr lang="en-GB" dirty="0"/>
              <a:t> </a:t>
            </a:r>
            <a:r>
              <a:rPr lang="en-GB" dirty="0" err="1"/>
              <a:t>rompighiaccio</a:t>
            </a:r>
            <a:endParaRPr lang="en-GB" dirty="0"/>
          </a:p>
        </p:txBody>
      </p:sp>
      <p:sp>
        <p:nvSpPr>
          <p:cNvPr id="4" name="Text Placeholder 3">
            <a:extLst>
              <a:ext uri="{FF2B5EF4-FFF2-40B4-BE49-F238E27FC236}">
                <a16:creationId xmlns:a16="http://schemas.microsoft.com/office/drawing/2014/main" id="{1C5A7852-9536-92C5-1257-F21304C05B10}"/>
              </a:ext>
            </a:extLst>
          </p:cNvPr>
          <p:cNvSpPr>
            <a:spLocks noGrp="1"/>
          </p:cNvSpPr>
          <p:nvPr>
            <p:ph type="body" sz="quarter" idx="12"/>
          </p:nvPr>
        </p:nvSpPr>
        <p:spPr>
          <a:xfrm>
            <a:off x="498384" y="1540825"/>
            <a:ext cx="12331541" cy="1253111"/>
          </a:xfrm>
        </p:spPr>
        <p:txBody>
          <a:bodyPr/>
          <a:lstStyle/>
          <a:p>
            <a:r>
              <a:rPr lang="en-GB" i="0" dirty="0" err="1"/>
              <a:t>Attività</a:t>
            </a:r>
            <a:r>
              <a:rPr lang="en-GB" i="0" dirty="0"/>
              <a:t> M 4.1</a:t>
            </a:r>
          </a:p>
          <a:p>
            <a:r>
              <a:rPr lang="it-IT" i="0" dirty="0"/>
              <a:t>Come ti senti riguardo alla parola «soldi»?</a:t>
            </a:r>
            <a:endParaRPr lang="en-GB" i="0" dirty="0"/>
          </a:p>
        </p:txBody>
      </p:sp>
      <p:pic>
        <p:nvPicPr>
          <p:cNvPr id="11" name="Picture 10" descr="Shape, circle&#10;&#10;Description automatically generated">
            <a:extLst>
              <a:ext uri="{FF2B5EF4-FFF2-40B4-BE49-F238E27FC236}">
                <a16:creationId xmlns:a16="http://schemas.microsoft.com/office/drawing/2014/main" id="{4ED7107B-D46F-AE59-B15D-849EA0DD22D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86883" y="4016190"/>
            <a:ext cx="3106759" cy="2337351"/>
          </a:xfrm>
          <a:prstGeom prst="rect">
            <a:avLst/>
          </a:prstGeom>
        </p:spPr>
      </p:pic>
    </p:spTree>
    <p:extLst>
      <p:ext uri="{BB962C8B-B14F-4D97-AF65-F5344CB8AC3E}">
        <p14:creationId xmlns:p14="http://schemas.microsoft.com/office/powerpoint/2010/main" val="324829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A03D9B-D5D9-44CC-8D63-35C636661C66}"/>
              </a:ext>
            </a:extLst>
          </p:cNvPr>
          <p:cNvSpPr>
            <a:spLocks noGrp="1"/>
          </p:cNvSpPr>
          <p:nvPr>
            <p:ph sz="quarter" idx="11"/>
          </p:nvPr>
        </p:nvSpPr>
        <p:spPr>
          <a:xfrm>
            <a:off x="500064" y="1838071"/>
            <a:ext cx="12330000" cy="5129444"/>
          </a:xfrm>
        </p:spPr>
        <p:txBody>
          <a:bodyPr/>
          <a:lstStyle/>
          <a:p>
            <a:pPr marL="342900" indent="-342900" algn="l">
              <a:buFont typeface="Arial" panose="020B0604020202020204" pitchFamily="34" charset="0"/>
              <a:buChar char="•"/>
            </a:pPr>
            <a:r>
              <a:rPr lang="it-IT" dirty="0"/>
              <a:t>Sebbene non esista «una sola» definizione del termine emozioni, possono essere considerate un elemento centrale nella psicologia umana. 
Le emozioni giocano un ruolo importante nel modo in cui viviamo le nostre vite poiché tendiamo a prendere le decisioni sulla base di come ci sentiamo</a:t>
            </a:r>
            <a:r>
              <a:rPr lang="en-IE" dirty="0"/>
              <a:t>.  </a:t>
            </a:r>
          </a:p>
          <a:p>
            <a:pPr marL="342900" indent="-342900" algn="l">
              <a:buFont typeface="Arial" panose="020B0604020202020204" pitchFamily="34" charset="0"/>
              <a:buChar char="•"/>
            </a:pPr>
            <a:r>
              <a:rPr lang="it-IT" dirty="0"/>
              <a:t>Nel 1970 lo psicologo Paul </a:t>
            </a:r>
            <a:r>
              <a:rPr lang="it-IT" dirty="0" err="1"/>
              <a:t>Ekman</a:t>
            </a:r>
            <a:r>
              <a:rPr lang="it-IT" dirty="0"/>
              <a:t> suggerì 6 emozioni di base</a:t>
            </a:r>
            <a:r>
              <a:rPr lang="en-IE" dirty="0"/>
              <a:t>:</a:t>
            </a:r>
          </a:p>
          <a:p>
            <a:pPr marL="1207291" lvl="1" indent="-457200">
              <a:buFont typeface="+mj-lt"/>
              <a:buAutoNum type="arabicPeriod"/>
            </a:pPr>
            <a:r>
              <a:rPr lang="it-IT" b="1" dirty="0"/>
              <a:t>Paura
Disgusto 
Rabbia 
Sorpresa 
Felicità 
Tristezza</a:t>
            </a:r>
          </a:p>
          <a:p>
            <a:pPr marL="352425" lvl="1" indent="-342900"/>
            <a:r>
              <a:rPr lang="it-IT" dirty="0"/>
              <a:t>La "Ruota delle Emozioni" è stata introdotta nel 1980 per dimostrare come le nostre emozioni possono essere mescolate insieme per creare più emozioni. </a:t>
            </a:r>
            <a:endParaRPr lang="en-IE" i="1" dirty="0"/>
          </a:p>
          <a:p>
            <a:r>
              <a:rPr lang="en-IE" i="1" dirty="0"/>
              <a:t> </a:t>
            </a:r>
          </a:p>
          <a:p>
            <a:endParaRPr lang="en-IE" i="1" dirty="0"/>
          </a:p>
          <a:p>
            <a:endParaRPr lang="en-IE" i="1" dirty="0"/>
          </a:p>
        </p:txBody>
      </p:sp>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a:xfrm>
            <a:off x="500064" y="247114"/>
            <a:ext cx="12330000" cy="720000"/>
          </a:xfrm>
        </p:spPr>
        <p:txBody>
          <a:bodyPr>
            <a:normAutofit/>
          </a:bodyPr>
          <a:lstStyle/>
          <a:p>
            <a:pPr>
              <a:spcBef>
                <a:spcPts val="600"/>
              </a:spcBef>
              <a:spcAft>
                <a:spcPts val="600"/>
              </a:spcAft>
            </a:pPr>
            <a:r>
              <a:rPr lang="it-IT" sz="2400" dirty="0"/>
              <a:t>Gestire le emozioni associate al denaro</a:t>
            </a:r>
            <a:endParaRPr lang="en-IE" sz="2400"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0064" y="965377"/>
            <a:ext cx="12331541" cy="602889"/>
          </a:xfrm>
        </p:spPr>
        <p:txBody>
          <a:bodyPr/>
          <a:lstStyle/>
          <a:p>
            <a:pPr>
              <a:spcBef>
                <a:spcPts val="600"/>
              </a:spcBef>
              <a:spcAft>
                <a:spcPts val="600"/>
              </a:spcAft>
            </a:pPr>
            <a:r>
              <a:rPr lang="en-IE" i="0" dirty="0"/>
              <a:t>Cosa </a:t>
            </a:r>
            <a:r>
              <a:rPr lang="en-IE" i="0" dirty="0" err="1"/>
              <a:t>sono</a:t>
            </a:r>
            <a:r>
              <a:rPr lang="en-IE" i="0" dirty="0"/>
              <a:t> le </a:t>
            </a:r>
            <a:r>
              <a:rPr lang="en-IE" i="0" dirty="0" err="1"/>
              <a:t>emozioni</a:t>
            </a:r>
            <a:r>
              <a:rPr lang="en-IE" i="0" dirty="0"/>
              <a:t>? </a:t>
            </a:r>
          </a:p>
        </p:txBody>
      </p:sp>
    </p:spTree>
    <p:extLst>
      <p:ext uri="{BB962C8B-B14F-4D97-AF65-F5344CB8AC3E}">
        <p14:creationId xmlns:p14="http://schemas.microsoft.com/office/powerpoint/2010/main" val="80171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A4A354-C2C9-2798-49A9-B4D81358EAA8}"/>
              </a:ext>
            </a:extLst>
          </p:cNvPr>
          <p:cNvSpPr>
            <a:spLocks noGrp="1"/>
          </p:cNvSpPr>
          <p:nvPr>
            <p:ph sz="quarter" idx="11"/>
          </p:nvPr>
        </p:nvSpPr>
        <p:spPr>
          <a:xfrm>
            <a:off x="500203" y="2421273"/>
            <a:ext cx="12331402" cy="4362138"/>
          </a:xfrm>
        </p:spPr>
        <p:txBody>
          <a:bodyPr/>
          <a:lstStyle/>
          <a:p>
            <a:pPr marL="457200" indent="-457200" algn="l">
              <a:buFont typeface="+mj-lt"/>
              <a:buAutoNum type="arabicPeriod"/>
            </a:pPr>
            <a:r>
              <a:rPr lang="it-IT" sz="2800" dirty="0">
                <a:latin typeface="+mn-lt"/>
              </a:rPr>
              <a:t>Guarda la tua dispensa vuota sulla "ruota delle emozioni" e compilala inserendo queste parole nelle sezioni centrali</a:t>
            </a:r>
            <a:r>
              <a:rPr lang="en-GB" sz="2800" dirty="0">
                <a:latin typeface="+mn-lt"/>
              </a:rPr>
              <a:t>:</a:t>
            </a:r>
          </a:p>
          <a:p>
            <a:pPr marL="2070100" indent="-457200" algn="l">
              <a:buFont typeface="Courier New" panose="02070309020205020404" pitchFamily="49" charset="0"/>
              <a:buChar char="o"/>
            </a:pPr>
            <a:r>
              <a:rPr lang="it-IT" sz="2400" dirty="0" err="1"/>
              <a:t>Impaurit</a:t>
            </a:r>
            <a:r>
              <a:rPr lang="it-IT" sz="2400" dirty="0"/>
              <a:t>@
Triste
</a:t>
            </a:r>
            <a:r>
              <a:rPr lang="it-IT" sz="2400" dirty="0" err="1"/>
              <a:t>Calm</a:t>
            </a:r>
            <a:r>
              <a:rPr lang="it-IT" sz="2400" dirty="0"/>
              <a:t>@ 
Felice 
</a:t>
            </a:r>
            <a:r>
              <a:rPr lang="it-IT" sz="2400" dirty="0" err="1"/>
              <a:t>Sorpres</a:t>
            </a:r>
            <a:r>
              <a:rPr lang="it-IT" sz="2400" dirty="0"/>
              <a:t>@
</a:t>
            </a:r>
            <a:r>
              <a:rPr lang="it-IT" sz="2400" dirty="0" err="1"/>
              <a:t>Arrabbitat</a:t>
            </a:r>
            <a:r>
              <a:rPr lang="it-IT" sz="2400" dirty="0"/>
              <a:t>@</a:t>
            </a:r>
            <a:endParaRPr lang="en-GB" sz="2400" dirty="0">
              <a:latin typeface="+mn-lt"/>
            </a:endParaRPr>
          </a:p>
          <a:p>
            <a:pPr algn="l"/>
            <a:r>
              <a:rPr lang="it-IT" sz="2800" dirty="0">
                <a:solidFill>
                  <a:schemeClr val="accent4">
                    <a:lumMod val="50000"/>
                  </a:schemeClr>
                </a:solidFill>
              </a:rPr>
              <a:t>2. Annota alcune emozioni aggiuntive nel cerchio esterno che sono legate a quelle del cerchio interno.</a:t>
            </a:r>
            <a:endParaRPr lang="en-GB" dirty="0"/>
          </a:p>
        </p:txBody>
      </p:sp>
      <p:sp>
        <p:nvSpPr>
          <p:cNvPr id="3" name="Title 2">
            <a:extLst>
              <a:ext uri="{FF2B5EF4-FFF2-40B4-BE49-F238E27FC236}">
                <a16:creationId xmlns:a16="http://schemas.microsoft.com/office/drawing/2014/main" id="{1273ADE5-2B21-EC31-6738-ACB4A97E6193}"/>
              </a:ext>
            </a:extLst>
          </p:cNvPr>
          <p:cNvSpPr>
            <a:spLocks noGrp="1"/>
          </p:cNvSpPr>
          <p:nvPr>
            <p:ph type="title"/>
          </p:nvPr>
        </p:nvSpPr>
        <p:spPr/>
        <p:txBody>
          <a:bodyPr>
            <a:normAutofit/>
          </a:bodyPr>
          <a:lstStyle/>
          <a:p>
            <a:pPr>
              <a:spcBef>
                <a:spcPts val="600"/>
              </a:spcBef>
              <a:spcAft>
                <a:spcPts val="600"/>
              </a:spcAft>
            </a:pPr>
            <a:r>
              <a:rPr lang="it-IT" dirty="0"/>
              <a:t>Gestire le emozioni associate al denaro</a:t>
            </a:r>
            <a:endParaRPr lang="en-GB" dirty="0"/>
          </a:p>
        </p:txBody>
      </p:sp>
      <p:sp>
        <p:nvSpPr>
          <p:cNvPr id="4" name="Text Placeholder 3">
            <a:extLst>
              <a:ext uri="{FF2B5EF4-FFF2-40B4-BE49-F238E27FC236}">
                <a16:creationId xmlns:a16="http://schemas.microsoft.com/office/drawing/2014/main" id="{74C1CF85-609C-9ED5-BBFB-7B444C511F23}"/>
              </a:ext>
            </a:extLst>
          </p:cNvPr>
          <p:cNvSpPr>
            <a:spLocks noGrp="1"/>
          </p:cNvSpPr>
          <p:nvPr>
            <p:ph type="body" sz="quarter" idx="12"/>
          </p:nvPr>
        </p:nvSpPr>
        <p:spPr>
          <a:xfrm>
            <a:off x="500064" y="1114946"/>
            <a:ext cx="12331541" cy="1133579"/>
          </a:xfrm>
        </p:spPr>
        <p:txBody>
          <a:bodyPr/>
          <a:lstStyle/>
          <a:p>
            <a:endParaRPr lang="en-IE" i="0" dirty="0"/>
          </a:p>
          <a:p>
            <a:endParaRPr lang="en-IE" i="0" dirty="0"/>
          </a:p>
          <a:p>
            <a:r>
              <a:rPr lang="en-IE" i="0" dirty="0" err="1"/>
              <a:t>Attività</a:t>
            </a:r>
            <a:r>
              <a:rPr lang="en-IE" i="0" dirty="0"/>
              <a:t> M 4.2</a:t>
            </a:r>
          </a:p>
          <a:p>
            <a:r>
              <a:rPr lang="it-IT" i="0" dirty="0"/>
              <a:t>Cosa sono le Emozioni? Le opinioni sul significato delle parole sono diverse....
</a:t>
            </a:r>
            <a:endParaRPr lang="en-IE" i="0" dirty="0"/>
          </a:p>
          <a:p>
            <a:endParaRPr lang="en-GB" dirty="0"/>
          </a:p>
        </p:txBody>
      </p:sp>
    </p:spTree>
    <p:extLst>
      <p:ext uri="{BB962C8B-B14F-4D97-AF65-F5344CB8AC3E}">
        <p14:creationId xmlns:p14="http://schemas.microsoft.com/office/powerpoint/2010/main" val="318074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a:xfrm>
            <a:off x="345104" y="610226"/>
            <a:ext cx="4034392" cy="1428436"/>
          </a:xfrm>
        </p:spPr>
        <p:txBody>
          <a:bodyPr>
            <a:normAutofit/>
          </a:bodyPr>
          <a:lstStyle/>
          <a:p>
            <a:r>
              <a:rPr lang="it-IT" sz="2400" dirty="0"/>
              <a:t>Gestire le emozioni associate al denaro 
</a:t>
            </a:r>
            <a:endParaRPr lang="en-IE" sz="2400"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345103" y="2578308"/>
            <a:ext cx="3792181" cy="4050779"/>
          </a:xfrm>
        </p:spPr>
        <p:txBody>
          <a:bodyPr/>
          <a:lstStyle/>
          <a:p>
            <a:pPr algn="l"/>
            <a:r>
              <a:rPr lang="en-IE" i="0" dirty="0"/>
              <a:t> La </a:t>
            </a:r>
            <a:r>
              <a:rPr lang="en-IE" i="0" dirty="0" err="1"/>
              <a:t>Ruota</a:t>
            </a:r>
            <a:r>
              <a:rPr lang="en-IE" i="0" dirty="0"/>
              <a:t> </a:t>
            </a:r>
            <a:r>
              <a:rPr lang="en-IE" i="0" dirty="0" err="1"/>
              <a:t>delle</a:t>
            </a:r>
            <a:r>
              <a:rPr lang="en-IE" i="0" dirty="0"/>
              <a:t> </a:t>
            </a:r>
            <a:r>
              <a:rPr lang="en-IE" i="0" dirty="0" err="1"/>
              <a:t>Emozioni</a:t>
            </a:r>
            <a:r>
              <a:rPr lang="en-IE" i="0" dirty="0"/>
              <a:t>
</a:t>
            </a:r>
          </a:p>
          <a:p>
            <a:pPr marL="457200" indent="-371475" algn="l">
              <a:buFont typeface="+mj-lt"/>
              <a:buAutoNum type="arabicPeriod"/>
            </a:pPr>
            <a:r>
              <a:rPr lang="en-IE" i="0" dirty="0" err="1"/>
              <a:t>Quali</a:t>
            </a:r>
            <a:r>
              <a:rPr lang="en-IE" i="0" dirty="0"/>
              <a:t> </a:t>
            </a:r>
            <a:r>
              <a:rPr lang="en-IE" i="0" dirty="0" err="1"/>
              <a:t>hai</a:t>
            </a:r>
            <a:r>
              <a:rPr lang="en-IE" i="0" dirty="0"/>
              <a:t> </a:t>
            </a:r>
            <a:r>
              <a:rPr lang="en-IE" i="0" dirty="0" err="1"/>
              <a:t>identificato</a:t>
            </a:r>
            <a:r>
              <a:rPr lang="en-IE" i="0" dirty="0"/>
              <a:t>?</a:t>
            </a:r>
          </a:p>
          <a:p>
            <a:pPr marL="457200" indent="-371475" algn="l">
              <a:buFont typeface="+mj-lt"/>
              <a:buAutoNum type="arabicPeriod"/>
            </a:pPr>
            <a:r>
              <a:rPr lang="it-IT" i="0" dirty="0"/>
              <a:t>Quali possono essere associate al denaro?</a:t>
            </a:r>
            <a:endParaRPr lang="en-IE" i="0" dirty="0"/>
          </a:p>
        </p:txBody>
      </p:sp>
      <p:sp>
        <p:nvSpPr>
          <p:cNvPr id="6" name="AutoShape 2">
            <a:extLst>
              <a:ext uri="{FF2B5EF4-FFF2-40B4-BE49-F238E27FC236}">
                <a16:creationId xmlns:a16="http://schemas.microsoft.com/office/drawing/2014/main" id="{A884D3F6-D8D7-822C-6C3E-F18307B76202}"/>
              </a:ext>
            </a:extLst>
          </p:cNvPr>
          <p:cNvSpPr>
            <a:spLocks noChangeAspect="1" noChangeArrowheads="1"/>
          </p:cNvSpPr>
          <p:nvPr/>
        </p:nvSpPr>
        <p:spPr bwMode="auto">
          <a:xfrm>
            <a:off x="1798819" y="3421192"/>
            <a:ext cx="3522064" cy="35220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Feelings Wheel Sticker Mental Health Vinyl Sticker Emotions image 1">
            <a:extLst>
              <a:ext uri="{FF2B5EF4-FFF2-40B4-BE49-F238E27FC236}">
                <a16:creationId xmlns:a16="http://schemas.microsoft.com/office/drawing/2014/main" id="{021DCF2C-C5CB-D385-BCF8-B3F34DE585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76" t="8336" r="10781" b="10600"/>
          <a:stretch/>
        </p:blipFill>
        <p:spPr bwMode="auto">
          <a:xfrm>
            <a:off x="4549457" y="610226"/>
            <a:ext cx="8118793" cy="664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24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a:xfrm>
            <a:off x="345104" y="610226"/>
            <a:ext cx="4034392" cy="1428436"/>
          </a:xfrm>
        </p:spPr>
        <p:txBody>
          <a:bodyPr>
            <a:normAutofit/>
          </a:bodyPr>
          <a:lstStyle/>
          <a:p>
            <a:r>
              <a:rPr lang="it-IT" sz="2400" dirty="0"/>
              <a:t>Gestire le emozioni associate al denaro 
</a:t>
            </a:r>
            <a:endParaRPr lang="en-IE" sz="2400"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345103" y="2578308"/>
            <a:ext cx="3792181" cy="4050779"/>
          </a:xfrm>
        </p:spPr>
        <p:txBody>
          <a:bodyPr/>
          <a:lstStyle/>
          <a:p>
            <a:pPr algn="l"/>
            <a:r>
              <a:rPr lang="en-IE" i="0" dirty="0"/>
              <a:t> La </a:t>
            </a:r>
            <a:r>
              <a:rPr lang="en-IE" i="0" dirty="0" err="1"/>
              <a:t>Ruota</a:t>
            </a:r>
            <a:r>
              <a:rPr lang="en-IE" i="0" dirty="0"/>
              <a:t> </a:t>
            </a:r>
            <a:r>
              <a:rPr lang="en-IE" i="0" dirty="0" err="1"/>
              <a:t>delle</a:t>
            </a:r>
            <a:r>
              <a:rPr lang="en-IE" i="0" dirty="0"/>
              <a:t> </a:t>
            </a:r>
            <a:r>
              <a:rPr lang="en-IE" i="0" dirty="0" err="1"/>
              <a:t>Emozioni</a:t>
            </a:r>
            <a:r>
              <a:rPr lang="en-IE" i="0" dirty="0"/>
              <a:t>
</a:t>
            </a:r>
          </a:p>
          <a:p>
            <a:pPr marL="457200" indent="-371475" algn="l">
              <a:buFont typeface="+mj-lt"/>
              <a:buAutoNum type="arabicPeriod"/>
            </a:pPr>
            <a:r>
              <a:rPr lang="en-IE" i="0" dirty="0" err="1"/>
              <a:t>Quali</a:t>
            </a:r>
            <a:r>
              <a:rPr lang="en-IE" i="0" dirty="0"/>
              <a:t> </a:t>
            </a:r>
            <a:r>
              <a:rPr lang="en-IE" i="0" dirty="0" err="1"/>
              <a:t>hai</a:t>
            </a:r>
            <a:r>
              <a:rPr lang="en-IE" i="0" dirty="0"/>
              <a:t> </a:t>
            </a:r>
            <a:r>
              <a:rPr lang="en-IE" i="0" dirty="0" err="1"/>
              <a:t>identificato</a:t>
            </a:r>
            <a:r>
              <a:rPr lang="en-IE" i="0" dirty="0"/>
              <a:t>?</a:t>
            </a:r>
          </a:p>
          <a:p>
            <a:pPr marL="457200" indent="-371475" algn="l">
              <a:buFont typeface="+mj-lt"/>
              <a:buAutoNum type="arabicPeriod"/>
            </a:pPr>
            <a:r>
              <a:rPr lang="it-IT" i="0" dirty="0"/>
              <a:t>Quali possono essere associate al denaro?</a:t>
            </a:r>
            <a:endParaRPr lang="en-IE" i="0" dirty="0"/>
          </a:p>
        </p:txBody>
      </p:sp>
      <p:sp>
        <p:nvSpPr>
          <p:cNvPr id="6" name="AutoShape 2">
            <a:extLst>
              <a:ext uri="{FF2B5EF4-FFF2-40B4-BE49-F238E27FC236}">
                <a16:creationId xmlns:a16="http://schemas.microsoft.com/office/drawing/2014/main" id="{A884D3F6-D8D7-822C-6C3E-F18307B76202}"/>
              </a:ext>
            </a:extLst>
          </p:cNvPr>
          <p:cNvSpPr>
            <a:spLocks noChangeAspect="1" noChangeArrowheads="1"/>
          </p:cNvSpPr>
          <p:nvPr/>
        </p:nvSpPr>
        <p:spPr bwMode="auto">
          <a:xfrm>
            <a:off x="1798819" y="3421192"/>
            <a:ext cx="3522064" cy="35220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Immagine 4">
            <a:extLst>
              <a:ext uri="{FF2B5EF4-FFF2-40B4-BE49-F238E27FC236}">
                <a16:creationId xmlns:a16="http://schemas.microsoft.com/office/drawing/2014/main" id="{25446E50-8F3B-E1C8-EAE6-7B613BCE8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138" y="0"/>
            <a:ext cx="7492392" cy="7505700"/>
          </a:xfrm>
          <a:prstGeom prst="rect">
            <a:avLst/>
          </a:prstGeom>
        </p:spPr>
      </p:pic>
    </p:spTree>
    <p:extLst>
      <p:ext uri="{BB962C8B-B14F-4D97-AF65-F5344CB8AC3E}">
        <p14:creationId xmlns:p14="http://schemas.microsoft.com/office/powerpoint/2010/main" val="2666925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nk piggy bank with coins&#10;&#10;Description automatically generated">
            <a:extLst>
              <a:ext uri="{FF2B5EF4-FFF2-40B4-BE49-F238E27FC236}">
                <a16:creationId xmlns:a16="http://schemas.microsoft.com/office/drawing/2014/main" id="{F53E7F4D-5EE3-4126-88B7-EB423452F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6891" y="3752850"/>
            <a:ext cx="4258109" cy="3042752"/>
          </a:xfrm>
          <a:prstGeom prst="rect">
            <a:avLst/>
          </a:prstGeom>
        </p:spPr>
      </p:pic>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500063" y="1984375"/>
            <a:ext cx="11447097" cy="5405776"/>
          </a:xfrm>
        </p:spPr>
        <p:txBody>
          <a:bodyPr/>
          <a:lstStyle/>
          <a:p>
            <a:pPr marL="342900" indent="-342900" algn="l">
              <a:buFont typeface="Arial" panose="020B0604020202020204" pitchFamily="34" charset="0"/>
              <a:buChar char="•"/>
            </a:pPr>
            <a:r>
              <a:rPr lang="it-IT" sz="2800" dirty="0">
                <a:latin typeface="+mn-lt"/>
              </a:rPr>
              <a:t>Parlare di soldi con gli altri può essere molto impegnativo, specialmente quando si provano emozioni intense. 
Alcune culture insegnano fin dalla tenera età a non discutere le situazioni finanziarie con gli altri. In altre culture è normale lavorare all'estero e inviare denaro a casa alla famiglia</a:t>
            </a:r>
            <a:r>
              <a:rPr lang="en-IE" sz="2800" dirty="0">
                <a:latin typeface="+mn-lt"/>
              </a:rPr>
              <a:t>. </a:t>
            </a:r>
          </a:p>
          <a:p>
            <a:pPr marL="342900" indent="-342900" algn="l">
              <a:buFont typeface="Arial" panose="020B0604020202020204" pitchFamily="34" charset="0"/>
              <a:buChar char="•"/>
            </a:pPr>
            <a:r>
              <a:rPr lang="it-IT" sz="2800" dirty="0">
                <a:latin typeface="+mn-lt"/>
              </a:rPr>
              <a:t>Quando ci preoccupiamo delle finanze possiamo</a:t>
            </a:r>
            <a:r>
              <a:rPr lang="en-IE" sz="2800" dirty="0">
                <a:latin typeface="+mn-lt"/>
              </a:rPr>
              <a:t>:</a:t>
            </a:r>
          </a:p>
          <a:p>
            <a:pPr marL="1092991" lvl="1" indent="-342900"/>
            <a:r>
              <a:rPr lang="it-IT" sz="2800" dirty="0">
                <a:latin typeface="+mn-lt"/>
              </a:rPr>
              <a:t>Reprimere le nostre emozioni</a:t>
            </a:r>
          </a:p>
          <a:p>
            <a:pPr marL="1092991" lvl="1" indent="-342900"/>
            <a:r>
              <a:rPr lang="it-IT" sz="2800" dirty="0">
                <a:latin typeface="+mn-lt"/>
              </a:rPr>
              <a:t>Condividere eccessivamente la nostra situazione finanziaria con gli altri
controlla costantemente il nostro saldo bancario o portafoglio per vedere quanti soldi abbiamo. </a:t>
            </a:r>
            <a:r>
              <a:rPr lang="en-IE" sz="2800" dirty="0"/>
              <a:t> </a:t>
            </a:r>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it-IT" sz="2400" dirty="0"/>
              <a:t>Gestire le emozioni associate al denaro </a:t>
            </a:r>
            <a:endParaRPr lang="en-IE" sz="2400" dirty="0"/>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0063" y="1088381"/>
            <a:ext cx="12331541" cy="602889"/>
          </a:xfrm>
        </p:spPr>
        <p:txBody>
          <a:bodyPr/>
          <a:lstStyle/>
          <a:p>
            <a:r>
              <a:rPr lang="it-IT" i="0" dirty="0"/>
              <a:t>Parlare</a:t>
            </a:r>
            <a:r>
              <a:rPr lang="en-IE" i="0" dirty="0"/>
              <a:t> di soldi </a:t>
            </a:r>
          </a:p>
        </p:txBody>
      </p:sp>
    </p:spTree>
    <p:extLst>
      <p:ext uri="{BB962C8B-B14F-4D97-AF65-F5344CB8AC3E}">
        <p14:creationId xmlns:p14="http://schemas.microsoft.com/office/powerpoint/2010/main" val="24483702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ARDET Course template">
  <a:themeElements>
    <a:clrScheme name="MoneyMatters">
      <a:dk1>
        <a:srgbClr val="374856"/>
      </a:dk1>
      <a:lt1>
        <a:sysClr val="window" lastClr="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qualify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5661</TotalTime>
  <Words>2052</Words>
  <Application>Microsoft Office PowerPoint</Application>
  <PresentationFormat>Personalizzato</PresentationFormat>
  <Paragraphs>233</Paragraphs>
  <Slides>27</Slides>
  <Notes>23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27</vt:i4>
      </vt:variant>
    </vt:vector>
  </HeadingPairs>
  <TitlesOfParts>
    <vt:vector size="33" baseType="lpstr">
      <vt:lpstr>Arial</vt:lpstr>
      <vt:lpstr>Calibri</vt:lpstr>
      <vt:lpstr>Courier New</vt:lpstr>
      <vt:lpstr>Open Sans</vt:lpstr>
      <vt:lpstr>Wingdings</vt:lpstr>
      <vt:lpstr>CARDET Course template</vt:lpstr>
      <vt:lpstr>IO3: Formazione di alfabetizzazione finanziaria per genitori</vt:lpstr>
      <vt:lpstr>Gestire le emozioni associate al denaro  Risultati di apprendimento </vt:lpstr>
      <vt:lpstr>Gestire le emozioni associate al denaro  Programma visivo</vt:lpstr>
      <vt:lpstr>Gestire le emozioni associate al denaro  Attività rompighiaccio</vt:lpstr>
      <vt:lpstr>Gestire le emozioni associate al denaro</vt:lpstr>
      <vt:lpstr>Gestire le emozioni associate al denaro</vt:lpstr>
      <vt:lpstr>Gestire le emozioni associate al denaro 
</vt:lpstr>
      <vt:lpstr>Gestire le emozioni associate al denaro 
</vt:lpstr>
      <vt:lpstr>Gestire le emozioni associate al denaro </vt:lpstr>
      <vt:lpstr>Gestire le emozioni associate al denaro </vt:lpstr>
      <vt:lpstr>Gestire le emozioni associate al denaro </vt:lpstr>
      <vt:lpstr>Gestire le emozioni associate al denaro </vt:lpstr>
      <vt:lpstr>Gestire le emozioni associate al denaro </vt:lpstr>
      <vt:lpstr>Presentazione standard di PowerPoint</vt:lpstr>
      <vt:lpstr>Gestire le emozioni associate al denaro </vt:lpstr>
      <vt:lpstr>Gestire le emozioni associate al denaro</vt:lpstr>
      <vt:lpstr>Gestire le emozioni associate al denaro </vt:lpstr>
      <vt:lpstr>Gestire le emozioni associate al denaro </vt:lpstr>
      <vt:lpstr>Gestire le emozioni associate al denaro </vt:lpstr>
      <vt:lpstr>Emozioni e attività associate al denaro </vt:lpstr>
      <vt:lpstr>Emozioni e attività associate al denaro</vt:lpstr>
      <vt:lpstr>Gestire le emozioni associate al denaro </vt:lpstr>
      <vt:lpstr>Grazie per aver partecipato. Per ulteriori risorse, visita il sito Web di Money Matters:   https://moneymattersproject.eu/ </vt:lpstr>
      <vt:lpstr>Gestire le emozioni associate al denaro </vt:lpstr>
      <vt:lpstr>Gestire le emozioni associate al denaro </vt:lpstr>
      <vt:lpstr>Gestire le emozioni associate al denaro </vt:lpstr>
      <vt:lpstr>Gestire le emozioni associate al denaro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Bough</dc:creator>
  <cp:lastModifiedBy>Agnese Tomassini</cp:lastModifiedBy>
  <cp:revision>253</cp:revision>
  <dcterms:created xsi:type="dcterms:W3CDTF">2014-07-11T09:12:14Z</dcterms:created>
  <dcterms:modified xsi:type="dcterms:W3CDTF">2022-08-23T11:17:02Z</dcterms:modified>
</cp:coreProperties>
</file>