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6"/>
  </p:notesMasterIdLst>
  <p:sldIdLst>
    <p:sldId id="256" r:id="rId3"/>
    <p:sldId id="277" r:id="rId4"/>
    <p:sldId id="257" r:id="rId5"/>
    <p:sldId id="279" r:id="rId6"/>
    <p:sldId id="260" r:id="rId7"/>
    <p:sldId id="258" r:id="rId8"/>
    <p:sldId id="259" r:id="rId9"/>
    <p:sldId id="262" r:id="rId10"/>
    <p:sldId id="261" r:id="rId11"/>
    <p:sldId id="263" r:id="rId12"/>
    <p:sldId id="264" r:id="rId13"/>
    <p:sldId id="268" r:id="rId14"/>
    <p:sldId id="265" r:id="rId15"/>
    <p:sldId id="266" r:id="rId16"/>
    <p:sldId id="267" r:id="rId17"/>
    <p:sldId id="278" r:id="rId18"/>
    <p:sldId id="271" r:id="rId19"/>
    <p:sldId id="273" r:id="rId20"/>
    <p:sldId id="274" r:id="rId21"/>
    <p:sldId id="276" r:id="rId22"/>
    <p:sldId id="275" r:id="rId23"/>
    <p:sldId id="269" r:id="rId24"/>
    <p:sldId id="270" r:id="rId25"/>
  </p:sldIdLst>
  <p:sldSz cx="13335000" cy="75057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ubDYZGCwm212Blr625dF6SRXu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EB57A1-F5E4-4330-A820-B162EB056F16}">
  <a:tblStyle styleId="{86EB57A1-F5E4-4330-A820-B162EB056F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4864"/>
  </p:normalViewPr>
  <p:slideViewPr>
    <p:cSldViewPr snapToGrid="0">
      <p:cViewPr varScale="1">
        <p:scale>
          <a:sx n="75" d="100"/>
          <a:sy n="75" d="100"/>
        </p:scale>
        <p:origin x="6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The 50 / 30 / 20 Budgeting Rule</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E99-4A17-9497-EE72E2F754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E99-4A17-9497-EE72E2F754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E99-4A17-9497-EE72E2F754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dLblPos val="out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Needs </c:v>
                </c:pt>
                <c:pt idx="1">
                  <c:v>Wants </c:v>
                </c:pt>
                <c:pt idx="2">
                  <c:v>Savings </c:v>
                </c:pt>
              </c:strCache>
            </c:strRef>
          </c:cat>
          <c:val>
            <c:numRef>
              <c:f>Sheet1!$B$2:$B$4</c:f>
              <c:numCache>
                <c:formatCode>General</c:formatCode>
                <c:ptCount val="3"/>
                <c:pt idx="0">
                  <c:v>50</c:v>
                </c:pt>
                <c:pt idx="1">
                  <c:v>30</c:v>
                </c:pt>
                <c:pt idx="2">
                  <c:v>20</c:v>
                </c:pt>
              </c:numCache>
            </c:numRef>
          </c:val>
          <c:extLst>
            <c:ext xmlns:c16="http://schemas.microsoft.com/office/drawing/2014/chart" uri="{C3380CC4-5D6E-409C-BE32-E72D297353CC}">
              <c16:uniqueId val="{00000000-878F-4BFA-B186-E3F043AD34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E293B-11A2-4E74-AEB4-2A2FAABD3B48}" type="doc">
      <dgm:prSet loTypeId="urn:microsoft.com/office/officeart/2005/8/layout/bProcess3" loCatId="process" qsTypeId="urn:microsoft.com/office/officeart/2005/8/quickstyle/simple1" qsCatId="simple" csTypeId="urn:microsoft.com/office/officeart/2005/8/colors/accent4_3" csCatId="accent4" phldr="1"/>
      <dgm:spPr/>
      <dgm:t>
        <a:bodyPr/>
        <a:lstStyle/>
        <a:p>
          <a:endParaRPr lang="en-IE"/>
        </a:p>
      </dgm:t>
    </dgm:pt>
    <dgm:pt modelId="{E44748F8-B9FF-40FC-B76D-14F2CA461D0E}">
      <dgm:prSet phldrT="[Text]"/>
      <dgm: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Introduzione</a:t>
          </a:r>
          <a:endParaRPr lang="en-IE" dirty="0">
            <a:solidFill>
              <a:sysClr val="window" lastClr="FFFFFF"/>
            </a:solidFill>
            <a:latin typeface="Calibri" panose="020F0502020204030204"/>
            <a:ea typeface="+mn-ea"/>
            <a:cs typeface="+mn-cs"/>
          </a:endParaRPr>
        </a:p>
      </dgm:t>
    </dgm:pt>
    <dgm:pt modelId="{A63419F6-0F82-4639-9F2C-1FD035E1FF2E}" type="parTrans" cxnId="{76D1A3FE-523D-4BA8-A368-F02211B21E2C}">
      <dgm:prSet/>
      <dgm:spPr/>
      <dgm:t>
        <a:bodyPr/>
        <a:lstStyle/>
        <a:p>
          <a:endParaRPr lang="en-IE"/>
        </a:p>
      </dgm:t>
    </dgm:pt>
    <dgm:pt modelId="{AC355222-48BE-4D19-893E-811EB4FE50EE}" type="sibTrans" cxnId="{76D1A3FE-523D-4BA8-A368-F02211B21E2C}">
      <dgm:prSet/>
      <dgm:spPr>
        <a:xfrm>
          <a:off x="2665579"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3C877917-B937-40A1-AB3C-A2F1C566DBF8}">
      <dgm:prSet phldrT="[Text]"/>
      <dgm:spPr>
        <a:xfrm>
          <a:off x="3112912" y="1826"/>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it-IT" dirty="0">
              <a:solidFill>
                <a:sysClr val="window" lastClr="FFFFFF"/>
              </a:solidFill>
              <a:latin typeface="Calibri" panose="020F0502020204030204"/>
              <a:ea typeface="+mn-ea"/>
              <a:cs typeface="+mn-cs"/>
            </a:rPr>
            <a:t>Gestione del denaro durante i periodi critici della vita</a:t>
          </a:r>
          <a:endParaRPr lang="en-IE" dirty="0">
            <a:solidFill>
              <a:sysClr val="window" lastClr="FFFFFF"/>
            </a:solidFill>
            <a:latin typeface="Calibri" panose="020F0502020204030204"/>
            <a:ea typeface="+mn-ea"/>
            <a:cs typeface="+mn-cs"/>
          </a:endParaRPr>
        </a:p>
      </dgm:t>
    </dgm:pt>
    <dgm:pt modelId="{C6745D61-6786-424A-ACBE-F1E8CD3FB282}" type="parTrans" cxnId="{A5F1F052-FDA1-4CC4-ADC9-ED3495765686}">
      <dgm:prSet/>
      <dgm:spPr/>
      <dgm:t>
        <a:bodyPr/>
        <a:lstStyle/>
        <a:p>
          <a:endParaRPr lang="en-IE"/>
        </a:p>
      </dgm:t>
    </dgm:pt>
    <dgm:pt modelId="{049AFFD2-0D79-42E5-91D1-6549E3FCF62E}" type="sibTrans" cxnId="{A5F1F052-FDA1-4CC4-ADC9-ED3495765686}">
      <dgm:prSet/>
      <dgm:spPr>
        <a:xfrm>
          <a:off x="5048212"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26E72F72-03DF-4948-AF9C-AA7C525F7270}">
      <dgm:prSet phldrT="[Text]"/>
      <dgm: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Discussione</a:t>
          </a:r>
          <a:r>
            <a:rPr lang="en-IE" dirty="0">
              <a:solidFill>
                <a:sysClr val="window" lastClr="FFFFFF"/>
              </a:solidFill>
              <a:latin typeface="Calibri" panose="020F0502020204030204"/>
              <a:ea typeface="+mn-ea"/>
              <a:cs typeface="+mn-cs"/>
            </a:rPr>
            <a:t> di </a:t>
          </a:r>
          <a:r>
            <a:rPr lang="en-IE" dirty="0" err="1">
              <a:solidFill>
                <a:sysClr val="window" lastClr="FFFFFF"/>
              </a:solidFill>
              <a:latin typeface="Calibri" panose="020F0502020204030204"/>
              <a:ea typeface="+mn-ea"/>
              <a:cs typeface="+mn-cs"/>
            </a:rPr>
            <a:t>gruppo</a:t>
          </a:r>
          <a:endParaRPr lang="en-IE" dirty="0">
            <a:solidFill>
              <a:sysClr val="window" lastClr="FFFFFF"/>
            </a:solidFill>
            <a:latin typeface="Calibri" panose="020F0502020204030204"/>
            <a:ea typeface="+mn-ea"/>
            <a:cs typeface="+mn-cs"/>
          </a:endParaRPr>
        </a:p>
      </dgm:t>
    </dgm:pt>
    <dgm:pt modelId="{B1040AED-6F0C-4A25-B9EE-2788FAE27826}" type="parTrans" cxnId="{D255692F-0BBF-4298-A6EE-0C2123DF0E04}">
      <dgm:prSet/>
      <dgm:spPr/>
      <dgm:t>
        <a:bodyPr/>
        <a:lstStyle/>
        <a:p>
          <a:endParaRPr lang="en-IE"/>
        </a:p>
      </dgm:t>
    </dgm:pt>
    <dgm:pt modelId="{17DBC2E8-4B05-4872-8D8B-D8D008BDE655}" type="sibTrans" cxnId="{D255692F-0BBF-4298-A6EE-0C2123DF0E04}">
      <dgm:prSet/>
      <dgm: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E2436C36-FE2B-4915-9A60-73B6257DC49E}">
      <dgm:prSet phldrT="[Text]"/>
      <dgm: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a:solidFill>
                <a:sysClr val="window" lastClr="FFFFFF"/>
              </a:solidFill>
              <a:latin typeface="Calibri" panose="020F0502020204030204"/>
              <a:ea typeface="+mn-ea"/>
              <a:cs typeface="+mn-cs"/>
            </a:rPr>
            <a:t>Budget di </a:t>
          </a:r>
          <a:r>
            <a:rPr lang="en-IE" dirty="0" err="1">
              <a:solidFill>
                <a:sysClr val="window" lastClr="FFFFFF"/>
              </a:solidFill>
              <a:latin typeface="Calibri" panose="020F0502020204030204"/>
              <a:ea typeface="+mn-ea"/>
              <a:cs typeface="+mn-cs"/>
            </a:rPr>
            <a:t>sopravvivenza</a:t>
          </a:r>
          <a:r>
            <a:rPr lang="en-IE" dirty="0">
              <a:solidFill>
                <a:sysClr val="window" lastClr="FFFFFF"/>
              </a:solidFill>
              <a:latin typeface="Calibri" panose="020F0502020204030204"/>
              <a:ea typeface="+mn-ea"/>
              <a:cs typeface="+mn-cs"/>
            </a:rPr>
            <a:t> </a:t>
          </a:r>
          <a:r>
            <a:rPr lang="en-IE" dirty="0" err="1">
              <a:solidFill>
                <a:sysClr val="window" lastClr="FFFFFF"/>
              </a:solidFill>
              <a:latin typeface="Calibri" panose="020F0502020204030204"/>
              <a:ea typeface="+mn-ea"/>
              <a:cs typeface="+mn-cs"/>
            </a:rPr>
            <a:t>personale</a:t>
          </a:r>
          <a:r>
            <a:rPr lang="en-IE" dirty="0">
              <a:solidFill>
                <a:sysClr val="window" lastClr="FFFFFF"/>
              </a:solidFill>
              <a:latin typeface="Calibri" panose="020F0502020204030204"/>
              <a:ea typeface="+mn-ea"/>
              <a:cs typeface="+mn-cs"/>
            </a:rPr>
            <a:t> </a:t>
          </a:r>
        </a:p>
      </dgm:t>
    </dgm:pt>
    <dgm:pt modelId="{9C196288-947B-49D5-8599-0230AC0241CC}" type="parTrans" cxnId="{2B0FD6D1-21F6-4312-B9D7-8F78707E64F7}">
      <dgm:prSet/>
      <dgm:spPr/>
      <dgm:t>
        <a:bodyPr/>
        <a:lstStyle/>
        <a:p>
          <a:endParaRPr lang="en-IE"/>
        </a:p>
      </dgm:t>
    </dgm:pt>
    <dgm:pt modelId="{EBFF3C76-E36C-4BAA-BE46-3E45120A4797}" type="sibTrans" cxnId="{2B0FD6D1-21F6-4312-B9D7-8F78707E64F7}">
      <dgm:prSet/>
      <dgm: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F4EA916D-4CD5-4CEC-B163-71FC9B4574CD}">
      <dgm:prSet phldrT="[Text]"/>
      <dgm: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Attività</a:t>
          </a:r>
          <a:endParaRPr lang="en-IE" dirty="0">
            <a:solidFill>
              <a:sysClr val="window" lastClr="FFFFFF"/>
            </a:solidFill>
            <a:latin typeface="Calibri" panose="020F0502020204030204"/>
            <a:ea typeface="+mn-ea"/>
            <a:cs typeface="+mn-cs"/>
          </a:endParaRPr>
        </a:p>
      </dgm:t>
    </dgm:pt>
    <dgm:pt modelId="{4A52D0D7-5BFA-48CE-9106-1F7BFD386823}" type="parTrans" cxnId="{BB3E5EC3-5895-44A9-A3DC-A9386FA07E7B}">
      <dgm:prSet/>
      <dgm:spPr/>
      <dgm:t>
        <a:bodyPr/>
        <a:lstStyle/>
        <a:p>
          <a:endParaRPr lang="en-IE"/>
        </a:p>
      </dgm:t>
    </dgm:pt>
    <dgm:pt modelId="{C959A93F-0DB8-4034-A239-44DD46A384E1}" type="sibTrans" cxnId="{BB3E5EC3-5895-44A9-A3DC-A9386FA07E7B}">
      <dgm:prSet/>
      <dgm: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B33309B-AE54-4B09-B233-E549E3D144FD}">
      <dgm:prSet phldrT="[Text]"/>
      <dgm: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gm:spPr>
      <dgm:t>
        <a:bodyPr/>
        <a:lstStyle/>
        <a:p>
          <a:pPr>
            <a:buNone/>
          </a:pPr>
          <a:r>
            <a:rPr lang="it-IT" dirty="0">
              <a:solidFill>
                <a:sysClr val="window" lastClr="FFFFFF"/>
              </a:solidFill>
              <a:latin typeface="Calibri" panose="020F0502020204030204"/>
              <a:ea typeface="+mn-ea"/>
              <a:cs typeface="+mn-cs"/>
            </a:rPr>
            <a:t>Strategie utili per gestire il denaro</a:t>
          </a:r>
          <a:endParaRPr lang="en-IE" dirty="0">
            <a:solidFill>
              <a:sysClr val="window" lastClr="FFFFFF"/>
            </a:solidFill>
            <a:latin typeface="Calibri" panose="020F0502020204030204"/>
            <a:ea typeface="+mn-ea"/>
            <a:cs typeface="+mn-cs"/>
          </a:endParaRPr>
        </a:p>
      </dgm:t>
    </dgm:pt>
    <dgm:pt modelId="{81D976DA-54D5-4087-8C6B-DC3F747ACC06}" type="parTrans" cxnId="{7FA170C5-24A5-458F-A85A-33DD117B3F8B}">
      <dgm:prSet/>
      <dgm:spPr/>
      <dgm:t>
        <a:bodyPr/>
        <a:lstStyle/>
        <a:p>
          <a:endParaRPr lang="en-IE"/>
        </a:p>
      </dgm:t>
    </dgm:pt>
    <dgm:pt modelId="{124B8988-ED73-47C6-82C4-B849FA7ECC64}" type="sibTrans" cxnId="{7FA170C5-24A5-458F-A85A-33DD117B3F8B}">
      <dgm:prSet/>
      <dgm: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61C83EAB-4AEB-470A-8452-DF0DD3FAC1C2}">
      <dgm:prSet phldrT="[Text]"/>
      <dgm: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Risorse</a:t>
          </a:r>
          <a:r>
            <a:rPr lang="en-IE" dirty="0">
              <a:solidFill>
                <a:sysClr val="window" lastClr="FFFFFF"/>
              </a:solidFill>
              <a:latin typeface="Calibri" panose="020F0502020204030204"/>
              <a:ea typeface="+mn-ea"/>
              <a:cs typeface="+mn-cs"/>
            </a:rPr>
            <a:t> </a:t>
          </a:r>
          <a:r>
            <a:rPr lang="en-IE" dirty="0" err="1">
              <a:solidFill>
                <a:sysClr val="window" lastClr="FFFFFF"/>
              </a:solidFill>
              <a:latin typeface="Calibri" panose="020F0502020204030204"/>
              <a:ea typeface="+mn-ea"/>
              <a:cs typeface="+mn-cs"/>
            </a:rPr>
            <a:t>aggiuntive</a:t>
          </a:r>
          <a:endParaRPr lang="en-IE" dirty="0">
            <a:solidFill>
              <a:sysClr val="window" lastClr="FFFFFF"/>
            </a:solidFill>
            <a:latin typeface="Calibri" panose="020F0502020204030204"/>
            <a:ea typeface="+mn-ea"/>
            <a:cs typeface="+mn-cs"/>
          </a:endParaRPr>
        </a:p>
      </dgm:t>
    </dgm:pt>
    <dgm:pt modelId="{16E34164-1667-45A5-8A92-84E939510E8C}" type="parTrans" cxnId="{0A8763C3-83DB-44F9-AB0C-71F2C8B4FE42}">
      <dgm:prSet/>
      <dgm:spPr/>
      <dgm:t>
        <a:bodyPr/>
        <a:lstStyle/>
        <a:p>
          <a:endParaRPr lang="en-IE"/>
        </a:p>
      </dgm:t>
    </dgm:pt>
    <dgm:pt modelId="{253E1DE1-B7DC-49D7-BD1E-95866F04C7A1}" type="sibTrans" cxnId="{0A8763C3-83DB-44F9-AB0C-71F2C8B4FE42}">
      <dgm:prSet/>
      <dgm: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8F0E7D93-F3C3-49A2-A813-F8F2B1D27BC1}">
      <dgm:prSet phldrT="[Text]"/>
      <dgm: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a:solidFill>
                <a:sysClr val="window" lastClr="FFFFFF"/>
              </a:solidFill>
              <a:latin typeface="Calibri" panose="020F0502020204030204"/>
              <a:ea typeface="+mn-ea"/>
              <a:cs typeface="+mn-cs"/>
            </a:rPr>
            <a:t>Fine </a:t>
          </a:r>
        </a:p>
      </dgm:t>
    </dgm:pt>
    <dgm:pt modelId="{182F27F1-967A-4257-AA1C-AE251723FA0C}" type="parTrans" cxnId="{CA690E08-6F64-4B96-8478-0F3AC354AD88}">
      <dgm:prSet/>
      <dgm:spPr/>
      <dgm:t>
        <a:bodyPr/>
        <a:lstStyle/>
        <a:p>
          <a:endParaRPr lang="en-IE"/>
        </a:p>
      </dgm:t>
    </dgm:pt>
    <dgm:pt modelId="{2A177796-F200-4ADC-9B6D-72DB4EC60FB7}" type="sibTrans" cxnId="{CA690E08-6F64-4B96-8478-0F3AC354AD88}">
      <dgm:prSet/>
      <dgm:spPr/>
      <dgm:t>
        <a:bodyPr/>
        <a:lstStyle/>
        <a:p>
          <a:endParaRPr lang="en-IE"/>
        </a:p>
      </dgm:t>
    </dgm:pt>
    <dgm:pt modelId="{FE27FF30-C6C0-4F03-BD76-0DC8380C9B05}">
      <dgm:prSet phldrT="[Text]"/>
      <dgm: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it-IT" dirty="0">
              <a:solidFill>
                <a:sysClr val="window" lastClr="FFFFFF"/>
              </a:solidFill>
              <a:latin typeface="Calibri" panose="020F0502020204030204"/>
              <a:ea typeface="+mn-ea"/>
              <a:cs typeface="+mn-cs"/>
            </a:rPr>
            <a:t>Pausa</a:t>
          </a:r>
          <a:endParaRPr lang="en-IE" dirty="0">
            <a:solidFill>
              <a:sysClr val="window" lastClr="FFFFFF"/>
            </a:solidFill>
            <a:latin typeface="Calibri" panose="020F0502020204030204"/>
            <a:ea typeface="+mn-ea"/>
            <a:cs typeface="+mn-cs"/>
          </a:endParaRPr>
        </a:p>
      </dgm:t>
    </dgm:pt>
    <dgm:pt modelId="{EECF66CE-98E1-4C4E-8B75-DB9F4038405E}" type="parTrans" cxnId="{09A4E8B7-8E43-4BEC-8D12-6CB428594EB5}">
      <dgm:prSet/>
      <dgm:spPr/>
      <dgm:t>
        <a:bodyPr/>
        <a:lstStyle/>
        <a:p>
          <a:endParaRPr lang="en-IE"/>
        </a:p>
      </dgm:t>
    </dgm:pt>
    <dgm:pt modelId="{CF2831EF-5318-4652-BB95-DECFC2B37B30}" type="sibTrans" cxnId="{09A4E8B7-8E43-4BEC-8D12-6CB428594EB5}">
      <dgm:prSet/>
      <dgm: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56AE18B-2578-40D0-8EFE-045D2C5E4994}" type="pres">
      <dgm:prSet presAssocID="{7C9E293B-11A2-4E74-AEB4-2A2FAABD3B48}" presName="Name0" presStyleCnt="0">
        <dgm:presLayoutVars>
          <dgm:dir/>
          <dgm:resizeHandles val="exact"/>
        </dgm:presLayoutVars>
      </dgm:prSet>
      <dgm:spPr/>
    </dgm:pt>
    <dgm:pt modelId="{8D646B68-4348-4791-8F6C-1BF25FB54A74}" type="pres">
      <dgm:prSet presAssocID="{E44748F8-B9FF-40FC-B76D-14F2CA461D0E}" presName="node" presStyleLbl="node1" presStyleIdx="0" presStyleCnt="9">
        <dgm:presLayoutVars>
          <dgm:bulletEnabled val="1"/>
        </dgm:presLayoutVars>
      </dgm:prSet>
      <dgm:spPr/>
    </dgm:pt>
    <dgm:pt modelId="{E226B5AB-C23A-4C42-9799-6CA56B39F57F}" type="pres">
      <dgm:prSet presAssocID="{AC355222-48BE-4D19-893E-811EB4FE50EE}" presName="sibTrans" presStyleLbl="sibTrans1D1" presStyleIdx="0" presStyleCnt="8"/>
      <dgm:spPr/>
    </dgm:pt>
    <dgm:pt modelId="{4A33D42F-C65B-4E2C-AE8C-E22C1E0030B1}" type="pres">
      <dgm:prSet presAssocID="{AC355222-48BE-4D19-893E-811EB4FE50EE}" presName="connectorText" presStyleLbl="sibTrans1D1" presStyleIdx="0" presStyleCnt="8"/>
      <dgm:spPr/>
    </dgm:pt>
    <dgm:pt modelId="{B4AB7303-49AA-4FAA-BD5E-0445C20AB627}" type="pres">
      <dgm:prSet presAssocID="{3C877917-B937-40A1-AB3C-A2F1C566DBF8}" presName="node" presStyleLbl="node1" presStyleIdx="1" presStyleCnt="9" custLinFactNeighborX="-1480" custLinFactNeighborY="-197">
        <dgm:presLayoutVars>
          <dgm:bulletEnabled val="1"/>
        </dgm:presLayoutVars>
      </dgm:prSet>
      <dgm:spPr/>
    </dgm:pt>
    <dgm:pt modelId="{6794187C-97A7-4706-90DD-3EE66721FC5D}" type="pres">
      <dgm:prSet presAssocID="{049AFFD2-0D79-42E5-91D1-6549E3FCF62E}" presName="sibTrans" presStyleLbl="sibTrans1D1" presStyleIdx="1" presStyleCnt="8"/>
      <dgm:spPr/>
    </dgm:pt>
    <dgm:pt modelId="{79E974C6-FD44-4E17-B860-2E3E589D4585}" type="pres">
      <dgm:prSet presAssocID="{049AFFD2-0D79-42E5-91D1-6549E3FCF62E}" presName="connectorText" presStyleLbl="sibTrans1D1" presStyleIdx="1" presStyleCnt="8"/>
      <dgm:spPr/>
    </dgm:pt>
    <dgm:pt modelId="{D69159F9-FBFD-4441-BB4E-AD1275EB703D}" type="pres">
      <dgm:prSet presAssocID="{26E72F72-03DF-4948-AF9C-AA7C525F7270}" presName="node" presStyleLbl="node1" presStyleIdx="2" presStyleCnt="9">
        <dgm:presLayoutVars>
          <dgm:bulletEnabled val="1"/>
        </dgm:presLayoutVars>
      </dgm:prSet>
      <dgm:spPr/>
    </dgm:pt>
    <dgm:pt modelId="{C2A0604B-F5DC-42F0-9F18-006FBE038F97}" type="pres">
      <dgm:prSet presAssocID="{17DBC2E8-4B05-4872-8D8B-D8D008BDE655}" presName="sibTrans" presStyleLbl="sibTrans1D1" presStyleIdx="2" presStyleCnt="8"/>
      <dgm:spPr/>
    </dgm:pt>
    <dgm:pt modelId="{29E3635B-63F0-491F-9BB0-3F9CFB92907A}" type="pres">
      <dgm:prSet presAssocID="{17DBC2E8-4B05-4872-8D8B-D8D008BDE655}" presName="connectorText" presStyleLbl="sibTrans1D1" presStyleIdx="2" presStyleCnt="8"/>
      <dgm:spPr/>
    </dgm:pt>
    <dgm:pt modelId="{BCD24B96-05CD-472B-B3E3-5E17FC2C5FDD}" type="pres">
      <dgm:prSet presAssocID="{E2436C36-FE2B-4915-9A60-73B6257DC49E}" presName="node" presStyleLbl="node1" presStyleIdx="3" presStyleCnt="9">
        <dgm:presLayoutVars>
          <dgm:bulletEnabled val="1"/>
        </dgm:presLayoutVars>
      </dgm:prSet>
      <dgm:spPr/>
    </dgm:pt>
    <dgm:pt modelId="{10BBBF07-4844-4916-90A0-DD83DD5A084D}" type="pres">
      <dgm:prSet presAssocID="{EBFF3C76-E36C-4BAA-BE46-3E45120A4797}" presName="sibTrans" presStyleLbl="sibTrans1D1" presStyleIdx="3" presStyleCnt="8"/>
      <dgm:spPr/>
    </dgm:pt>
    <dgm:pt modelId="{9C6C327F-56B2-4335-93A2-368C4A92F702}" type="pres">
      <dgm:prSet presAssocID="{EBFF3C76-E36C-4BAA-BE46-3E45120A4797}" presName="connectorText" presStyleLbl="sibTrans1D1" presStyleIdx="3" presStyleCnt="8"/>
      <dgm:spPr/>
    </dgm:pt>
    <dgm:pt modelId="{49314917-E345-4230-8638-914C63866473}" type="pres">
      <dgm:prSet presAssocID="{F4EA916D-4CD5-4CEC-B163-71FC9B4574CD}" presName="node" presStyleLbl="node1" presStyleIdx="4" presStyleCnt="9">
        <dgm:presLayoutVars>
          <dgm:bulletEnabled val="1"/>
        </dgm:presLayoutVars>
      </dgm:prSet>
      <dgm:spPr/>
    </dgm:pt>
    <dgm:pt modelId="{DE8B4C62-DE9A-4906-A2DC-28B3C570B7FB}" type="pres">
      <dgm:prSet presAssocID="{C959A93F-0DB8-4034-A239-44DD46A384E1}" presName="sibTrans" presStyleLbl="sibTrans1D1" presStyleIdx="4" presStyleCnt="8"/>
      <dgm:spPr/>
    </dgm:pt>
    <dgm:pt modelId="{A6963A17-610F-4BCC-80C1-E383CEDDE30B}" type="pres">
      <dgm:prSet presAssocID="{C959A93F-0DB8-4034-A239-44DD46A384E1}" presName="connectorText" presStyleLbl="sibTrans1D1" presStyleIdx="4" presStyleCnt="8"/>
      <dgm:spPr/>
    </dgm:pt>
    <dgm:pt modelId="{C8455CFF-80D8-4641-A423-B3F40EC935F3}" type="pres">
      <dgm:prSet presAssocID="{FE27FF30-C6C0-4F03-BD76-0DC8380C9B05}" presName="node" presStyleLbl="node1" presStyleIdx="5" presStyleCnt="9">
        <dgm:presLayoutVars>
          <dgm:bulletEnabled val="1"/>
        </dgm:presLayoutVars>
      </dgm:prSet>
      <dgm:spPr/>
    </dgm:pt>
    <dgm:pt modelId="{5C528D29-28AD-4188-AAE2-2C00620D293A}" type="pres">
      <dgm:prSet presAssocID="{CF2831EF-5318-4652-BB95-DECFC2B37B30}" presName="sibTrans" presStyleLbl="sibTrans1D1" presStyleIdx="5" presStyleCnt="8"/>
      <dgm:spPr/>
    </dgm:pt>
    <dgm:pt modelId="{45B7EE5C-95EA-4032-94E9-F112888609C2}" type="pres">
      <dgm:prSet presAssocID="{CF2831EF-5318-4652-BB95-DECFC2B37B30}" presName="connectorText" presStyleLbl="sibTrans1D1" presStyleIdx="5" presStyleCnt="8"/>
      <dgm:spPr/>
    </dgm:pt>
    <dgm:pt modelId="{D5BAD770-4CD6-45F1-95EF-79CFE3E22EBD}" type="pres">
      <dgm:prSet presAssocID="{CB33309B-AE54-4B09-B233-E549E3D144FD}" presName="node" presStyleLbl="node1" presStyleIdx="6" presStyleCnt="9">
        <dgm:presLayoutVars>
          <dgm:bulletEnabled val="1"/>
        </dgm:presLayoutVars>
      </dgm:prSet>
      <dgm:spPr/>
    </dgm:pt>
    <dgm:pt modelId="{1D6B1FBE-513D-4BC6-AD15-6F5FC068CD08}" type="pres">
      <dgm:prSet presAssocID="{124B8988-ED73-47C6-82C4-B849FA7ECC64}" presName="sibTrans" presStyleLbl="sibTrans1D1" presStyleIdx="6" presStyleCnt="8"/>
      <dgm:spPr/>
    </dgm:pt>
    <dgm:pt modelId="{5292832B-D871-4447-9287-64B5829D362C}" type="pres">
      <dgm:prSet presAssocID="{124B8988-ED73-47C6-82C4-B849FA7ECC64}" presName="connectorText" presStyleLbl="sibTrans1D1" presStyleIdx="6" presStyleCnt="8"/>
      <dgm:spPr/>
    </dgm:pt>
    <dgm:pt modelId="{68B5228F-5D11-45C6-825B-3082C064E1F4}" type="pres">
      <dgm:prSet presAssocID="{61C83EAB-4AEB-470A-8452-DF0DD3FAC1C2}" presName="node" presStyleLbl="node1" presStyleIdx="7" presStyleCnt="9">
        <dgm:presLayoutVars>
          <dgm:bulletEnabled val="1"/>
        </dgm:presLayoutVars>
      </dgm:prSet>
      <dgm:spPr/>
    </dgm:pt>
    <dgm:pt modelId="{06F45E6A-FCF8-4B75-A5BF-0CB794DD3B7D}" type="pres">
      <dgm:prSet presAssocID="{253E1DE1-B7DC-49D7-BD1E-95866F04C7A1}" presName="sibTrans" presStyleLbl="sibTrans1D1" presStyleIdx="7" presStyleCnt="8"/>
      <dgm:spPr/>
    </dgm:pt>
    <dgm:pt modelId="{85A7D0E9-FE87-4B9F-AE1B-8CA08C3464AE}" type="pres">
      <dgm:prSet presAssocID="{253E1DE1-B7DC-49D7-BD1E-95866F04C7A1}" presName="connectorText" presStyleLbl="sibTrans1D1" presStyleIdx="7" presStyleCnt="8"/>
      <dgm:spPr/>
    </dgm:pt>
    <dgm:pt modelId="{FE6AAA0A-C61E-4381-BF9E-764AFB4E6A7E}" type="pres">
      <dgm:prSet presAssocID="{8F0E7D93-F3C3-49A2-A813-F8F2B1D27BC1}" presName="node" presStyleLbl="node1" presStyleIdx="8" presStyleCnt="9">
        <dgm:presLayoutVars>
          <dgm:bulletEnabled val="1"/>
        </dgm:presLayoutVars>
      </dgm:prSet>
      <dgm:spPr/>
    </dgm:pt>
  </dgm:ptLst>
  <dgm:cxnLst>
    <dgm:cxn modelId="{9C493A03-ABF8-4D7F-B1E9-C73E2FAF974D}" type="presOf" srcId="{CF2831EF-5318-4652-BB95-DECFC2B37B30}" destId="{45B7EE5C-95EA-4032-94E9-F112888609C2}" srcOrd="1" destOrd="0" presId="urn:microsoft.com/office/officeart/2005/8/layout/bProcess3"/>
    <dgm:cxn modelId="{EBA1ED04-EF9E-42F2-9669-8DAAAFCFB08D}" type="presOf" srcId="{26E72F72-03DF-4948-AF9C-AA7C525F7270}" destId="{D69159F9-FBFD-4441-BB4E-AD1275EB703D}" srcOrd="0" destOrd="0" presId="urn:microsoft.com/office/officeart/2005/8/layout/bProcess3"/>
    <dgm:cxn modelId="{CA690E08-6F64-4B96-8478-0F3AC354AD88}" srcId="{7C9E293B-11A2-4E74-AEB4-2A2FAABD3B48}" destId="{8F0E7D93-F3C3-49A2-A813-F8F2B1D27BC1}" srcOrd="8" destOrd="0" parTransId="{182F27F1-967A-4257-AA1C-AE251723FA0C}" sibTransId="{2A177796-F200-4ADC-9B6D-72DB4EC60FB7}"/>
    <dgm:cxn modelId="{90D5510D-B96A-4EBD-95FA-480D6627BAFD}" type="presOf" srcId="{124B8988-ED73-47C6-82C4-B849FA7ECC64}" destId="{5292832B-D871-4447-9287-64B5829D362C}" srcOrd="1" destOrd="0" presId="urn:microsoft.com/office/officeart/2005/8/layout/bProcess3"/>
    <dgm:cxn modelId="{BD56BF15-4EEB-4253-9E3B-4396617ED590}" type="presOf" srcId="{3C877917-B937-40A1-AB3C-A2F1C566DBF8}" destId="{B4AB7303-49AA-4FAA-BD5E-0445C20AB627}" srcOrd="0" destOrd="0" presId="urn:microsoft.com/office/officeart/2005/8/layout/bProcess3"/>
    <dgm:cxn modelId="{B935C125-7BF1-4EA9-B3A1-CFEDAF6832A9}" type="presOf" srcId="{17DBC2E8-4B05-4872-8D8B-D8D008BDE655}" destId="{C2A0604B-F5DC-42F0-9F18-006FBE038F97}" srcOrd="0" destOrd="0" presId="urn:microsoft.com/office/officeart/2005/8/layout/bProcess3"/>
    <dgm:cxn modelId="{6AA6CD28-C9DA-4D31-BE0D-8E717C8BC987}" type="presOf" srcId="{F4EA916D-4CD5-4CEC-B163-71FC9B4574CD}" destId="{49314917-E345-4230-8638-914C63866473}" srcOrd="0" destOrd="0" presId="urn:microsoft.com/office/officeart/2005/8/layout/bProcess3"/>
    <dgm:cxn modelId="{AE01AE29-55BE-45C1-8180-AD1FB3414C73}" type="presOf" srcId="{E44748F8-B9FF-40FC-B76D-14F2CA461D0E}" destId="{8D646B68-4348-4791-8F6C-1BF25FB54A74}" srcOrd="0" destOrd="0" presId="urn:microsoft.com/office/officeart/2005/8/layout/bProcess3"/>
    <dgm:cxn modelId="{D255692F-0BBF-4298-A6EE-0C2123DF0E04}" srcId="{7C9E293B-11A2-4E74-AEB4-2A2FAABD3B48}" destId="{26E72F72-03DF-4948-AF9C-AA7C525F7270}" srcOrd="2" destOrd="0" parTransId="{B1040AED-6F0C-4A25-B9EE-2788FAE27826}" sibTransId="{17DBC2E8-4B05-4872-8D8B-D8D008BDE655}"/>
    <dgm:cxn modelId="{E151F73F-F60A-4156-B835-33650D466BA5}" type="presOf" srcId="{C959A93F-0DB8-4034-A239-44DD46A384E1}" destId="{DE8B4C62-DE9A-4906-A2DC-28B3C570B7FB}" srcOrd="0" destOrd="0" presId="urn:microsoft.com/office/officeart/2005/8/layout/bProcess3"/>
    <dgm:cxn modelId="{A5F1F052-FDA1-4CC4-ADC9-ED3495765686}" srcId="{7C9E293B-11A2-4E74-AEB4-2A2FAABD3B48}" destId="{3C877917-B937-40A1-AB3C-A2F1C566DBF8}" srcOrd="1" destOrd="0" parTransId="{C6745D61-6786-424A-ACBE-F1E8CD3FB282}" sibTransId="{049AFFD2-0D79-42E5-91D1-6549E3FCF62E}"/>
    <dgm:cxn modelId="{E3F06D7E-4392-4FC9-BD74-768908EEBC41}" type="presOf" srcId="{AC355222-48BE-4D19-893E-811EB4FE50EE}" destId="{4A33D42F-C65B-4E2C-AE8C-E22C1E0030B1}" srcOrd="1" destOrd="0" presId="urn:microsoft.com/office/officeart/2005/8/layout/bProcess3"/>
    <dgm:cxn modelId="{5734378D-1832-40DB-9095-BBE1391BB6EA}" type="presOf" srcId="{124B8988-ED73-47C6-82C4-B849FA7ECC64}" destId="{1D6B1FBE-513D-4BC6-AD15-6F5FC068CD08}" srcOrd="0" destOrd="0" presId="urn:microsoft.com/office/officeart/2005/8/layout/bProcess3"/>
    <dgm:cxn modelId="{29574E8E-8A19-4F7B-8C06-EBE978D290C1}" type="presOf" srcId="{253E1DE1-B7DC-49D7-BD1E-95866F04C7A1}" destId="{06F45E6A-FCF8-4B75-A5BF-0CB794DD3B7D}" srcOrd="0" destOrd="0" presId="urn:microsoft.com/office/officeart/2005/8/layout/bProcess3"/>
    <dgm:cxn modelId="{5970E68E-6B75-4125-92DD-506909477B37}" type="presOf" srcId="{AC355222-48BE-4D19-893E-811EB4FE50EE}" destId="{E226B5AB-C23A-4C42-9799-6CA56B39F57F}" srcOrd="0" destOrd="0" presId="urn:microsoft.com/office/officeart/2005/8/layout/bProcess3"/>
    <dgm:cxn modelId="{8999C893-3028-463F-A34A-EE5A009827D5}" type="presOf" srcId="{C959A93F-0DB8-4034-A239-44DD46A384E1}" destId="{A6963A17-610F-4BCC-80C1-E383CEDDE30B}" srcOrd="1" destOrd="0" presId="urn:microsoft.com/office/officeart/2005/8/layout/bProcess3"/>
    <dgm:cxn modelId="{B11CE495-B24C-4F05-AAF0-3D6B5B318FDA}" type="presOf" srcId="{FE27FF30-C6C0-4F03-BD76-0DC8380C9B05}" destId="{C8455CFF-80D8-4641-A423-B3F40EC935F3}" srcOrd="0" destOrd="0" presId="urn:microsoft.com/office/officeart/2005/8/layout/bProcess3"/>
    <dgm:cxn modelId="{BB5397A9-1448-4E3A-92EA-8F33ED11FE46}" type="presOf" srcId="{049AFFD2-0D79-42E5-91D1-6549E3FCF62E}" destId="{79E974C6-FD44-4E17-B860-2E3E589D4585}" srcOrd="1" destOrd="0" presId="urn:microsoft.com/office/officeart/2005/8/layout/bProcess3"/>
    <dgm:cxn modelId="{088B9BAD-7DD8-42E1-8277-1BB3F6A237E1}" type="presOf" srcId="{8F0E7D93-F3C3-49A2-A813-F8F2B1D27BC1}" destId="{FE6AAA0A-C61E-4381-BF9E-764AFB4E6A7E}" srcOrd="0" destOrd="0" presId="urn:microsoft.com/office/officeart/2005/8/layout/bProcess3"/>
    <dgm:cxn modelId="{E8D43BB4-7644-4AF4-A720-837408FB8A68}" type="presOf" srcId="{CF2831EF-5318-4652-BB95-DECFC2B37B30}" destId="{5C528D29-28AD-4188-AAE2-2C00620D293A}" srcOrd="0" destOrd="0" presId="urn:microsoft.com/office/officeart/2005/8/layout/bProcess3"/>
    <dgm:cxn modelId="{79FD6DB4-221E-4681-8A69-74175FCE4BD5}" type="presOf" srcId="{253E1DE1-B7DC-49D7-BD1E-95866F04C7A1}" destId="{85A7D0E9-FE87-4B9F-AE1B-8CA08C3464AE}" srcOrd="1" destOrd="0" presId="urn:microsoft.com/office/officeart/2005/8/layout/bProcess3"/>
    <dgm:cxn modelId="{09A4E8B7-8E43-4BEC-8D12-6CB428594EB5}" srcId="{7C9E293B-11A2-4E74-AEB4-2A2FAABD3B48}" destId="{FE27FF30-C6C0-4F03-BD76-0DC8380C9B05}" srcOrd="5" destOrd="0" parTransId="{EECF66CE-98E1-4C4E-8B75-DB9F4038405E}" sibTransId="{CF2831EF-5318-4652-BB95-DECFC2B37B30}"/>
    <dgm:cxn modelId="{142EA7BC-F8B8-4FD5-85AB-12ECA3DC09CF}" type="presOf" srcId="{EBFF3C76-E36C-4BAA-BE46-3E45120A4797}" destId="{10BBBF07-4844-4916-90A0-DD83DD5A084D}" srcOrd="0" destOrd="0" presId="urn:microsoft.com/office/officeart/2005/8/layout/bProcess3"/>
    <dgm:cxn modelId="{251540C3-203E-4C13-AEBE-4F034C709F0D}" type="presOf" srcId="{EBFF3C76-E36C-4BAA-BE46-3E45120A4797}" destId="{9C6C327F-56B2-4335-93A2-368C4A92F702}" srcOrd="1" destOrd="0" presId="urn:microsoft.com/office/officeart/2005/8/layout/bProcess3"/>
    <dgm:cxn modelId="{BB3E5EC3-5895-44A9-A3DC-A9386FA07E7B}" srcId="{7C9E293B-11A2-4E74-AEB4-2A2FAABD3B48}" destId="{F4EA916D-4CD5-4CEC-B163-71FC9B4574CD}" srcOrd="4" destOrd="0" parTransId="{4A52D0D7-5BFA-48CE-9106-1F7BFD386823}" sibTransId="{C959A93F-0DB8-4034-A239-44DD46A384E1}"/>
    <dgm:cxn modelId="{0A8763C3-83DB-44F9-AB0C-71F2C8B4FE42}" srcId="{7C9E293B-11A2-4E74-AEB4-2A2FAABD3B48}" destId="{61C83EAB-4AEB-470A-8452-DF0DD3FAC1C2}" srcOrd="7" destOrd="0" parTransId="{16E34164-1667-45A5-8A92-84E939510E8C}" sibTransId="{253E1DE1-B7DC-49D7-BD1E-95866F04C7A1}"/>
    <dgm:cxn modelId="{7FA170C5-24A5-458F-A85A-33DD117B3F8B}" srcId="{7C9E293B-11A2-4E74-AEB4-2A2FAABD3B48}" destId="{CB33309B-AE54-4B09-B233-E549E3D144FD}" srcOrd="6" destOrd="0" parTransId="{81D976DA-54D5-4087-8C6B-DC3F747ACC06}" sibTransId="{124B8988-ED73-47C6-82C4-B849FA7ECC64}"/>
    <dgm:cxn modelId="{4360CAC7-EFEE-451F-AE80-7968B926E9FA}" type="presOf" srcId="{CB33309B-AE54-4B09-B233-E549E3D144FD}" destId="{D5BAD770-4CD6-45F1-95EF-79CFE3E22EBD}" srcOrd="0" destOrd="0" presId="urn:microsoft.com/office/officeart/2005/8/layout/bProcess3"/>
    <dgm:cxn modelId="{0D1FD9C7-144D-47E6-81DE-76C6293D8F1C}" type="presOf" srcId="{7C9E293B-11A2-4E74-AEB4-2A2FAABD3B48}" destId="{C56AE18B-2578-40D0-8EFE-045D2C5E4994}" srcOrd="0" destOrd="0" presId="urn:microsoft.com/office/officeart/2005/8/layout/bProcess3"/>
    <dgm:cxn modelId="{2B0FD6D1-21F6-4312-B9D7-8F78707E64F7}" srcId="{7C9E293B-11A2-4E74-AEB4-2A2FAABD3B48}" destId="{E2436C36-FE2B-4915-9A60-73B6257DC49E}" srcOrd="3" destOrd="0" parTransId="{9C196288-947B-49D5-8599-0230AC0241CC}" sibTransId="{EBFF3C76-E36C-4BAA-BE46-3E45120A4797}"/>
    <dgm:cxn modelId="{3C786BDA-4327-44B4-8191-13B1BDB9E742}" type="presOf" srcId="{61C83EAB-4AEB-470A-8452-DF0DD3FAC1C2}" destId="{68B5228F-5D11-45C6-825B-3082C064E1F4}" srcOrd="0" destOrd="0" presId="urn:microsoft.com/office/officeart/2005/8/layout/bProcess3"/>
    <dgm:cxn modelId="{C2C011DF-4BDC-4E44-A08F-A87D372BE8A6}" type="presOf" srcId="{E2436C36-FE2B-4915-9A60-73B6257DC49E}" destId="{BCD24B96-05CD-472B-B3E3-5E17FC2C5FDD}" srcOrd="0" destOrd="0" presId="urn:microsoft.com/office/officeart/2005/8/layout/bProcess3"/>
    <dgm:cxn modelId="{CB51E2E6-1E39-4685-8576-F456E9BDD2F7}" type="presOf" srcId="{049AFFD2-0D79-42E5-91D1-6549E3FCF62E}" destId="{6794187C-97A7-4706-90DD-3EE66721FC5D}" srcOrd="0" destOrd="0" presId="urn:microsoft.com/office/officeart/2005/8/layout/bProcess3"/>
    <dgm:cxn modelId="{35659EEA-8F4B-4713-98FD-DD520B9B8063}" type="presOf" srcId="{17DBC2E8-4B05-4872-8D8B-D8D008BDE655}" destId="{29E3635B-63F0-491F-9BB0-3F9CFB92907A}" srcOrd="1" destOrd="0" presId="urn:microsoft.com/office/officeart/2005/8/layout/bProcess3"/>
    <dgm:cxn modelId="{76D1A3FE-523D-4BA8-A368-F02211B21E2C}" srcId="{7C9E293B-11A2-4E74-AEB4-2A2FAABD3B48}" destId="{E44748F8-B9FF-40FC-B76D-14F2CA461D0E}" srcOrd="0" destOrd="0" parTransId="{A63419F6-0F82-4639-9F2C-1FD035E1FF2E}" sibTransId="{AC355222-48BE-4D19-893E-811EB4FE50EE}"/>
    <dgm:cxn modelId="{993513C7-6F56-4CD0-832E-A5B52C646C95}" type="presParOf" srcId="{C56AE18B-2578-40D0-8EFE-045D2C5E4994}" destId="{8D646B68-4348-4791-8F6C-1BF25FB54A74}" srcOrd="0" destOrd="0" presId="urn:microsoft.com/office/officeart/2005/8/layout/bProcess3"/>
    <dgm:cxn modelId="{50C8BAE9-1BF2-4455-A89A-B0BF4886B3E4}" type="presParOf" srcId="{C56AE18B-2578-40D0-8EFE-045D2C5E4994}" destId="{E226B5AB-C23A-4C42-9799-6CA56B39F57F}" srcOrd="1" destOrd="0" presId="urn:microsoft.com/office/officeart/2005/8/layout/bProcess3"/>
    <dgm:cxn modelId="{4B1B1A26-3B7F-4F71-9848-7CD0517116C3}" type="presParOf" srcId="{E226B5AB-C23A-4C42-9799-6CA56B39F57F}" destId="{4A33D42F-C65B-4E2C-AE8C-E22C1E0030B1}" srcOrd="0" destOrd="0" presId="urn:microsoft.com/office/officeart/2005/8/layout/bProcess3"/>
    <dgm:cxn modelId="{0BC9FAE9-1FF0-438C-84D6-BF26C4DA4667}" type="presParOf" srcId="{C56AE18B-2578-40D0-8EFE-045D2C5E4994}" destId="{B4AB7303-49AA-4FAA-BD5E-0445C20AB627}" srcOrd="2" destOrd="0" presId="urn:microsoft.com/office/officeart/2005/8/layout/bProcess3"/>
    <dgm:cxn modelId="{2912C056-4351-49F9-BAE2-5B888EAB136A}" type="presParOf" srcId="{C56AE18B-2578-40D0-8EFE-045D2C5E4994}" destId="{6794187C-97A7-4706-90DD-3EE66721FC5D}" srcOrd="3" destOrd="0" presId="urn:microsoft.com/office/officeart/2005/8/layout/bProcess3"/>
    <dgm:cxn modelId="{61F8EF72-3895-4FE1-AFD9-791378CF1E58}" type="presParOf" srcId="{6794187C-97A7-4706-90DD-3EE66721FC5D}" destId="{79E974C6-FD44-4E17-B860-2E3E589D4585}" srcOrd="0" destOrd="0" presId="urn:microsoft.com/office/officeart/2005/8/layout/bProcess3"/>
    <dgm:cxn modelId="{D732B1D3-43AE-422D-A57E-202F37D91F3B}" type="presParOf" srcId="{C56AE18B-2578-40D0-8EFE-045D2C5E4994}" destId="{D69159F9-FBFD-4441-BB4E-AD1275EB703D}" srcOrd="4" destOrd="0" presId="urn:microsoft.com/office/officeart/2005/8/layout/bProcess3"/>
    <dgm:cxn modelId="{CB009319-40F8-4AA1-BA61-571BF0212CA4}" type="presParOf" srcId="{C56AE18B-2578-40D0-8EFE-045D2C5E4994}" destId="{C2A0604B-F5DC-42F0-9F18-006FBE038F97}" srcOrd="5" destOrd="0" presId="urn:microsoft.com/office/officeart/2005/8/layout/bProcess3"/>
    <dgm:cxn modelId="{4C9632C7-F9F4-4A28-A735-606EE3648389}" type="presParOf" srcId="{C2A0604B-F5DC-42F0-9F18-006FBE038F97}" destId="{29E3635B-63F0-491F-9BB0-3F9CFB92907A}" srcOrd="0" destOrd="0" presId="urn:microsoft.com/office/officeart/2005/8/layout/bProcess3"/>
    <dgm:cxn modelId="{9AC96F8B-F8A6-498A-AD31-8CFBFFCD644F}" type="presParOf" srcId="{C56AE18B-2578-40D0-8EFE-045D2C5E4994}" destId="{BCD24B96-05CD-472B-B3E3-5E17FC2C5FDD}" srcOrd="6" destOrd="0" presId="urn:microsoft.com/office/officeart/2005/8/layout/bProcess3"/>
    <dgm:cxn modelId="{EB0E53E5-6E7C-45AD-AB8D-5B33F5EC88BD}" type="presParOf" srcId="{C56AE18B-2578-40D0-8EFE-045D2C5E4994}" destId="{10BBBF07-4844-4916-90A0-DD83DD5A084D}" srcOrd="7" destOrd="0" presId="urn:microsoft.com/office/officeart/2005/8/layout/bProcess3"/>
    <dgm:cxn modelId="{890B2764-39D2-4E69-8CE3-D7673F8B75C3}" type="presParOf" srcId="{10BBBF07-4844-4916-90A0-DD83DD5A084D}" destId="{9C6C327F-56B2-4335-93A2-368C4A92F702}" srcOrd="0" destOrd="0" presId="urn:microsoft.com/office/officeart/2005/8/layout/bProcess3"/>
    <dgm:cxn modelId="{84834636-F06E-4FBB-B83C-EDA093DA504D}" type="presParOf" srcId="{C56AE18B-2578-40D0-8EFE-045D2C5E4994}" destId="{49314917-E345-4230-8638-914C63866473}" srcOrd="8" destOrd="0" presId="urn:microsoft.com/office/officeart/2005/8/layout/bProcess3"/>
    <dgm:cxn modelId="{83B6C9C2-9E87-4804-B4DC-59D7946649D1}" type="presParOf" srcId="{C56AE18B-2578-40D0-8EFE-045D2C5E4994}" destId="{DE8B4C62-DE9A-4906-A2DC-28B3C570B7FB}" srcOrd="9" destOrd="0" presId="urn:microsoft.com/office/officeart/2005/8/layout/bProcess3"/>
    <dgm:cxn modelId="{6DF9499E-015F-457E-A2FC-2A4FCF814C90}" type="presParOf" srcId="{DE8B4C62-DE9A-4906-A2DC-28B3C570B7FB}" destId="{A6963A17-610F-4BCC-80C1-E383CEDDE30B}" srcOrd="0" destOrd="0" presId="urn:microsoft.com/office/officeart/2005/8/layout/bProcess3"/>
    <dgm:cxn modelId="{BF1137AC-4CF7-4F78-B887-9297710DED1A}" type="presParOf" srcId="{C56AE18B-2578-40D0-8EFE-045D2C5E4994}" destId="{C8455CFF-80D8-4641-A423-B3F40EC935F3}" srcOrd="10" destOrd="0" presId="urn:microsoft.com/office/officeart/2005/8/layout/bProcess3"/>
    <dgm:cxn modelId="{62649C2D-9883-4F93-8437-21B2A0831A27}" type="presParOf" srcId="{C56AE18B-2578-40D0-8EFE-045D2C5E4994}" destId="{5C528D29-28AD-4188-AAE2-2C00620D293A}" srcOrd="11" destOrd="0" presId="urn:microsoft.com/office/officeart/2005/8/layout/bProcess3"/>
    <dgm:cxn modelId="{CF4D7C2F-F261-4D87-8917-CFC25C5A27D4}" type="presParOf" srcId="{5C528D29-28AD-4188-AAE2-2C00620D293A}" destId="{45B7EE5C-95EA-4032-94E9-F112888609C2}" srcOrd="0" destOrd="0" presId="urn:microsoft.com/office/officeart/2005/8/layout/bProcess3"/>
    <dgm:cxn modelId="{2F302BC3-7766-4877-ACB0-EC2177B94F84}" type="presParOf" srcId="{C56AE18B-2578-40D0-8EFE-045D2C5E4994}" destId="{D5BAD770-4CD6-45F1-95EF-79CFE3E22EBD}" srcOrd="12" destOrd="0" presId="urn:microsoft.com/office/officeart/2005/8/layout/bProcess3"/>
    <dgm:cxn modelId="{76B3389F-28D2-4AF8-A538-5B865C150693}" type="presParOf" srcId="{C56AE18B-2578-40D0-8EFE-045D2C5E4994}" destId="{1D6B1FBE-513D-4BC6-AD15-6F5FC068CD08}" srcOrd="13" destOrd="0" presId="urn:microsoft.com/office/officeart/2005/8/layout/bProcess3"/>
    <dgm:cxn modelId="{DBB6CD7B-9559-48BC-8AA8-DAE02B3F96AE}" type="presParOf" srcId="{1D6B1FBE-513D-4BC6-AD15-6F5FC068CD08}" destId="{5292832B-D871-4447-9287-64B5829D362C}" srcOrd="0" destOrd="0" presId="urn:microsoft.com/office/officeart/2005/8/layout/bProcess3"/>
    <dgm:cxn modelId="{B18A7B1D-D239-4620-8BE7-F5486E5BD795}" type="presParOf" srcId="{C56AE18B-2578-40D0-8EFE-045D2C5E4994}" destId="{68B5228F-5D11-45C6-825B-3082C064E1F4}" srcOrd="14" destOrd="0" presId="urn:microsoft.com/office/officeart/2005/8/layout/bProcess3"/>
    <dgm:cxn modelId="{E5017873-2A71-452D-81A8-95E4B0618F64}" type="presParOf" srcId="{C56AE18B-2578-40D0-8EFE-045D2C5E4994}" destId="{06F45E6A-FCF8-4B75-A5BF-0CB794DD3B7D}" srcOrd="15" destOrd="0" presId="urn:microsoft.com/office/officeart/2005/8/layout/bProcess3"/>
    <dgm:cxn modelId="{6AAFA3DE-C558-4DA2-8663-57D19C3DC768}" type="presParOf" srcId="{06F45E6A-FCF8-4B75-A5BF-0CB794DD3B7D}" destId="{85A7D0E9-FE87-4B9F-AE1B-8CA08C3464AE}" srcOrd="0" destOrd="0" presId="urn:microsoft.com/office/officeart/2005/8/layout/bProcess3"/>
    <dgm:cxn modelId="{888BA4CB-3B8F-47E6-87AF-6CEBE2CE70C6}" type="presParOf" srcId="{C56AE18B-2578-40D0-8EFE-045D2C5E4994}" destId="{FE6AAA0A-C61E-4381-BF9E-764AFB4E6A7E}"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B5AB-C23A-4C42-9799-6CA56B39F57F}">
      <dsp:nvSpPr>
        <dsp:cNvPr id="0" name=""/>
        <dsp:cNvSpPr/>
      </dsp:nvSpPr>
      <dsp:spPr>
        <a:xfrm>
          <a:off x="2665579" y="535410"/>
          <a:ext cx="38626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48289" y="578902"/>
        <a:ext cx="0" cy="0"/>
      </dsp:txXfrm>
    </dsp:sp>
    <dsp:sp modelId="{8D646B68-4348-4791-8F6C-1BF25FB54A74}">
      <dsp:nvSpPr>
        <dsp:cNvPr id="0" name=""/>
        <dsp:cNvSpPr/>
      </dsp:nvSpPr>
      <dsp: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err="1">
              <a:solidFill>
                <a:sysClr val="window" lastClr="FFFFFF"/>
              </a:solidFill>
              <a:latin typeface="Calibri" panose="020F0502020204030204"/>
              <a:ea typeface="+mn-ea"/>
              <a:cs typeface="+mn-cs"/>
            </a:rPr>
            <a:t>Introduzione</a:t>
          </a:r>
          <a:endParaRPr lang="en-IE" sz="1600" kern="1200" dirty="0">
            <a:solidFill>
              <a:sysClr val="window" lastClr="FFFFFF"/>
            </a:solidFill>
            <a:latin typeface="Calibri" panose="020F0502020204030204"/>
            <a:ea typeface="+mn-ea"/>
            <a:cs typeface="+mn-cs"/>
          </a:endParaRPr>
        </a:p>
      </dsp:txBody>
      <dsp:txXfrm>
        <a:off x="730278" y="1826"/>
        <a:ext cx="1937100" cy="1162260"/>
      </dsp:txXfrm>
    </dsp:sp>
    <dsp:sp modelId="{6794187C-97A7-4706-90DD-3EE66721FC5D}">
      <dsp:nvSpPr>
        <dsp:cNvPr id="0" name=""/>
        <dsp:cNvSpPr/>
      </dsp:nvSpPr>
      <dsp:spPr>
        <a:xfrm>
          <a:off x="5019543" y="535410"/>
          <a:ext cx="443602"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29489" y="578902"/>
        <a:ext cx="0" cy="0"/>
      </dsp:txXfrm>
    </dsp:sp>
    <dsp:sp modelId="{B4AB7303-49AA-4FAA-BD5E-0445C20AB627}">
      <dsp:nvSpPr>
        <dsp:cNvPr id="0" name=""/>
        <dsp:cNvSpPr/>
      </dsp:nvSpPr>
      <dsp:spPr>
        <a:xfrm>
          <a:off x="3084243" y="0"/>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solidFill>
                <a:sysClr val="window" lastClr="FFFFFF"/>
              </a:solidFill>
              <a:latin typeface="Calibri" panose="020F0502020204030204"/>
              <a:ea typeface="+mn-ea"/>
              <a:cs typeface="+mn-cs"/>
            </a:rPr>
            <a:t>Gestione del denaro durante i periodi critici della vita</a:t>
          </a:r>
          <a:endParaRPr lang="en-IE" sz="1600" kern="1200" dirty="0">
            <a:solidFill>
              <a:sysClr val="window" lastClr="FFFFFF"/>
            </a:solidFill>
            <a:latin typeface="Calibri" panose="020F0502020204030204"/>
            <a:ea typeface="+mn-ea"/>
            <a:cs typeface="+mn-cs"/>
          </a:endParaRPr>
        </a:p>
      </dsp:txBody>
      <dsp:txXfrm>
        <a:off x="3084243" y="0"/>
        <a:ext cx="1937100" cy="1162260"/>
      </dsp:txXfrm>
    </dsp:sp>
    <dsp:sp modelId="{C2A0604B-F5DC-42F0-9F18-006FBE038F97}">
      <dsp:nvSpPr>
        <dsp:cNvPr id="0" name=""/>
        <dsp:cNvSpPr/>
      </dsp:nvSpPr>
      <dsp: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1367525"/>
        <a:ext cx="0" cy="0"/>
      </dsp:txXfrm>
    </dsp:sp>
    <dsp:sp modelId="{D69159F9-FBFD-4441-BB4E-AD1275EB703D}">
      <dsp:nvSpPr>
        <dsp:cNvPr id="0" name=""/>
        <dsp:cNvSpPr/>
      </dsp:nvSpPr>
      <dsp: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err="1">
              <a:solidFill>
                <a:sysClr val="window" lastClr="FFFFFF"/>
              </a:solidFill>
              <a:latin typeface="Calibri" panose="020F0502020204030204"/>
              <a:ea typeface="+mn-ea"/>
              <a:cs typeface="+mn-cs"/>
            </a:rPr>
            <a:t>Discussione</a:t>
          </a:r>
          <a:r>
            <a:rPr lang="en-IE" sz="1600" kern="1200" dirty="0">
              <a:solidFill>
                <a:sysClr val="window" lastClr="FFFFFF"/>
              </a:solidFill>
              <a:latin typeface="Calibri" panose="020F0502020204030204"/>
              <a:ea typeface="+mn-ea"/>
              <a:cs typeface="+mn-cs"/>
            </a:rPr>
            <a:t> di </a:t>
          </a:r>
          <a:r>
            <a:rPr lang="en-IE" sz="1600" kern="1200" dirty="0" err="1">
              <a:solidFill>
                <a:sysClr val="window" lastClr="FFFFFF"/>
              </a:solidFill>
              <a:latin typeface="Calibri" panose="020F0502020204030204"/>
              <a:ea typeface="+mn-ea"/>
              <a:cs typeface="+mn-cs"/>
            </a:rPr>
            <a:t>gruppo</a:t>
          </a:r>
          <a:endParaRPr lang="en-IE" sz="1600" kern="1200" dirty="0">
            <a:solidFill>
              <a:sysClr val="window" lastClr="FFFFFF"/>
            </a:solidFill>
            <a:latin typeface="Calibri" panose="020F0502020204030204"/>
            <a:ea typeface="+mn-ea"/>
            <a:cs typeface="+mn-cs"/>
          </a:endParaRPr>
        </a:p>
      </dsp:txBody>
      <dsp:txXfrm>
        <a:off x="5495545" y="1826"/>
        <a:ext cx="1937100" cy="1162260"/>
      </dsp:txXfrm>
    </dsp:sp>
    <dsp:sp modelId="{10BBBF07-4844-4916-90A0-DD83DD5A084D}">
      <dsp:nvSpPr>
        <dsp:cNvPr id="0" name=""/>
        <dsp:cNvSpPr/>
      </dsp:nvSpPr>
      <dsp: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2188522"/>
        <a:ext cx="0" cy="0"/>
      </dsp:txXfrm>
    </dsp:sp>
    <dsp:sp modelId="{BCD24B96-05CD-472B-B3E3-5E17FC2C5FDD}">
      <dsp:nvSpPr>
        <dsp:cNvPr id="0" name=""/>
        <dsp:cNvSpPr/>
      </dsp:nvSpPr>
      <dsp: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solidFill>
                <a:sysClr val="window" lastClr="FFFFFF"/>
              </a:solidFill>
              <a:latin typeface="Calibri" panose="020F0502020204030204"/>
              <a:ea typeface="+mn-ea"/>
              <a:cs typeface="+mn-cs"/>
            </a:rPr>
            <a:t>Budget di </a:t>
          </a:r>
          <a:r>
            <a:rPr lang="en-IE" sz="1600" kern="1200" dirty="0" err="1">
              <a:solidFill>
                <a:sysClr val="window" lastClr="FFFFFF"/>
              </a:solidFill>
              <a:latin typeface="Calibri" panose="020F0502020204030204"/>
              <a:ea typeface="+mn-ea"/>
              <a:cs typeface="+mn-cs"/>
            </a:rPr>
            <a:t>sopravvivenza</a:t>
          </a:r>
          <a:r>
            <a:rPr lang="en-IE" sz="1600" kern="1200" dirty="0">
              <a:solidFill>
                <a:sysClr val="window" lastClr="FFFFFF"/>
              </a:solidFill>
              <a:latin typeface="Calibri" panose="020F0502020204030204"/>
              <a:ea typeface="+mn-ea"/>
              <a:cs typeface="+mn-cs"/>
            </a:rPr>
            <a:t> </a:t>
          </a:r>
          <a:r>
            <a:rPr lang="en-IE" sz="1600" kern="1200" dirty="0" err="1">
              <a:solidFill>
                <a:sysClr val="window" lastClr="FFFFFF"/>
              </a:solidFill>
              <a:latin typeface="Calibri" panose="020F0502020204030204"/>
              <a:ea typeface="+mn-ea"/>
              <a:cs typeface="+mn-cs"/>
            </a:rPr>
            <a:t>personale</a:t>
          </a:r>
          <a:r>
            <a:rPr lang="en-IE" sz="1600" kern="1200" dirty="0">
              <a:solidFill>
                <a:sysClr val="window" lastClr="FFFFFF"/>
              </a:solidFill>
              <a:latin typeface="Calibri" panose="020F0502020204030204"/>
              <a:ea typeface="+mn-ea"/>
              <a:cs typeface="+mn-cs"/>
            </a:rPr>
            <a:t> </a:t>
          </a:r>
        </a:p>
      </dsp:txBody>
      <dsp:txXfrm>
        <a:off x="730278" y="1609619"/>
        <a:ext cx="1937100" cy="1162260"/>
      </dsp:txXfrm>
    </dsp:sp>
    <dsp:sp modelId="{DE8B4C62-DE9A-4906-A2DC-28B3C570B7FB}">
      <dsp:nvSpPr>
        <dsp:cNvPr id="0" name=""/>
        <dsp:cNvSpPr/>
      </dsp:nvSpPr>
      <dsp: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2188522"/>
        <a:ext cx="0" cy="0"/>
      </dsp:txXfrm>
    </dsp:sp>
    <dsp:sp modelId="{49314917-E345-4230-8638-914C63866473}">
      <dsp:nvSpPr>
        <dsp:cNvPr id="0" name=""/>
        <dsp:cNvSpPr/>
      </dsp:nvSpPr>
      <dsp: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err="1">
              <a:solidFill>
                <a:sysClr val="window" lastClr="FFFFFF"/>
              </a:solidFill>
              <a:latin typeface="Calibri" panose="020F0502020204030204"/>
              <a:ea typeface="+mn-ea"/>
              <a:cs typeface="+mn-cs"/>
            </a:rPr>
            <a:t>Attività</a:t>
          </a:r>
          <a:endParaRPr lang="en-IE" sz="1600" kern="1200" dirty="0">
            <a:solidFill>
              <a:sysClr val="window" lastClr="FFFFFF"/>
            </a:solidFill>
            <a:latin typeface="Calibri" panose="020F0502020204030204"/>
            <a:ea typeface="+mn-ea"/>
            <a:cs typeface="+mn-cs"/>
          </a:endParaRPr>
        </a:p>
      </dsp:txBody>
      <dsp:txXfrm>
        <a:off x="3112912" y="1609619"/>
        <a:ext cx="1937100" cy="1162260"/>
      </dsp:txXfrm>
    </dsp:sp>
    <dsp:sp modelId="{5C528D29-28AD-4188-AAE2-2C00620D293A}">
      <dsp:nvSpPr>
        <dsp:cNvPr id="0" name=""/>
        <dsp:cNvSpPr/>
      </dsp:nvSpPr>
      <dsp: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2975318"/>
        <a:ext cx="0" cy="0"/>
      </dsp:txXfrm>
    </dsp:sp>
    <dsp:sp modelId="{C8455CFF-80D8-4641-A423-B3F40EC935F3}">
      <dsp:nvSpPr>
        <dsp:cNvPr id="0" name=""/>
        <dsp:cNvSpPr/>
      </dsp:nvSpPr>
      <dsp: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solidFill>
                <a:sysClr val="window" lastClr="FFFFFF"/>
              </a:solidFill>
              <a:latin typeface="Calibri" panose="020F0502020204030204"/>
              <a:ea typeface="+mn-ea"/>
              <a:cs typeface="+mn-cs"/>
            </a:rPr>
            <a:t>Pausa</a:t>
          </a:r>
          <a:endParaRPr lang="en-IE" sz="1600" kern="1200" dirty="0">
            <a:solidFill>
              <a:sysClr val="window" lastClr="FFFFFF"/>
            </a:solidFill>
            <a:latin typeface="Calibri" panose="020F0502020204030204"/>
            <a:ea typeface="+mn-ea"/>
            <a:cs typeface="+mn-cs"/>
          </a:endParaRPr>
        </a:p>
      </dsp:txBody>
      <dsp:txXfrm>
        <a:off x="5495545" y="1609619"/>
        <a:ext cx="1937100" cy="1162260"/>
      </dsp:txXfrm>
    </dsp:sp>
    <dsp:sp modelId="{1D6B1FBE-513D-4BC6-AD15-6F5FC068CD08}">
      <dsp:nvSpPr>
        <dsp:cNvPr id="0" name=""/>
        <dsp:cNvSpPr/>
      </dsp:nvSpPr>
      <dsp: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3796315"/>
        <a:ext cx="0" cy="0"/>
      </dsp:txXfrm>
    </dsp:sp>
    <dsp:sp modelId="{D5BAD770-4CD6-45F1-95EF-79CFE3E22EBD}">
      <dsp:nvSpPr>
        <dsp:cNvPr id="0" name=""/>
        <dsp:cNvSpPr/>
      </dsp:nvSpPr>
      <dsp: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solidFill>
                <a:sysClr val="window" lastClr="FFFFFF"/>
              </a:solidFill>
              <a:latin typeface="Calibri" panose="020F0502020204030204"/>
              <a:ea typeface="+mn-ea"/>
              <a:cs typeface="+mn-cs"/>
            </a:rPr>
            <a:t>Strategie utili per gestire il denaro</a:t>
          </a:r>
          <a:endParaRPr lang="en-IE" sz="1600" kern="1200" dirty="0">
            <a:solidFill>
              <a:sysClr val="window" lastClr="FFFFFF"/>
            </a:solidFill>
            <a:latin typeface="Calibri" panose="020F0502020204030204"/>
            <a:ea typeface="+mn-ea"/>
            <a:cs typeface="+mn-cs"/>
          </a:endParaRPr>
        </a:p>
      </dsp:txBody>
      <dsp:txXfrm>
        <a:off x="730278" y="3217413"/>
        <a:ext cx="1937100" cy="1162260"/>
      </dsp:txXfrm>
    </dsp:sp>
    <dsp:sp modelId="{06F45E6A-FCF8-4B75-A5BF-0CB794DD3B7D}">
      <dsp:nvSpPr>
        <dsp:cNvPr id="0" name=""/>
        <dsp:cNvSpPr/>
      </dsp:nvSpPr>
      <dsp: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3796315"/>
        <a:ext cx="0" cy="0"/>
      </dsp:txXfrm>
    </dsp:sp>
    <dsp:sp modelId="{68B5228F-5D11-45C6-825B-3082C064E1F4}">
      <dsp:nvSpPr>
        <dsp:cNvPr id="0" name=""/>
        <dsp:cNvSpPr/>
      </dsp:nvSpPr>
      <dsp: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err="1">
              <a:solidFill>
                <a:sysClr val="window" lastClr="FFFFFF"/>
              </a:solidFill>
              <a:latin typeface="Calibri" panose="020F0502020204030204"/>
              <a:ea typeface="+mn-ea"/>
              <a:cs typeface="+mn-cs"/>
            </a:rPr>
            <a:t>Risorse</a:t>
          </a:r>
          <a:r>
            <a:rPr lang="en-IE" sz="1600" kern="1200" dirty="0">
              <a:solidFill>
                <a:sysClr val="window" lastClr="FFFFFF"/>
              </a:solidFill>
              <a:latin typeface="Calibri" panose="020F0502020204030204"/>
              <a:ea typeface="+mn-ea"/>
              <a:cs typeface="+mn-cs"/>
            </a:rPr>
            <a:t> </a:t>
          </a:r>
          <a:r>
            <a:rPr lang="en-IE" sz="1600" kern="1200" dirty="0" err="1">
              <a:solidFill>
                <a:sysClr val="window" lastClr="FFFFFF"/>
              </a:solidFill>
              <a:latin typeface="Calibri" panose="020F0502020204030204"/>
              <a:ea typeface="+mn-ea"/>
              <a:cs typeface="+mn-cs"/>
            </a:rPr>
            <a:t>aggiuntive</a:t>
          </a:r>
          <a:endParaRPr lang="en-IE" sz="1600" kern="1200" dirty="0">
            <a:solidFill>
              <a:sysClr val="window" lastClr="FFFFFF"/>
            </a:solidFill>
            <a:latin typeface="Calibri" panose="020F0502020204030204"/>
            <a:ea typeface="+mn-ea"/>
            <a:cs typeface="+mn-cs"/>
          </a:endParaRPr>
        </a:p>
      </dsp:txBody>
      <dsp:txXfrm>
        <a:off x="3112912" y="3217413"/>
        <a:ext cx="1937100" cy="1162260"/>
      </dsp:txXfrm>
    </dsp:sp>
    <dsp:sp modelId="{FE6AAA0A-C61E-4381-BF9E-764AFB4E6A7E}">
      <dsp:nvSpPr>
        <dsp:cNvPr id="0" name=""/>
        <dsp:cNvSpPr/>
      </dsp:nvSpPr>
      <dsp: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solidFill>
                <a:sysClr val="window" lastClr="FFFFFF"/>
              </a:solidFill>
              <a:latin typeface="Calibri" panose="020F0502020204030204"/>
              <a:ea typeface="+mn-ea"/>
              <a:cs typeface="+mn-cs"/>
            </a:rPr>
            <a:t>Fine </a:t>
          </a:r>
        </a:p>
      </dsp:txBody>
      <dsp:txXfrm>
        <a:off x="5495545" y="3217413"/>
        <a:ext cx="1937100" cy="11622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Source: https://www.youtube.com/watch?v=CU4l_rs50Kk</a:t>
            </a: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16</a:t>
            </a:fld>
            <a:endParaRPr/>
          </a:p>
        </p:txBody>
      </p:sp>
    </p:spTree>
    <p:extLst>
      <p:ext uri="{BB962C8B-B14F-4D97-AF65-F5344CB8AC3E}">
        <p14:creationId xmlns:p14="http://schemas.microsoft.com/office/powerpoint/2010/main" val="413122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68" name="Google Shape;26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extLst>
      <p:ext uri="{BB962C8B-B14F-4D97-AF65-F5344CB8AC3E}">
        <p14:creationId xmlns:p14="http://schemas.microsoft.com/office/powerpoint/2010/main" val="183481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62" name="Google Shape;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dirty="0"/>
              <a:t>Source: https://www.dss.gov.au/sites/default/files/documents/09_2012/op41.pdf</a:t>
            </a:r>
            <a:endParaRPr dirty="0"/>
          </a:p>
        </p:txBody>
      </p:sp>
      <p:sp>
        <p:nvSpPr>
          <p:cNvPr id="71" name="Google Shape;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a:p>
            <a:pPr marL="0" lvl="0" indent="0" algn="l" rtl="0">
              <a:spcBef>
                <a:spcPts val="0"/>
              </a:spcBef>
              <a:spcAft>
                <a:spcPts val="0"/>
              </a:spcAft>
              <a:buNone/>
            </a:pPr>
            <a:endParaRPr/>
          </a:p>
          <a:p>
            <a:pPr marL="0" lvl="0" indent="0" algn="l" rtl="0">
              <a:spcBef>
                <a:spcPts val="0"/>
              </a:spcBef>
              <a:spcAft>
                <a:spcPts val="0"/>
              </a:spcAft>
              <a:buNone/>
            </a:pPr>
            <a:r>
              <a:rPr lang="en-IE"/>
              <a:t> </a:t>
            </a: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5"/>
          <p:cNvGrpSpPr/>
          <p:nvPr/>
        </p:nvGrpSpPr>
        <p:grpSpPr>
          <a:xfrm>
            <a:off x="309367" y="6493935"/>
            <a:ext cx="6399441" cy="923330"/>
            <a:chOff x="309367" y="6493935"/>
            <a:chExt cx="6399441" cy="923330"/>
          </a:xfrm>
        </p:grpSpPr>
        <p:sp>
          <p:nvSpPr>
            <p:cNvPr id="15" name="Google Shape;15;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6"/>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8"/>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8"/>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9"/>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4"/>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4"/>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4"/>
          <p:cNvGrpSpPr/>
          <p:nvPr/>
        </p:nvGrpSpPr>
        <p:grpSpPr>
          <a:xfrm>
            <a:off x="309367" y="6493935"/>
            <a:ext cx="6399441" cy="923330"/>
            <a:chOff x="309367" y="6493935"/>
            <a:chExt cx="6399441" cy="923330"/>
          </a:xfrm>
        </p:grpSpPr>
        <p:sp>
          <p:nvSpPr>
            <p:cNvPr id="41" name="Google Shape;41;p24"/>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4"/>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4"/>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4"/>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H-8yrzd8y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balance.com/the-50-30-20-rule-of-thumb-453922" TargetMode="External"/><Relationship Id="rId3" Type="http://schemas.openxmlformats.org/officeDocument/2006/relationships/hyperlink" Target="https://www.youtube.com/watch?v=3Ew9453gvJ8" TargetMode="External"/><Relationship Id="rId7" Type="http://schemas.openxmlformats.org/officeDocument/2006/relationships/hyperlink" Target="https://www.struggletodaystrengthtomorrow.com/financial-buff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dss.gov.au/sites/default/files/documents/09_2012/op41.pdf" TargetMode="External"/><Relationship Id="rId5" Type="http://schemas.openxmlformats.org/officeDocument/2006/relationships/hyperlink" Target="https://www.simplefp.co.uk/the-hierarchy-of-financial-needs/" TargetMode="External"/><Relationship Id="rId4" Type="http://schemas.openxmlformats.org/officeDocument/2006/relationships/hyperlink" Target="https://www.youtube.com/watch?v=QyuU4wFIz3o&amp;t=9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OAqNtueu0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766050"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IE" dirty="0">
                <a:latin typeface="Calibri" panose="020F0502020204030204" pitchFamily="34" charset="0"/>
                <a:cs typeface="Calibri" panose="020F0502020204030204" pitchFamily="34" charset="0"/>
              </a:rPr>
              <a:t>IO3: </a:t>
            </a:r>
            <a:r>
              <a:rPr lang="en-IE" dirty="0" err="1">
                <a:latin typeface="Calibri" panose="020F0502020204030204" pitchFamily="34" charset="0"/>
                <a:cs typeface="Calibri" panose="020F0502020204030204" pitchFamily="34" charset="0"/>
              </a:rPr>
              <a:t>Formazione</a:t>
            </a:r>
            <a:r>
              <a:rPr lang="en-IE" dirty="0">
                <a:latin typeface="Calibri" panose="020F0502020204030204" pitchFamily="34" charset="0"/>
                <a:cs typeface="Calibri" panose="020F0502020204030204" pitchFamily="34" charset="0"/>
              </a:rPr>
              <a:t> di </a:t>
            </a:r>
            <a:r>
              <a:rPr lang="en-IE" dirty="0" err="1">
                <a:latin typeface="Calibri" panose="020F0502020204030204" pitchFamily="34" charset="0"/>
                <a:cs typeface="Calibri" panose="020F0502020204030204" pitchFamily="34" charset="0"/>
              </a:rPr>
              <a:t>alfabetizzazione</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finanziaria</a:t>
            </a:r>
            <a:r>
              <a:rPr lang="en-IE" dirty="0">
                <a:latin typeface="Calibri" panose="020F0502020204030204" pitchFamily="34" charset="0"/>
                <a:cs typeface="Calibri" panose="020F0502020204030204" pitchFamily="34" charset="0"/>
              </a:rPr>
              <a:t> per </a:t>
            </a:r>
            <a:r>
              <a:rPr lang="en-IE" dirty="0" err="1">
                <a:latin typeface="Calibri" panose="020F0502020204030204" pitchFamily="34" charset="0"/>
                <a:cs typeface="Calibri" panose="020F0502020204030204" pitchFamily="34" charset="0"/>
              </a:rPr>
              <a:t>genitori</a:t>
            </a:r>
            <a:r>
              <a:rPr lang="en-IE"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accent2"/>
              </a:buClr>
              <a:buSzPts val="2400"/>
              <a:buFont typeface="Arial"/>
              <a:buNone/>
            </a:pPr>
            <a:r>
              <a:rPr lang="en-IE"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rPr>
              <a:t>Modulo 5: </a:t>
            </a:r>
            <a:r>
              <a:rPr lang="it-IT"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rPr>
              <a:t>Gestire il denaro durante i periodi critici della vita della vita</a:t>
            </a:r>
            <a:endParaRPr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body" idx="1"/>
          </p:nvPr>
        </p:nvSpPr>
        <p:spPr>
          <a:xfrm>
            <a:off x="500063" y="2292508"/>
            <a:ext cx="12161837" cy="2606348"/>
          </a:xfrm>
          <a:prstGeom prst="rect">
            <a:avLst/>
          </a:prstGeom>
          <a:noFill/>
          <a:ln>
            <a:noFill/>
          </a:ln>
        </p:spPr>
        <p:txBody>
          <a:bodyPr spcFirstLastPara="1" wrap="square" lIns="72000" tIns="45700" rIns="72000" bIns="45700" anchor="t" anchorCtr="0">
            <a:noAutofit/>
          </a:bodyPr>
          <a:lstStyle/>
          <a:p>
            <a:pPr lvl="0" indent="-457200" algn="l">
              <a:buSzPts val="2100"/>
              <a:buFont typeface="Arial" panose="020B0604020202020204" pitchFamily="34" charset="0"/>
              <a:buChar char="•"/>
            </a:pPr>
            <a:r>
              <a:rPr lang="it-IT" sz="3000" dirty="0"/>
              <a:t>Ogni persona ha priorità e obiettivi finanziari diversi. 
Alcuni individui potrebbero ridurre i loro sprechi alimentari per risparmiare denaro, mentre altri potrebbero indossare un maglione extra in inverno. 
Per aiutarti a impostare le priorità finanziarie, ti consigliamo di seguire questi 3 passaggi:</a:t>
            </a:r>
            <a:endParaRPr sz="3000" dirty="0">
              <a:highlight>
                <a:srgbClr val="FFFF00"/>
              </a:highlight>
            </a:endParaRPr>
          </a:p>
        </p:txBody>
      </p:sp>
      <p:sp>
        <p:nvSpPr>
          <p:cNvPr id="137" name="Google Shape;137;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138" name="Google Shape;138;p8"/>
          <p:cNvSpPr txBox="1">
            <a:spLocks noGrp="1"/>
          </p:cNvSpPr>
          <p:nvPr>
            <p:ph type="body" idx="2"/>
          </p:nvPr>
        </p:nvSpPr>
        <p:spPr>
          <a:xfrm>
            <a:off x="501729" y="1148618"/>
            <a:ext cx="12331541" cy="949208"/>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Attività</a:t>
            </a:r>
            <a:r>
              <a:rPr lang="en-IE" i="0" dirty="0"/>
              <a:t> M 5.4</a:t>
            </a:r>
          </a:p>
          <a:p>
            <a:pPr marL="0" lvl="0" indent="0">
              <a:spcBef>
                <a:spcPts val="0"/>
              </a:spcBef>
            </a:pPr>
            <a:r>
              <a:rPr lang="it-IT" i="0" dirty="0"/>
              <a:t>Quali sono le vostre priorità finanziarie? </a:t>
            </a:r>
            <a:endParaRPr dirty="0"/>
          </a:p>
        </p:txBody>
      </p:sp>
      <p:sp>
        <p:nvSpPr>
          <p:cNvPr id="2" name="Google Shape;136;p8">
            <a:extLst>
              <a:ext uri="{FF2B5EF4-FFF2-40B4-BE49-F238E27FC236}">
                <a16:creationId xmlns:a16="http://schemas.microsoft.com/office/drawing/2014/main" id="{D5C40953-BD7B-DA7A-D633-579299C65208}"/>
              </a:ext>
            </a:extLst>
          </p:cNvPr>
          <p:cNvSpPr txBox="1">
            <a:spLocks/>
          </p:cNvSpPr>
          <p:nvPr/>
        </p:nvSpPr>
        <p:spPr>
          <a:xfrm>
            <a:off x="1006544" y="5187792"/>
            <a:ext cx="11825061" cy="2075873"/>
          </a:xfrm>
          <a:prstGeom prst="rect">
            <a:avLst/>
          </a:prstGeom>
          <a:noFill/>
          <a:ln>
            <a:noFill/>
          </a:ln>
        </p:spPr>
        <p:txBody>
          <a:bodyPr spcFirstLastPara="1" wrap="square" lIns="72000" tIns="45700" rIns="72000"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pPr marL="514350" indent="-514350" algn="l">
              <a:buSzPts val="2100"/>
              <a:buFont typeface="+mj-lt"/>
              <a:buAutoNum type="arabicPeriod"/>
            </a:pPr>
            <a:r>
              <a:rPr lang="it-IT" sz="2800" dirty="0"/>
              <a:t>Chiediti – Cosa è importante per te? 
Stabilisci obiettivi SMART per aiutarti a raggiungere i tuoi obiettivi finanziari. 
Rivedi la tua lista dopo alcune settimane e vedi se hai raggiunto i tuoi obiettivi.</a:t>
            </a:r>
            <a:endParaRPr lang="it-IT" dirty="0">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body" idx="1"/>
          </p:nvPr>
        </p:nvSpPr>
        <p:spPr>
          <a:xfrm>
            <a:off x="500063" y="1984375"/>
            <a:ext cx="12329999"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1092991" lvl="1" indent="-203962" algn="l" rtl="0">
              <a:lnSpc>
                <a:spcPct val="100000"/>
              </a:lnSpc>
              <a:spcBef>
                <a:spcPts val="600"/>
              </a:spcBef>
              <a:spcAft>
                <a:spcPts val="0"/>
              </a:spcAft>
              <a:buSzPts val="2188"/>
              <a:buNone/>
            </a:pPr>
            <a:endParaRPr dirty="0">
              <a:highlight>
                <a:srgbClr val="FFFF00"/>
              </a:highlight>
            </a:endParaRPr>
          </a:p>
          <a:p>
            <a:pPr marL="750091" lvl="1" indent="0" algn="l" rtl="0">
              <a:lnSpc>
                <a:spcPct val="100000"/>
              </a:lnSpc>
              <a:spcBef>
                <a:spcPts val="600"/>
              </a:spcBef>
              <a:spcAft>
                <a:spcPts val="0"/>
              </a:spcAft>
              <a:buSzPts val="2188"/>
              <a:buNone/>
            </a:pPr>
            <a:endParaRPr dirty="0">
              <a:highlight>
                <a:srgbClr val="FFFF00"/>
              </a:highlight>
            </a:endParaRPr>
          </a:p>
        </p:txBody>
      </p:sp>
      <p:sp>
        <p:nvSpPr>
          <p:cNvPr id="145" name="Google Shape;145;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146" name="Google Shape;146;p9"/>
          <p:cNvSpPr txBox="1">
            <a:spLocks noGrp="1"/>
          </p:cNvSpPr>
          <p:nvPr>
            <p:ph type="body" idx="2"/>
          </p:nvPr>
        </p:nvSpPr>
        <p:spPr>
          <a:xfrm>
            <a:off x="500063" y="124829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Gli obiettivi SMART sono uno strumento  </a:t>
            </a:r>
            <a:endParaRPr dirty="0"/>
          </a:p>
        </p:txBody>
      </p:sp>
      <p:grpSp>
        <p:nvGrpSpPr>
          <p:cNvPr id="147" name="Google Shape;147;p9"/>
          <p:cNvGrpSpPr/>
          <p:nvPr/>
        </p:nvGrpSpPr>
        <p:grpSpPr>
          <a:xfrm>
            <a:off x="2905254" y="1984375"/>
            <a:ext cx="7700087" cy="4699760"/>
            <a:chOff x="2405191" y="0"/>
            <a:chExt cx="7700087" cy="4699760"/>
          </a:xfrm>
        </p:grpSpPr>
        <p:sp>
          <p:nvSpPr>
            <p:cNvPr id="148" name="Google Shape;148;p9"/>
            <p:cNvSpPr/>
            <p:nvPr/>
          </p:nvSpPr>
          <p:spPr>
            <a:xfrm>
              <a:off x="2405191" y="0"/>
              <a:ext cx="7519616" cy="469976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CE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145873" y="3494741"/>
              <a:ext cx="172951" cy="17295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232349" y="3581217"/>
              <a:ext cx="985069" cy="11185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txBox="1"/>
            <p:nvPr/>
          </p:nvSpPr>
          <p:spPr>
            <a:xfrm>
              <a:off x="3115238" y="3581217"/>
              <a:ext cx="1188655" cy="1118542"/>
            </a:xfrm>
            <a:prstGeom prst="rect">
              <a:avLst/>
            </a:prstGeom>
            <a:noFill/>
            <a:ln>
              <a:noFill/>
            </a:ln>
          </p:spPr>
          <p:txBody>
            <a:bodyPr spcFirstLastPara="1" wrap="square" lIns="916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IE" sz="2400" dirty="0" err="1">
                  <a:solidFill>
                    <a:schemeClr val="dk1"/>
                  </a:solidFill>
                  <a:latin typeface="Calibri"/>
                  <a:ea typeface="Calibri"/>
                  <a:cs typeface="Calibri"/>
                  <a:sym typeface="Calibri"/>
                </a:rPr>
                <a:t>Specifici</a:t>
              </a:r>
              <a:r>
                <a:rPr lang="en-IE" sz="2400" dirty="0">
                  <a:solidFill>
                    <a:schemeClr val="dk1"/>
                  </a:solidFill>
                  <a:latin typeface="Calibri"/>
                  <a:ea typeface="Calibri"/>
                  <a:cs typeface="Calibri"/>
                  <a:sym typeface="Calibri"/>
                </a:rPr>
                <a:t> </a:t>
              </a:r>
              <a:endParaRPr sz="1800" dirty="0"/>
            </a:p>
            <a:p>
              <a:pPr marL="114300" lvl="1" indent="-114300">
                <a:lnSpc>
                  <a:spcPct val="90000"/>
                </a:lnSpc>
                <a:spcBef>
                  <a:spcPts val="630"/>
                </a:spcBef>
                <a:buClr>
                  <a:schemeClr val="dk1"/>
                </a:buClr>
                <a:buSzPts val="1400"/>
                <a:buFont typeface="Calibri"/>
                <a:buChar char="•"/>
              </a:pPr>
              <a:r>
                <a:rPr lang="en-IE" sz="1800" dirty="0">
                  <a:solidFill>
                    <a:schemeClr val="dk1"/>
                  </a:solidFill>
                  <a:latin typeface="Calibri"/>
                  <a:ea typeface="Calibri"/>
                  <a:cs typeface="Calibri"/>
                  <a:sym typeface="Calibri"/>
                </a:rPr>
                <a:t>Chi? 
Che </a:t>
              </a:r>
              <a:r>
                <a:rPr lang="en-IE" sz="1800" dirty="0" err="1">
                  <a:solidFill>
                    <a:schemeClr val="dk1"/>
                  </a:solidFill>
                  <a:latin typeface="Calibri"/>
                  <a:ea typeface="Calibri"/>
                  <a:cs typeface="Calibri"/>
                  <a:sym typeface="Calibri"/>
                </a:rPr>
                <a:t>cosa</a:t>
              </a:r>
              <a:r>
                <a:rPr lang="en-IE" sz="1800" dirty="0">
                  <a:solidFill>
                    <a:schemeClr val="dk1"/>
                  </a:solidFill>
                  <a:latin typeface="Calibri"/>
                  <a:ea typeface="Calibri"/>
                  <a:cs typeface="Calibri"/>
                  <a:sym typeface="Calibri"/>
                </a:rPr>
                <a:t>?</a:t>
              </a:r>
              <a:endParaRPr sz="1800" dirty="0"/>
            </a:p>
          </p:txBody>
        </p:sp>
        <p:sp>
          <p:nvSpPr>
            <p:cNvPr id="152" name="Google Shape;152;p9"/>
            <p:cNvSpPr/>
            <p:nvPr/>
          </p:nvSpPr>
          <p:spPr>
            <a:xfrm>
              <a:off x="4082065" y="2595207"/>
              <a:ext cx="270706" cy="27070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217418" y="2730560"/>
              <a:ext cx="1248256" cy="19691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txBox="1"/>
            <p:nvPr/>
          </p:nvSpPr>
          <p:spPr>
            <a:xfrm>
              <a:off x="4137906" y="2730560"/>
              <a:ext cx="1676874" cy="1969199"/>
            </a:xfrm>
            <a:prstGeom prst="rect">
              <a:avLst/>
            </a:prstGeom>
            <a:noFill/>
            <a:ln>
              <a:noFill/>
            </a:ln>
          </p:spPr>
          <p:txBody>
            <a:bodyPr spcFirstLastPara="1" wrap="square" lIns="143425"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Misurabili</a:t>
              </a:r>
              <a:endParaRPr lang="en-IE" sz="2400" dirty="0">
                <a:solidFill>
                  <a:schemeClr val="dk1"/>
                </a:solidFill>
                <a:latin typeface="Calibri"/>
                <a:ea typeface="Calibri"/>
                <a:cs typeface="Calibri"/>
                <a:sym typeface="Calibri"/>
              </a:endParaRPr>
            </a:p>
            <a:p>
              <a:pPr marL="285750" lvl="0" indent="-285750">
                <a:lnSpc>
                  <a:spcPct val="90000"/>
                </a:lnSpc>
                <a:buClr>
                  <a:schemeClr val="dk1"/>
                </a:buClr>
                <a:buSzPts val="1800"/>
                <a:buFont typeface="Arial" panose="020B0604020202020204" pitchFamily="34" charset="0"/>
                <a:buChar char="•"/>
              </a:pPr>
              <a:r>
                <a:rPr lang="en-IE" sz="1800" b="0" i="0" u="none" strike="noStrike" cap="none" dirty="0" err="1">
                  <a:solidFill>
                    <a:schemeClr val="dk1"/>
                  </a:solidFill>
                  <a:latin typeface="Calibri"/>
                  <a:ea typeface="Calibri"/>
                  <a:cs typeface="Calibri"/>
                  <a:sym typeface="Calibri"/>
                </a:rPr>
                <a:t>Quanto</a:t>
              </a:r>
              <a:r>
                <a:rPr lang="en-IE" sz="1800" b="0" i="0" u="none" strike="noStrike" cap="none" dirty="0">
                  <a:solidFill>
                    <a:schemeClr val="dk1"/>
                  </a:solidFill>
                  <a:latin typeface="Calibri"/>
                  <a:ea typeface="Calibri"/>
                  <a:cs typeface="Calibri"/>
                  <a:sym typeface="Calibri"/>
                </a:rPr>
                <a:t>? </a:t>
              </a:r>
              <a:endParaRPr sz="1800" dirty="0"/>
            </a:p>
            <a:p>
              <a:pPr marL="114300" marR="0" lvl="1" indent="-114300" algn="l" rtl="0">
                <a:lnSpc>
                  <a:spcPct val="90000"/>
                </a:lnSpc>
                <a:spcBef>
                  <a:spcPts val="210"/>
                </a:spcBef>
                <a:spcAft>
                  <a:spcPts val="0"/>
                </a:spcAft>
                <a:buClr>
                  <a:schemeClr val="dk1"/>
                </a:buClr>
                <a:buSzPts val="1400"/>
                <a:buFont typeface="Calibri"/>
                <a:buChar char="•"/>
              </a:pPr>
              <a:r>
                <a:rPr lang="en-IE" sz="1800" dirty="0" err="1">
                  <a:solidFill>
                    <a:schemeClr val="dk1"/>
                  </a:solidFill>
                  <a:latin typeface="Calibri"/>
                  <a:ea typeface="Calibri"/>
                  <a:cs typeface="Calibri"/>
                  <a:sym typeface="Calibri"/>
                </a:rPr>
                <a:t>Quanto</a:t>
              </a:r>
              <a:r>
                <a:rPr lang="en-IE" sz="1800" dirty="0">
                  <a:solidFill>
                    <a:schemeClr val="dk1"/>
                  </a:solidFill>
                  <a:latin typeface="Calibri"/>
                  <a:ea typeface="Calibri"/>
                  <a:cs typeface="Calibri"/>
                  <a:sym typeface="Calibri"/>
                </a:rPr>
                <a:t> </a:t>
              </a:r>
              <a:r>
                <a:rPr lang="en-IE" sz="1800" dirty="0" err="1">
                  <a:solidFill>
                    <a:schemeClr val="dk1"/>
                  </a:solidFill>
                  <a:latin typeface="Calibri"/>
                  <a:ea typeface="Calibri"/>
                  <a:cs typeface="Calibri"/>
                  <a:sym typeface="Calibri"/>
                </a:rPr>
                <a:t>spesso</a:t>
              </a:r>
              <a:r>
                <a:rPr lang="en-IE" sz="1800" b="0" i="0" u="none" strike="noStrike" cap="none" dirty="0">
                  <a:solidFill>
                    <a:schemeClr val="dk1"/>
                  </a:solidFill>
                  <a:latin typeface="Calibri"/>
                  <a:ea typeface="Calibri"/>
                  <a:cs typeface="Calibri"/>
                  <a:sym typeface="Calibri"/>
                </a:rPr>
                <a:t>?  </a:t>
              </a:r>
              <a:endParaRPr sz="1800" dirty="0"/>
            </a:p>
          </p:txBody>
        </p:sp>
        <p:sp>
          <p:nvSpPr>
            <p:cNvPr id="155" name="Google Shape;155;p9"/>
            <p:cNvSpPr/>
            <p:nvPr/>
          </p:nvSpPr>
          <p:spPr>
            <a:xfrm>
              <a:off x="5285204" y="1878024"/>
              <a:ext cx="360941" cy="36094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5465675" y="2058494"/>
              <a:ext cx="1451285" cy="2641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txBox="1"/>
            <p:nvPr/>
          </p:nvSpPr>
          <p:spPr>
            <a:xfrm>
              <a:off x="5565065" y="1978982"/>
              <a:ext cx="1503922" cy="2641265"/>
            </a:xfrm>
            <a:prstGeom prst="rect">
              <a:avLst/>
            </a:prstGeom>
            <a:noFill/>
            <a:ln>
              <a:noFill/>
            </a:ln>
          </p:spPr>
          <p:txBody>
            <a:bodyPr spcFirstLastPara="1" wrap="square" lIns="191250"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Raggiungibili</a:t>
              </a:r>
              <a:endParaRPr sz="1800" dirty="0"/>
            </a:p>
            <a:p>
              <a:pPr marL="114300" lvl="1" indent="-114300">
                <a:lnSpc>
                  <a:spcPct val="90000"/>
                </a:lnSpc>
                <a:spcBef>
                  <a:spcPts val="630"/>
                </a:spcBef>
                <a:buClr>
                  <a:schemeClr val="dk1"/>
                </a:buClr>
                <a:buSzPts val="1400"/>
                <a:buFont typeface="Calibri"/>
                <a:buChar char="•"/>
              </a:pPr>
              <a:r>
                <a:rPr lang="it-IT" sz="1800" dirty="0">
                  <a:solidFill>
                    <a:schemeClr val="dk1"/>
                  </a:solidFill>
                  <a:latin typeface="Calibri"/>
                  <a:ea typeface="Calibri"/>
                  <a:cs typeface="Calibri"/>
                  <a:sym typeface="Calibri"/>
                </a:rPr>
                <a:t>Stabilisci obiettivi che siano alla tua portata</a:t>
              </a:r>
              <a:endParaRPr sz="1800" dirty="0"/>
            </a:p>
          </p:txBody>
        </p:sp>
        <p:sp>
          <p:nvSpPr>
            <p:cNvPr id="158" name="Google Shape;158;p9"/>
            <p:cNvSpPr/>
            <p:nvPr/>
          </p:nvSpPr>
          <p:spPr>
            <a:xfrm>
              <a:off x="6683853" y="1317812"/>
              <a:ext cx="466216" cy="46621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916961" y="1550920"/>
              <a:ext cx="1503923" cy="31488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txBox="1"/>
            <p:nvPr/>
          </p:nvSpPr>
          <p:spPr>
            <a:xfrm>
              <a:off x="6916961" y="1550920"/>
              <a:ext cx="1655949" cy="3148839"/>
            </a:xfrm>
            <a:prstGeom prst="rect">
              <a:avLst/>
            </a:prstGeom>
            <a:noFill/>
            <a:ln>
              <a:noFill/>
            </a:ln>
          </p:spPr>
          <p:txBody>
            <a:bodyPr spcFirstLastPara="1" wrap="square" lIns="247025"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Rilevante</a:t>
              </a:r>
              <a:endParaRPr sz="1800" dirty="0"/>
            </a:p>
            <a:p>
              <a:pPr marL="114300" lvl="1" indent="-114300">
                <a:lnSpc>
                  <a:spcPct val="90000"/>
                </a:lnSpc>
                <a:spcBef>
                  <a:spcPts val="630"/>
                </a:spcBef>
                <a:buClr>
                  <a:schemeClr val="dk1"/>
                </a:buClr>
                <a:buSzPts val="1400"/>
                <a:buFont typeface="Calibri"/>
                <a:buChar char="•"/>
              </a:pPr>
              <a:r>
                <a:rPr lang="it-IT" sz="1800" dirty="0">
                  <a:solidFill>
                    <a:schemeClr val="dk1"/>
                  </a:solidFill>
                  <a:latin typeface="Calibri"/>
                  <a:ea typeface="Calibri"/>
                  <a:cs typeface="Calibri"/>
                  <a:sym typeface="Calibri"/>
                </a:rPr>
                <a:t>Questi obiettivi sono importanti in relazione agli altri tuoi obiettivi?</a:t>
              </a:r>
              <a:endParaRPr sz="1800" dirty="0"/>
            </a:p>
          </p:txBody>
        </p:sp>
        <p:sp>
          <p:nvSpPr>
            <p:cNvPr id="161" name="Google Shape;161;p9"/>
            <p:cNvSpPr/>
            <p:nvPr/>
          </p:nvSpPr>
          <p:spPr>
            <a:xfrm>
              <a:off x="8123859" y="943711"/>
              <a:ext cx="594049" cy="594049"/>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8420884" y="1240736"/>
              <a:ext cx="1503923" cy="34590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p:nvPr/>
          </p:nvSpPr>
          <p:spPr>
            <a:xfrm>
              <a:off x="8420884" y="1240736"/>
              <a:ext cx="1684394" cy="3459023"/>
            </a:xfrm>
            <a:prstGeom prst="rect">
              <a:avLst/>
            </a:prstGeom>
            <a:noFill/>
            <a:ln>
              <a:noFill/>
            </a:ln>
          </p:spPr>
          <p:txBody>
            <a:bodyPr spcFirstLastPara="1" wrap="square" lIns="31477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it-IT" sz="2400" dirty="0">
                  <a:solidFill>
                    <a:schemeClr val="dk1"/>
                  </a:solidFill>
                  <a:latin typeface="Calibri"/>
                  <a:ea typeface="Calibri"/>
                  <a:cs typeface="Calibri"/>
                  <a:sym typeface="Calibri"/>
                </a:rPr>
                <a:t>Limite temporale</a:t>
              </a:r>
              <a:endParaRPr sz="1800" dirty="0"/>
            </a:p>
            <a:p>
              <a:pPr marL="114300" marR="0" lvl="1" indent="-114300" algn="l" rtl="0">
                <a:lnSpc>
                  <a:spcPct val="90000"/>
                </a:lnSpc>
                <a:spcBef>
                  <a:spcPts val="630"/>
                </a:spcBef>
                <a:spcAft>
                  <a:spcPts val="0"/>
                </a:spcAft>
                <a:buClr>
                  <a:schemeClr val="dk1"/>
                </a:buClr>
                <a:buSzPts val="1400"/>
                <a:buFont typeface="Calibri"/>
                <a:buChar char="•"/>
              </a:pPr>
              <a:r>
                <a:rPr lang="en-IE" sz="1800" b="0" i="0" u="none" strike="noStrike" cap="none" dirty="0" err="1">
                  <a:solidFill>
                    <a:schemeClr val="dk1"/>
                  </a:solidFill>
                  <a:latin typeface="Calibri"/>
                  <a:ea typeface="Calibri"/>
                  <a:cs typeface="Calibri"/>
                  <a:sym typeface="Calibri"/>
                </a:rPr>
                <a:t>Quali</a:t>
              </a:r>
              <a:r>
                <a:rPr lang="en-IE" sz="1800" b="0" i="0" u="none" strike="noStrike" cap="none" dirty="0">
                  <a:solidFill>
                    <a:schemeClr val="dk1"/>
                  </a:solidFill>
                  <a:latin typeface="Calibri"/>
                  <a:ea typeface="Calibri"/>
                  <a:cs typeface="Calibri"/>
                  <a:sym typeface="Calibri"/>
                </a:rPr>
                <a:t> </a:t>
              </a:r>
              <a:r>
                <a:rPr lang="en-IE" sz="1800" b="0" i="0" u="none" strike="noStrike" cap="none" dirty="0" err="1">
                  <a:solidFill>
                    <a:schemeClr val="dk1"/>
                  </a:solidFill>
                  <a:latin typeface="Calibri"/>
                  <a:ea typeface="Calibri"/>
                  <a:cs typeface="Calibri"/>
                  <a:sym typeface="Calibri"/>
                </a:rPr>
                <a:t>sono</a:t>
              </a:r>
              <a:r>
                <a:rPr lang="en-IE" sz="1800" dirty="0">
                  <a:solidFill>
                    <a:schemeClr val="dk1"/>
                  </a:solidFill>
                  <a:latin typeface="Calibri"/>
                  <a:ea typeface="Calibri"/>
                  <a:cs typeface="Calibri"/>
                  <a:sym typeface="Calibri"/>
                </a:rPr>
                <a:t> </a:t>
              </a:r>
              <a:r>
                <a:rPr lang="en-IE" sz="1800" dirty="0" err="1">
                  <a:solidFill>
                    <a:schemeClr val="dk1"/>
                  </a:solidFill>
                  <a:latin typeface="Calibri"/>
                  <a:ea typeface="Calibri"/>
                  <a:cs typeface="Calibri"/>
                  <a:sym typeface="Calibri"/>
                </a:rPr>
                <a:t>i</a:t>
              </a:r>
              <a:r>
                <a:rPr lang="en-IE" sz="1800" dirty="0">
                  <a:solidFill>
                    <a:schemeClr val="dk1"/>
                  </a:solidFill>
                  <a:latin typeface="Calibri"/>
                  <a:ea typeface="Calibri"/>
                  <a:cs typeface="Calibri"/>
                  <a:sym typeface="Calibri"/>
                </a:rPr>
                <a:t> </a:t>
              </a:r>
              <a:r>
                <a:rPr lang="en-IE" sz="1800" dirty="0" err="1">
                  <a:solidFill>
                    <a:schemeClr val="dk1"/>
                  </a:solidFill>
                  <a:latin typeface="Calibri"/>
                  <a:ea typeface="Calibri"/>
                  <a:cs typeface="Calibri"/>
                  <a:sym typeface="Calibri"/>
                </a:rPr>
                <a:t>tuoi</a:t>
              </a:r>
              <a:r>
                <a:rPr lang="en-IE" sz="1800" dirty="0">
                  <a:solidFill>
                    <a:schemeClr val="dk1"/>
                  </a:solidFill>
                  <a:latin typeface="Calibri"/>
                  <a:ea typeface="Calibri"/>
                  <a:cs typeface="Calibri"/>
                  <a:sym typeface="Calibri"/>
                </a:rPr>
                <a:t> termini</a:t>
              </a:r>
              <a:r>
                <a:rPr lang="en-IE" sz="1800" b="0" i="0" u="none" strike="noStrike" cap="none" dirty="0">
                  <a:solidFill>
                    <a:schemeClr val="dk1"/>
                  </a:solidFill>
                  <a:latin typeface="Calibri"/>
                  <a:ea typeface="Calibri"/>
                  <a:cs typeface="Calibri"/>
                  <a:sym typeface="Calibri"/>
                </a:rPr>
                <a:t>? </a:t>
              </a:r>
              <a:endParaRPr sz="18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3"/>
          <p:cNvSpPr txBox="1">
            <a:spLocks noGrp="1"/>
          </p:cNvSpPr>
          <p:nvPr>
            <p:ph type="title"/>
          </p:nvPr>
        </p:nvSpPr>
        <p:spPr>
          <a:xfrm>
            <a:off x="500063" y="391881"/>
            <a:ext cx="8472723" cy="720000"/>
          </a:xfrm>
          <a:prstGeom prst="rect">
            <a:avLst/>
          </a:prstGeom>
          <a:noFill/>
          <a:ln>
            <a:noFill/>
          </a:ln>
        </p:spPr>
        <p:txBody>
          <a:bodyPr spcFirstLastPara="1" wrap="square" lIns="72000" tIns="45700" rIns="72000" bIns="45700" anchor="ctr" anchorCtr="0">
            <a:normAutofit/>
          </a:bodyPr>
          <a:lstStyle/>
          <a:p>
            <a:pPr marL="0" lvl="0" indent="0"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3" name="Text Placeholder 2">
            <a:extLst>
              <a:ext uri="{FF2B5EF4-FFF2-40B4-BE49-F238E27FC236}">
                <a16:creationId xmlns:a16="http://schemas.microsoft.com/office/drawing/2014/main" id="{49881960-033C-8481-169D-8AC4D7416CE0}"/>
              </a:ext>
            </a:extLst>
          </p:cNvPr>
          <p:cNvSpPr>
            <a:spLocks noGrp="1"/>
          </p:cNvSpPr>
          <p:nvPr>
            <p:ph type="body" idx="2"/>
          </p:nvPr>
        </p:nvSpPr>
        <p:spPr>
          <a:xfrm>
            <a:off x="866274" y="2312534"/>
            <a:ext cx="5358063" cy="2880632"/>
          </a:xfrm>
        </p:spPr>
        <p:txBody>
          <a:bodyPr/>
          <a:lstStyle/>
          <a:p>
            <a:pPr algn="l"/>
            <a:r>
              <a:rPr lang="en-GB" sz="4000" i="0" dirty="0" err="1"/>
              <a:t>Pausa</a:t>
            </a:r>
            <a:r>
              <a:rPr lang="en-GB" sz="4000" i="0" dirty="0"/>
              <a:t> </a:t>
            </a:r>
            <a:r>
              <a:rPr lang="en-GB" sz="4000" i="0" dirty="0" err="1"/>
              <a:t>tè</a:t>
            </a:r>
            <a:r>
              <a:rPr lang="en-GB" sz="4000" i="0" dirty="0"/>
              <a:t> e </a:t>
            </a:r>
            <a:r>
              <a:rPr lang="en-GB" sz="4000" i="0" dirty="0" err="1"/>
              <a:t>caffè</a:t>
            </a:r>
            <a:endParaRPr lang="en-GB" sz="4000" i="0" dirty="0"/>
          </a:p>
        </p:txBody>
      </p:sp>
      <p:pic>
        <p:nvPicPr>
          <p:cNvPr id="10" name="Google Shape;321;p34" descr="Drink, Coffee, Tea, Beverage, Hot Drink, Hot Beverage">
            <a:extLst>
              <a:ext uri="{FF2B5EF4-FFF2-40B4-BE49-F238E27FC236}">
                <a16:creationId xmlns:a16="http://schemas.microsoft.com/office/drawing/2014/main" id="{B9CA1DBE-840B-4F6A-82E6-98BF3D454042}"/>
              </a:ext>
            </a:extLst>
          </p:cNvPr>
          <p:cNvPicPr preferRelativeResize="0"/>
          <p:nvPr/>
        </p:nvPicPr>
        <p:blipFill rotWithShape="1">
          <a:blip r:embed="rId3">
            <a:alphaModFix/>
          </a:blip>
          <a:srcRect/>
          <a:stretch/>
        </p:blipFill>
        <p:spPr>
          <a:xfrm>
            <a:off x="5116177" y="1948113"/>
            <a:ext cx="5358063" cy="3609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171" name="Google Shape;171;p10"/>
          <p:cNvSpPr txBox="1">
            <a:spLocks noGrp="1"/>
          </p:cNvSpPr>
          <p:nvPr>
            <p:ph type="body" idx="2"/>
          </p:nvPr>
        </p:nvSpPr>
        <p:spPr>
          <a:xfrm>
            <a:off x="500959" y="1117202"/>
            <a:ext cx="12331541" cy="1193431"/>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a:solidFill>
                  <a:schemeClr val="bg1"/>
                </a:solidFill>
              </a:rPr>
              <a:t> </a:t>
            </a:r>
            <a:r>
              <a:rPr lang="en-US" i="0" dirty="0" err="1">
                <a:solidFill>
                  <a:schemeClr val="bg1"/>
                </a:solidFill>
              </a:rPr>
              <a:t>Attività</a:t>
            </a:r>
            <a:r>
              <a:rPr lang="en-US" i="0" dirty="0">
                <a:solidFill>
                  <a:schemeClr val="bg1"/>
                </a:solidFill>
              </a:rPr>
              <a:t> M5.5</a:t>
            </a:r>
          </a:p>
          <a:p>
            <a:pPr marL="0" lvl="0" indent="0">
              <a:spcBef>
                <a:spcPts val="0"/>
              </a:spcBef>
            </a:pPr>
            <a:r>
              <a:rPr lang="en-IE" i="0" dirty="0"/>
              <a:t> Budget di </a:t>
            </a:r>
            <a:r>
              <a:rPr lang="en-IE" i="0" dirty="0" err="1"/>
              <a:t>sopravvivenza</a:t>
            </a:r>
            <a:r>
              <a:rPr lang="en-IE" i="0" dirty="0"/>
              <a:t> </a:t>
            </a:r>
            <a:r>
              <a:rPr lang="en-IE" i="0" dirty="0" err="1"/>
              <a:t>personale</a:t>
            </a:r>
            <a:r>
              <a:rPr lang="en-IE" i="0" dirty="0"/>
              <a:t> </a:t>
            </a:r>
            <a:r>
              <a:rPr lang="en-US" i="0" u="sng" dirty="0" err="1">
                <a:solidFill>
                  <a:schemeClr val="bg1"/>
                </a:solidFill>
              </a:rPr>
              <a:t>L'importanza</a:t>
            </a:r>
            <a:r>
              <a:rPr lang="en-US" i="0" u="sng" dirty="0">
                <a:solidFill>
                  <a:schemeClr val="bg1"/>
                </a:solidFill>
              </a:rPr>
              <a:t> </a:t>
            </a:r>
            <a:r>
              <a:rPr lang="en-US" i="0" u="sng" dirty="0" err="1">
                <a:solidFill>
                  <a:schemeClr val="bg1"/>
                </a:solidFill>
              </a:rPr>
              <a:t>della</a:t>
            </a:r>
            <a:r>
              <a:rPr lang="en-US" i="0" u="sng" dirty="0">
                <a:solidFill>
                  <a:schemeClr val="bg1"/>
                </a:solidFill>
              </a:rPr>
              <a:t> </a:t>
            </a:r>
            <a:r>
              <a:rPr lang="en-US" i="0" u="sng" dirty="0" err="1">
                <a:solidFill>
                  <a:schemeClr val="bg1"/>
                </a:solidFill>
              </a:rPr>
              <a:t>pianificazione</a:t>
            </a:r>
            <a:r>
              <a:rPr lang="en-US" i="0" u="sng" dirty="0">
                <a:solidFill>
                  <a:schemeClr val="bg1"/>
                </a:solidFill>
              </a:rPr>
              <a:t> </a:t>
            </a:r>
            <a:r>
              <a:rPr lang="en-US" i="0" u="sng" dirty="0" err="1">
                <a:solidFill>
                  <a:schemeClr val="bg1"/>
                </a:solidFill>
              </a:rPr>
              <a:t>delle</a:t>
            </a:r>
            <a:r>
              <a:rPr lang="en-US" i="0" u="sng" dirty="0">
                <a:solidFill>
                  <a:schemeClr val="bg1"/>
                </a:solidFill>
              </a:rPr>
              <a:t> </a:t>
            </a:r>
            <a:r>
              <a:rPr lang="en-US" i="0" u="sng" dirty="0" err="1">
                <a:solidFill>
                  <a:schemeClr val="bg1"/>
                </a:solidFill>
              </a:rPr>
              <a:t>spese</a:t>
            </a:r>
            <a:r>
              <a:rPr lang="en-US" i="0" u="sng" dirty="0">
                <a:solidFill>
                  <a:schemeClr val="bg1"/>
                </a:solidFill>
              </a:rPr>
              <a:t> - video</a:t>
            </a:r>
          </a:p>
        </p:txBody>
      </p:sp>
      <p:sp>
        <p:nvSpPr>
          <p:cNvPr id="7" name="TextBox 6">
            <a:extLst>
              <a:ext uri="{FF2B5EF4-FFF2-40B4-BE49-F238E27FC236}">
                <a16:creationId xmlns:a16="http://schemas.microsoft.com/office/drawing/2014/main" id="{D9408F07-CC8A-6322-2FA1-6ABA881DDD57}"/>
              </a:ext>
            </a:extLst>
          </p:cNvPr>
          <p:cNvSpPr txBox="1"/>
          <p:nvPr/>
        </p:nvSpPr>
        <p:spPr>
          <a:xfrm>
            <a:off x="3333749" y="3598962"/>
            <a:ext cx="6824041" cy="1877437"/>
          </a:xfrm>
          <a:prstGeom prst="rect">
            <a:avLst/>
          </a:prstGeom>
          <a:noFill/>
        </p:spPr>
        <p:txBody>
          <a:bodyPr wrap="square">
            <a:spAutoFit/>
          </a:bodyPr>
          <a:lstStyle/>
          <a:p>
            <a:r>
              <a:rPr lang="en-GB" sz="2400" dirty="0">
                <a:hlinkClick r:id="rId3"/>
              </a:rPr>
              <a:t>https://www.youtube.com/watch?v=dH-8yrzd8yc</a:t>
            </a:r>
            <a:endParaRPr lang="en-GB" sz="2400" dirty="0"/>
          </a:p>
          <a:p>
            <a:endParaRPr lang="en-GB" dirty="0"/>
          </a:p>
          <a:p>
            <a:r>
              <a:rPr lang="en-GB" sz="3200" dirty="0">
                <a:latin typeface="Calibri" panose="020F0502020204030204" pitchFamily="34" charset="0"/>
                <a:cs typeface="Calibri" panose="020F0502020204030204" pitchFamily="34" charset="0"/>
              </a:rPr>
              <a:t>Watch the video and identify and share 3 things that you found interesting in it</a:t>
            </a:r>
            <a:r>
              <a:rPr lang="en-GB" dirty="0">
                <a:latin typeface="Calibri" panose="020F0502020204030204" pitchFamily="34" charset="0"/>
                <a:cs typeface="Calibri" panose="020F0502020204030204" pitchFamily="34" charset="0"/>
              </a:rPr>
              <a:t>.</a:t>
            </a:r>
          </a:p>
          <a:p>
            <a:endParaRPr lang="en-GB" dirty="0"/>
          </a:p>
        </p:txBody>
      </p:sp>
      <p:sp>
        <p:nvSpPr>
          <p:cNvPr id="5" name="Text Placeholder 4">
            <a:extLst>
              <a:ext uri="{FF2B5EF4-FFF2-40B4-BE49-F238E27FC236}">
                <a16:creationId xmlns:a16="http://schemas.microsoft.com/office/drawing/2014/main" id="{187E2307-118D-9C97-D3E2-C083C5D0EF24}"/>
              </a:ext>
            </a:extLst>
          </p:cNvPr>
          <p:cNvSpPr>
            <a:spLocks noGrp="1"/>
          </p:cNvSpPr>
          <p:nvPr>
            <p:ph type="body" idx="1"/>
          </p:nvPr>
        </p:nvSpPr>
        <p:spPr>
          <a:xfrm>
            <a:off x="660400" y="2884178"/>
            <a:ext cx="11900568" cy="3360968"/>
          </a:xfrm>
        </p:spPr>
        <p:txBody>
          <a:bodyPr/>
          <a:lstStyle/>
          <a:p>
            <a:r>
              <a:rPr lang="en-GB" dirty="0"/>
              <a:t>Video: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body" idx="1"/>
          </p:nvPr>
        </p:nvSpPr>
        <p:spPr>
          <a:xfrm>
            <a:off x="499169" y="2037988"/>
            <a:ext cx="12332297" cy="5467712"/>
          </a:xfrm>
          <a:prstGeom prst="rect">
            <a:avLst/>
          </a:prstGeom>
          <a:noFill/>
          <a:ln>
            <a:noFill/>
          </a:ln>
        </p:spPr>
        <p:txBody>
          <a:bodyPr spcFirstLastPara="1" wrap="square" lIns="72000" tIns="45700" rIns="72000" bIns="45700" anchor="t" anchorCtr="0">
            <a:noAutofit/>
          </a:bodyPr>
          <a:lstStyle/>
          <a:p>
            <a:pPr marL="0" lvl="0" indent="0">
              <a:buSzPts val="2100"/>
            </a:pPr>
            <a:r>
              <a:rPr lang="it-IT" sz="2400" dirty="0"/>
              <a:t>Paolo lavora come infermiere nell'ospedale locale</a:t>
            </a:r>
            <a:r>
              <a:rPr lang="en-IE" sz="2400" dirty="0"/>
              <a:t>. </a:t>
            </a:r>
            <a:r>
              <a:rPr lang="it-IT" sz="2400" dirty="0"/>
              <a:t>Viene </a:t>
            </a:r>
            <a:r>
              <a:rPr lang="it-IT" sz="2400" b="1" u="sng" dirty="0"/>
              <a:t>pagato mensilmente</a:t>
            </a:r>
            <a:r>
              <a:rPr lang="it-IT" sz="2400" b="1" dirty="0"/>
              <a:t> </a:t>
            </a:r>
            <a:r>
              <a:rPr lang="it-IT" sz="2400" dirty="0"/>
              <a:t>e guadagna 1100 £/euro al mese in salari e benefici. La famiglia di Paul ha le seguenti fatture:</a:t>
            </a:r>
            <a:endParaRPr lang="en-IE" sz="2400" dirty="0"/>
          </a:p>
          <a:p>
            <a:pPr marL="342900" lvl="0" indent="-342900">
              <a:spcBef>
                <a:spcPts val="600"/>
              </a:spcBef>
              <a:buSzPts val="2100"/>
              <a:buFont typeface="Arial"/>
              <a:buChar char="•"/>
            </a:pPr>
            <a:r>
              <a:rPr lang="it-IT" sz="2400" dirty="0"/>
              <a:t>Abbonamento TV = £/euro al mese</a:t>
            </a:r>
            <a:r>
              <a:rPr lang="en-IE" sz="2400" dirty="0"/>
              <a:t> </a:t>
            </a:r>
            <a:endParaRPr sz="2400" dirty="0"/>
          </a:p>
          <a:p>
            <a:pPr marL="342900" lvl="0" indent="-342900">
              <a:spcBef>
                <a:spcPts val="600"/>
              </a:spcBef>
              <a:buSzPts val="2100"/>
              <a:buFont typeface="Arial"/>
              <a:buChar char="•"/>
            </a:pPr>
            <a:r>
              <a:rPr lang="it-IT" sz="2400" dirty="0"/>
              <a:t>Affitto = 450 £/euro al mese</a:t>
            </a:r>
            <a:endParaRPr sz="2400" dirty="0"/>
          </a:p>
          <a:p>
            <a:pPr marL="342900" lvl="0" indent="-342900">
              <a:spcBef>
                <a:spcPts val="600"/>
              </a:spcBef>
              <a:buSzPts val="2100"/>
              <a:buFont typeface="Arial"/>
              <a:buChar char="•"/>
            </a:pPr>
            <a:r>
              <a:rPr lang="en-IE" sz="2400" dirty="0" err="1"/>
              <a:t>Elettricità</a:t>
            </a:r>
            <a:r>
              <a:rPr lang="en-IE" sz="2400" dirty="0"/>
              <a:t> = 100 </a:t>
            </a:r>
            <a:r>
              <a:rPr lang="it-IT" sz="2400" dirty="0"/>
              <a:t>£/euro al mese</a:t>
            </a:r>
            <a:endParaRPr sz="2400" dirty="0"/>
          </a:p>
          <a:p>
            <a:pPr marL="342900" lvl="0" indent="-342900">
              <a:spcBef>
                <a:spcPts val="600"/>
              </a:spcBef>
              <a:buSzPts val="2100"/>
              <a:buFont typeface="Arial"/>
              <a:buChar char="•"/>
            </a:pPr>
            <a:r>
              <a:rPr lang="en-IE" sz="2400" dirty="0"/>
              <a:t>Auto (</a:t>
            </a:r>
            <a:r>
              <a:rPr lang="en-IE" sz="2400" dirty="0" err="1"/>
              <a:t>incluso</a:t>
            </a:r>
            <a:r>
              <a:rPr lang="en-IE" sz="2400" dirty="0"/>
              <a:t> </a:t>
            </a:r>
            <a:r>
              <a:rPr lang="en-IE" sz="2400" dirty="0" err="1"/>
              <a:t>prestito</a:t>
            </a:r>
            <a:r>
              <a:rPr lang="en-IE" sz="2400" dirty="0"/>
              <a:t> auto e </a:t>
            </a:r>
            <a:r>
              <a:rPr lang="en-IE" sz="2400" dirty="0" err="1"/>
              <a:t>carburante</a:t>
            </a:r>
            <a:r>
              <a:rPr lang="en-IE" sz="2400" dirty="0"/>
              <a:t>) = 100 </a:t>
            </a:r>
            <a:r>
              <a:rPr lang="it-IT" sz="2400" dirty="0"/>
              <a:t>£/euro al mese</a:t>
            </a:r>
            <a:r>
              <a:rPr lang="en-IE" sz="2400" dirty="0"/>
              <a:t> </a:t>
            </a:r>
            <a:endParaRPr sz="2400" dirty="0"/>
          </a:p>
          <a:p>
            <a:pPr marL="342900" lvl="0" indent="-342900">
              <a:spcBef>
                <a:spcPts val="600"/>
              </a:spcBef>
              <a:buSzPts val="2100"/>
              <a:buFont typeface="Arial"/>
              <a:buChar char="•"/>
            </a:pPr>
            <a:r>
              <a:rPr lang="en-IE" sz="2400" dirty="0" err="1"/>
              <a:t>Bolletta</a:t>
            </a:r>
            <a:r>
              <a:rPr lang="en-IE" sz="2400" dirty="0"/>
              <a:t> </a:t>
            </a:r>
            <a:r>
              <a:rPr lang="en-IE" sz="2400" dirty="0" err="1"/>
              <a:t>telefonica</a:t>
            </a:r>
            <a:r>
              <a:rPr lang="en-IE" sz="2400" dirty="0"/>
              <a:t> = 50 </a:t>
            </a:r>
            <a:r>
              <a:rPr lang="it-IT" sz="2400" dirty="0"/>
              <a:t>£/euro al mese</a:t>
            </a:r>
            <a:r>
              <a:rPr lang="en-IE" sz="2400" dirty="0"/>
              <a:t> </a:t>
            </a:r>
            <a:endParaRPr sz="2400" dirty="0"/>
          </a:p>
          <a:p>
            <a:pPr marL="342900" lvl="0" indent="-342900" algn="just" rtl="0">
              <a:lnSpc>
                <a:spcPct val="100000"/>
              </a:lnSpc>
              <a:spcBef>
                <a:spcPts val="600"/>
              </a:spcBef>
              <a:spcAft>
                <a:spcPts val="0"/>
              </a:spcAft>
              <a:buSzPts val="2100"/>
              <a:buFont typeface="Arial"/>
              <a:buChar char="•"/>
            </a:pPr>
            <a:r>
              <a:rPr lang="en-IE" sz="2400" dirty="0"/>
              <a:t>Internet = 20 </a:t>
            </a:r>
            <a:r>
              <a:rPr lang="it-IT" sz="2400" dirty="0"/>
              <a:t>£/euro al mese</a:t>
            </a:r>
            <a:r>
              <a:rPr lang="en-IE" sz="2400" dirty="0"/>
              <a:t> </a:t>
            </a:r>
            <a:endParaRPr sz="2400" dirty="0"/>
          </a:p>
          <a:p>
            <a:pPr marL="342900" lvl="0" indent="-342900">
              <a:spcBef>
                <a:spcPts val="600"/>
              </a:spcBef>
              <a:buSzPts val="2100"/>
              <a:buFont typeface="Arial"/>
              <a:buChar char="•"/>
            </a:pPr>
            <a:r>
              <a:rPr lang="en-IE" sz="2400" dirty="0" err="1"/>
              <a:t>Risparmi</a:t>
            </a:r>
            <a:r>
              <a:rPr lang="en-IE" sz="2400" dirty="0"/>
              <a:t> = 15 </a:t>
            </a:r>
            <a:r>
              <a:rPr lang="it-IT" sz="2400" dirty="0"/>
              <a:t>£/euro al mese</a:t>
            </a:r>
            <a:r>
              <a:rPr lang="en-IE" sz="2400" dirty="0"/>
              <a:t> </a:t>
            </a:r>
          </a:p>
          <a:p>
            <a:pPr marL="0" lvl="0" indent="0" algn="ctr">
              <a:spcBef>
                <a:spcPts val="600"/>
              </a:spcBef>
              <a:buSzPts val="2100"/>
            </a:pPr>
            <a:r>
              <a:rPr lang="it-IT" sz="2800" dirty="0">
                <a:solidFill>
                  <a:schemeClr val="accent3"/>
                </a:solidFill>
              </a:rPr>
              <a:t>Paolo usa i suoi soldi rimanenti per comprare cibo e vestiti. Crea un budget </a:t>
            </a:r>
            <a:r>
              <a:rPr lang="it-IT" sz="2800" b="1" u="sng" dirty="0">
                <a:solidFill>
                  <a:schemeClr val="accent3"/>
                </a:solidFill>
              </a:rPr>
              <a:t>settimanale</a:t>
            </a:r>
            <a:r>
              <a:rPr lang="it-IT" sz="2800" dirty="0">
                <a:solidFill>
                  <a:schemeClr val="accent3"/>
                </a:solidFill>
              </a:rPr>
              <a:t> per la sua famiglia e identifica quanto reddito disponibile gli è rimasto.  Quali potrebbero essere le priorità della sua famiglia?
</a:t>
            </a:r>
            <a:endParaRPr sz="2800" dirty="0">
              <a:solidFill>
                <a:schemeClr val="accent3"/>
              </a:solidFill>
            </a:endParaRPr>
          </a:p>
        </p:txBody>
      </p:sp>
      <p:sp>
        <p:nvSpPr>
          <p:cNvPr id="178" name="Google Shape;178;p11"/>
          <p:cNvSpPr txBox="1">
            <a:spLocks noGrp="1"/>
          </p:cNvSpPr>
          <p:nvPr>
            <p:ph type="title"/>
          </p:nvPr>
        </p:nvSpPr>
        <p:spPr>
          <a:xfrm>
            <a:off x="501466" y="413246"/>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it-IT" dirty="0"/>
              <a:t>Gestione del denaro durante i periodi critici della vita</a:t>
            </a:r>
            <a:endParaRPr dirty="0"/>
          </a:p>
        </p:txBody>
      </p:sp>
      <p:sp>
        <p:nvSpPr>
          <p:cNvPr id="179" name="Google Shape;179;p11"/>
          <p:cNvSpPr txBox="1">
            <a:spLocks noGrp="1"/>
          </p:cNvSpPr>
          <p:nvPr>
            <p:ph type="body" idx="2"/>
          </p:nvPr>
        </p:nvSpPr>
        <p:spPr>
          <a:xfrm>
            <a:off x="500064" y="1152160"/>
            <a:ext cx="12331541" cy="88582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GB" i="0" dirty="0" err="1"/>
              <a:t>Attività</a:t>
            </a:r>
            <a:r>
              <a:rPr lang="en-GB" i="0" dirty="0"/>
              <a:t> M5.6</a:t>
            </a:r>
          </a:p>
          <a:p>
            <a:pPr marL="0" lvl="0" indent="0">
              <a:spcBef>
                <a:spcPts val="0"/>
              </a:spcBef>
            </a:pPr>
            <a:r>
              <a:rPr lang="it-IT" i="0" dirty="0"/>
              <a:t>Calcolo di un budget personale</a:t>
            </a:r>
            <a:endParaRPr lang="en-GB" i="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12"/>
          <p:cNvGraphicFramePr/>
          <p:nvPr>
            <p:extLst>
              <p:ext uri="{D42A27DB-BD31-4B8C-83A1-F6EECF244321}">
                <p14:modId xmlns:p14="http://schemas.microsoft.com/office/powerpoint/2010/main" val="3113586278"/>
              </p:ext>
            </p:extLst>
          </p:nvPr>
        </p:nvGraphicFramePr>
        <p:xfrm>
          <a:off x="498521" y="1863442"/>
          <a:ext cx="12330000" cy="5539801"/>
        </p:xfrm>
        <a:graphic>
          <a:graphicData uri="http://schemas.openxmlformats.org/drawingml/2006/table">
            <a:tbl>
              <a:tblPr firstRow="1" bandRow="1">
                <a:noFill/>
                <a:tableStyleId>{86EB57A1-F5E4-4330-A820-B162EB056F16}</a:tableStyleId>
              </a:tblPr>
              <a:tblGrid>
                <a:gridCol w="3082500">
                  <a:extLst>
                    <a:ext uri="{9D8B030D-6E8A-4147-A177-3AD203B41FA5}">
                      <a16:colId xmlns:a16="http://schemas.microsoft.com/office/drawing/2014/main" val="20000"/>
                    </a:ext>
                  </a:extLst>
                </a:gridCol>
                <a:gridCol w="3082500">
                  <a:extLst>
                    <a:ext uri="{9D8B030D-6E8A-4147-A177-3AD203B41FA5}">
                      <a16:colId xmlns:a16="http://schemas.microsoft.com/office/drawing/2014/main" val="20001"/>
                    </a:ext>
                  </a:extLst>
                </a:gridCol>
                <a:gridCol w="3082500">
                  <a:extLst>
                    <a:ext uri="{9D8B030D-6E8A-4147-A177-3AD203B41FA5}">
                      <a16:colId xmlns:a16="http://schemas.microsoft.com/office/drawing/2014/main" val="20002"/>
                    </a:ext>
                  </a:extLst>
                </a:gridCol>
                <a:gridCol w="3082500">
                  <a:extLst>
                    <a:ext uri="{9D8B030D-6E8A-4147-A177-3AD203B41FA5}">
                      <a16:colId xmlns:a16="http://schemas.microsoft.com/office/drawing/2014/main" val="20003"/>
                    </a:ext>
                  </a:extLst>
                </a:gridCol>
              </a:tblGrid>
              <a:tr h="411134">
                <a:tc gridSpan="2">
                  <a:txBody>
                    <a:bodyPr/>
                    <a:lstStyle/>
                    <a:p>
                      <a:pPr marL="0" marR="0" lvl="0" indent="0" algn="l" rtl="0">
                        <a:spcBef>
                          <a:spcPts val="0"/>
                        </a:spcBef>
                        <a:spcAft>
                          <a:spcPts val="0"/>
                        </a:spcAft>
                        <a:buNone/>
                      </a:pPr>
                      <a:r>
                        <a:rPr lang="en-IE" sz="1969" u="none" strike="noStrike" cap="none" dirty="0" err="1"/>
                        <a:t>Reddito</a:t>
                      </a:r>
                      <a:r>
                        <a:rPr lang="en-IE" sz="1969" u="none" strike="noStrike" cap="none" dirty="0"/>
                        <a:t> </a:t>
                      </a:r>
                      <a:endParaRPr dirty="0"/>
                    </a:p>
                  </a:txBody>
                  <a:tcPr marL="91450" marR="91450" marT="45725" marB="45725"/>
                </a:tc>
                <a:tc hMerge="1">
                  <a:txBody>
                    <a:bodyPr/>
                    <a:lstStyle/>
                    <a:p>
                      <a:endParaRPr lang="en-US"/>
                    </a:p>
                  </a:txBody>
                  <a:tcPr/>
                </a:tc>
                <a:tc gridSpan="2">
                  <a:txBody>
                    <a:bodyPr/>
                    <a:lstStyle/>
                    <a:p>
                      <a:pPr marL="0" marR="0" lvl="0" indent="0" algn="l" rtl="0">
                        <a:spcBef>
                          <a:spcPts val="0"/>
                        </a:spcBef>
                        <a:spcAft>
                          <a:spcPts val="0"/>
                        </a:spcAft>
                        <a:buNone/>
                      </a:pPr>
                      <a:r>
                        <a:rPr lang="en-IE" sz="1969" dirty="0" err="1"/>
                        <a:t>Spesa</a:t>
                      </a:r>
                      <a:r>
                        <a:rPr lang="en-IE" sz="1969" dirty="0"/>
                        <a:t> </a:t>
                      </a:r>
                      <a:endParaRPr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11134">
                <a:tc>
                  <a:txBody>
                    <a:bodyPr/>
                    <a:lstStyle/>
                    <a:p>
                      <a:pPr marL="0" marR="0" lvl="0" indent="0" algn="l" rtl="0">
                        <a:spcBef>
                          <a:spcPts val="0"/>
                        </a:spcBef>
                        <a:spcAft>
                          <a:spcPts val="0"/>
                        </a:spcAft>
                        <a:buNone/>
                      </a:pPr>
                      <a:r>
                        <a:rPr lang="en-IE" sz="1969" dirty="0" err="1"/>
                        <a:t>Salario</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1100 </a:t>
                      </a:r>
                      <a:endParaRPr dirty="0"/>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Abbonamento</a:t>
                      </a:r>
                      <a:r>
                        <a:rPr lang="en-IE" sz="1969" dirty="0"/>
                        <a:t> TV</a:t>
                      </a:r>
                      <a:endParaRPr dirty="0"/>
                    </a:p>
                  </a:txBody>
                  <a:tcPr marL="91450" marR="91450" marT="45725" marB="45725"/>
                </a:tc>
                <a:tc>
                  <a:txBody>
                    <a:bodyPr/>
                    <a:lstStyle/>
                    <a:p>
                      <a:pPr marL="0" marR="0" lvl="0" indent="0" algn="l" rtl="0">
                        <a:spcBef>
                          <a:spcPts val="0"/>
                        </a:spcBef>
                        <a:spcAft>
                          <a:spcPts val="0"/>
                        </a:spcAft>
                        <a:buNone/>
                      </a:pPr>
                      <a:r>
                        <a:rPr lang="en-IE" sz="1969" dirty="0"/>
                        <a:t> 10 </a:t>
                      </a:r>
                      <a:endParaRPr dirty="0"/>
                    </a:p>
                  </a:txBody>
                  <a:tcPr marL="91450" marR="91450" marT="45725" marB="45725"/>
                </a:tc>
                <a:extLst>
                  <a:ext uri="{0D108BD9-81ED-4DB2-BD59-A6C34878D82A}">
                    <a16:rowId xmlns:a16="http://schemas.microsoft.com/office/drawing/2014/main" val="10001"/>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Affitto</a:t>
                      </a:r>
                      <a:endParaRPr sz="1969" dirty="0"/>
                    </a:p>
                  </a:txBody>
                  <a:tcPr marL="91450" marR="91450" marT="45725" marB="45725"/>
                </a:tc>
                <a:tc>
                  <a:txBody>
                    <a:bodyPr/>
                    <a:lstStyle/>
                    <a:p>
                      <a:pPr marL="0" marR="0" lvl="0" indent="0" algn="l" rtl="0">
                        <a:spcBef>
                          <a:spcPts val="0"/>
                        </a:spcBef>
                        <a:spcAft>
                          <a:spcPts val="0"/>
                        </a:spcAft>
                        <a:buNone/>
                      </a:pPr>
                      <a:r>
                        <a:rPr lang="en-IE" sz="1969" dirty="0"/>
                        <a:t>450 </a:t>
                      </a:r>
                      <a:endParaRPr dirty="0"/>
                    </a:p>
                  </a:txBody>
                  <a:tcPr marL="91450" marR="91450" marT="45725" marB="45725"/>
                </a:tc>
                <a:extLst>
                  <a:ext uri="{0D108BD9-81ED-4DB2-BD59-A6C34878D82A}">
                    <a16:rowId xmlns:a16="http://schemas.microsoft.com/office/drawing/2014/main" val="10002"/>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Elettricità</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100 </a:t>
                      </a:r>
                      <a:endParaRPr dirty="0"/>
                    </a:p>
                  </a:txBody>
                  <a:tcPr marL="91450" marR="91450" marT="45725" marB="45725"/>
                </a:tc>
                <a:extLst>
                  <a:ext uri="{0D108BD9-81ED-4DB2-BD59-A6C34878D82A}">
                    <a16:rowId xmlns:a16="http://schemas.microsoft.com/office/drawing/2014/main" val="10003"/>
                  </a:ext>
                </a:extLst>
              </a:tr>
              <a:tr h="1041379">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a:t>Auto (</a:t>
                      </a:r>
                      <a:r>
                        <a:rPr lang="en-IE" sz="1969" dirty="0" err="1"/>
                        <a:t>incluso</a:t>
                      </a:r>
                      <a:r>
                        <a:rPr lang="en-IE" sz="1969" dirty="0"/>
                        <a:t> </a:t>
                      </a:r>
                      <a:r>
                        <a:rPr lang="en-IE" sz="1969" dirty="0" err="1"/>
                        <a:t>prestito</a:t>
                      </a:r>
                      <a:r>
                        <a:rPr lang="en-IE" sz="1969" dirty="0"/>
                        <a:t> auto e </a:t>
                      </a:r>
                      <a:r>
                        <a:rPr lang="en-IE" sz="1969" dirty="0" err="1"/>
                        <a:t>carburante</a:t>
                      </a:r>
                      <a:r>
                        <a:rPr lang="en-IE" sz="1969" dirty="0"/>
                        <a:t>)  
</a:t>
                      </a:r>
                      <a:endParaRPr sz="1969" dirty="0"/>
                    </a:p>
                  </a:txBody>
                  <a:tcPr marL="91450" marR="91450" marT="45725" marB="45725"/>
                </a:tc>
                <a:tc>
                  <a:txBody>
                    <a:bodyPr/>
                    <a:lstStyle/>
                    <a:p>
                      <a:pPr marL="0" marR="0" lvl="0" indent="0" algn="l" rtl="0">
                        <a:spcBef>
                          <a:spcPts val="0"/>
                        </a:spcBef>
                        <a:spcAft>
                          <a:spcPts val="0"/>
                        </a:spcAft>
                        <a:buNone/>
                      </a:pPr>
                      <a:r>
                        <a:rPr lang="en-IE" sz="1969" dirty="0"/>
                        <a:t>100 </a:t>
                      </a:r>
                      <a:endParaRPr dirty="0"/>
                    </a:p>
                  </a:txBody>
                  <a:tcPr marL="91450" marR="91450" marT="45725" marB="45725"/>
                </a:tc>
                <a:extLst>
                  <a:ext uri="{0D108BD9-81ED-4DB2-BD59-A6C34878D82A}">
                    <a16:rowId xmlns:a16="http://schemas.microsoft.com/office/drawing/2014/main" val="10004"/>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Bolletta</a:t>
                      </a:r>
                      <a:r>
                        <a:rPr lang="en-IE" sz="1969" dirty="0"/>
                        <a:t> </a:t>
                      </a:r>
                      <a:r>
                        <a:rPr lang="en-IE" sz="1969" dirty="0" err="1"/>
                        <a:t>telefonica</a:t>
                      </a:r>
                      <a:r>
                        <a:rPr lang="en-IE" sz="1969" dirty="0"/>
                        <a:t>  
</a:t>
                      </a:r>
                      <a:endParaRPr sz="1969" dirty="0"/>
                    </a:p>
                  </a:txBody>
                  <a:tcPr marL="91450" marR="91450" marT="45725" marB="45725"/>
                </a:tc>
                <a:tc>
                  <a:txBody>
                    <a:bodyPr/>
                    <a:lstStyle/>
                    <a:p>
                      <a:pPr marL="0" marR="0" lvl="0" indent="0" algn="l" rtl="0">
                        <a:spcBef>
                          <a:spcPts val="0"/>
                        </a:spcBef>
                        <a:spcAft>
                          <a:spcPts val="0"/>
                        </a:spcAft>
                        <a:buNone/>
                      </a:pPr>
                      <a:r>
                        <a:rPr lang="en-IE" sz="1969" dirty="0"/>
                        <a:t>50 </a:t>
                      </a:r>
                      <a:endParaRPr dirty="0"/>
                    </a:p>
                  </a:txBody>
                  <a:tcPr marL="91450" marR="91450" marT="45725" marB="45725"/>
                </a:tc>
                <a:extLst>
                  <a:ext uri="{0D108BD9-81ED-4DB2-BD59-A6C34878D82A}">
                    <a16:rowId xmlns:a16="http://schemas.microsoft.com/office/drawing/2014/main" val="10005"/>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a:t>Internet </a:t>
                      </a:r>
                      <a:endParaRPr dirty="0"/>
                    </a:p>
                  </a:txBody>
                  <a:tcPr marL="91450" marR="91450" marT="45725" marB="45725"/>
                </a:tc>
                <a:tc>
                  <a:txBody>
                    <a:bodyPr/>
                    <a:lstStyle/>
                    <a:p>
                      <a:pPr marL="0" marR="0" lvl="0" indent="0" algn="l" rtl="0">
                        <a:spcBef>
                          <a:spcPts val="0"/>
                        </a:spcBef>
                        <a:spcAft>
                          <a:spcPts val="0"/>
                        </a:spcAft>
                        <a:buNone/>
                      </a:pPr>
                      <a:r>
                        <a:rPr lang="en-IE" sz="1969" dirty="0"/>
                        <a:t>20 </a:t>
                      </a:r>
                      <a:endParaRPr dirty="0"/>
                    </a:p>
                  </a:txBody>
                  <a:tcPr marL="91450" marR="91450" marT="45725" marB="45725"/>
                </a:tc>
                <a:extLst>
                  <a:ext uri="{0D108BD9-81ED-4DB2-BD59-A6C34878D82A}">
                    <a16:rowId xmlns:a16="http://schemas.microsoft.com/office/drawing/2014/main" val="10006"/>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n-IE" sz="1969" dirty="0" err="1"/>
                        <a:t>Risparmi</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15 </a:t>
                      </a:r>
                      <a:endParaRPr dirty="0"/>
                    </a:p>
                  </a:txBody>
                  <a:tcPr marL="91450" marR="91450" marT="45725" marB="45725"/>
                </a:tc>
                <a:extLst>
                  <a:ext uri="{0D108BD9-81ED-4DB2-BD59-A6C34878D82A}">
                    <a16:rowId xmlns:a16="http://schemas.microsoft.com/office/drawing/2014/main" val="10007"/>
                  </a:ext>
                </a:extLst>
              </a:tr>
              <a:tr h="411134">
                <a:tc>
                  <a:txBody>
                    <a:bodyPr/>
                    <a:lstStyle/>
                    <a:p>
                      <a:pPr marL="0" marR="0" lvl="0" indent="0" algn="l" rtl="0">
                        <a:spcBef>
                          <a:spcPts val="0"/>
                        </a:spcBef>
                        <a:spcAft>
                          <a:spcPts val="0"/>
                        </a:spcAft>
                        <a:buNone/>
                      </a:pPr>
                      <a:r>
                        <a:rPr lang="en-IE" sz="1969" dirty="0" err="1"/>
                        <a:t>Reddito</a:t>
                      </a:r>
                      <a:r>
                        <a:rPr lang="en-IE" sz="1969" dirty="0"/>
                        <a:t> </a:t>
                      </a:r>
                      <a:r>
                        <a:rPr lang="en-IE" sz="1969" dirty="0" err="1"/>
                        <a:t>totale</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1100 </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n-IE" sz="1969" dirty="0" err="1"/>
                        <a:t>Totale</a:t>
                      </a:r>
                      <a:r>
                        <a:rPr lang="en-IE" sz="1969" dirty="0"/>
                        <a:t> </a:t>
                      </a:r>
                      <a:r>
                        <a:rPr lang="en-IE" sz="1969" dirty="0" err="1"/>
                        <a:t>Spese</a:t>
                      </a:r>
                      <a:endParaRPr dirty="0"/>
                    </a:p>
                  </a:txBody>
                  <a:tcPr marL="91450" marR="91450" marT="45725" marB="45725"/>
                </a:tc>
                <a:tc>
                  <a:txBody>
                    <a:bodyPr/>
                    <a:lstStyle/>
                    <a:p>
                      <a:pPr marL="0" marR="0" lvl="0" indent="0" algn="l" rtl="0">
                        <a:spcBef>
                          <a:spcPts val="0"/>
                        </a:spcBef>
                        <a:spcAft>
                          <a:spcPts val="0"/>
                        </a:spcAft>
                        <a:buNone/>
                      </a:pPr>
                      <a:r>
                        <a:rPr lang="en-GB" sz="1800" dirty="0"/>
                        <a:t>745</a:t>
                      </a:r>
                      <a:endParaRPr sz="1800" dirty="0"/>
                    </a:p>
                  </a:txBody>
                  <a:tcPr marL="91450" marR="91450" marT="45725" marB="45725"/>
                </a:tc>
                <a:extLst>
                  <a:ext uri="{0D108BD9-81ED-4DB2-BD59-A6C34878D82A}">
                    <a16:rowId xmlns:a16="http://schemas.microsoft.com/office/drawing/2014/main" val="10008"/>
                  </a:ext>
                </a:extLst>
              </a:tr>
              <a:tr h="529187">
                <a:tc>
                  <a:txBody>
                    <a:bodyPr/>
                    <a:lstStyle/>
                    <a:p>
                      <a:pPr marL="0" marR="0" lvl="0" indent="0" algn="l" rtl="0">
                        <a:spcBef>
                          <a:spcPts val="0"/>
                        </a:spcBef>
                        <a:spcAft>
                          <a:spcPts val="0"/>
                        </a:spcAft>
                        <a:buNone/>
                      </a:pPr>
                      <a:r>
                        <a:rPr lang="it-IT" sz="1600" dirty="0"/>
                        <a:t>Denaro rimasto dopo aver pagato le bollette = entrate meno spese</a:t>
                      </a:r>
                      <a:endParaRPr sz="1600" dirty="0"/>
                    </a:p>
                  </a:txBody>
                  <a:tcPr marL="91450" marR="91450" marT="45725" marB="45725"/>
                </a:tc>
                <a:tc gridSpan="3">
                  <a:txBody>
                    <a:bodyPr/>
                    <a:lstStyle/>
                    <a:p>
                      <a:pPr marL="0" marR="0" lvl="0" indent="0" algn="l" rtl="0">
                        <a:spcBef>
                          <a:spcPts val="0"/>
                        </a:spcBef>
                        <a:spcAft>
                          <a:spcPts val="0"/>
                        </a:spcAft>
                        <a:buNone/>
                      </a:pPr>
                      <a:r>
                        <a:rPr lang="en-GB" sz="1600" dirty="0"/>
                        <a:t>1100-745 = 355,     355 </a:t>
                      </a:r>
                      <a:r>
                        <a:rPr lang="en-GB" sz="1600" dirty="0" err="1"/>
                        <a:t>diviso</a:t>
                      </a:r>
                      <a:r>
                        <a:rPr lang="en-GB" sz="1600" dirty="0"/>
                        <a:t> per 5 (</a:t>
                      </a:r>
                      <a:r>
                        <a:rPr lang="en-GB" sz="1600" dirty="0" err="1"/>
                        <a:t>settimane</a:t>
                      </a:r>
                      <a:r>
                        <a:rPr lang="en-GB" sz="1600" dirty="0"/>
                        <a:t> in un mese) = £/Euro 71 a </a:t>
                      </a:r>
                      <a:r>
                        <a:rPr lang="en-GB" sz="1600" dirty="0" err="1"/>
                        <a:t>settimana</a:t>
                      </a:r>
                      <a:endParaRPr sz="1600" dirty="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86" name="Google Shape;186;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dirty="0"/>
              <a:t>Gestione del denaro durante i periodi critici della vita</a:t>
            </a:r>
            <a:endParaRPr dirty="0"/>
          </a:p>
        </p:txBody>
      </p:sp>
      <p:sp>
        <p:nvSpPr>
          <p:cNvPr id="187" name="Google Shape;187;p12"/>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Budget/bilancio mensile di sopravvivenza di Paolo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body" idx="1"/>
          </p:nvPr>
        </p:nvSpPr>
        <p:spPr>
          <a:xfrm>
            <a:off x="500064" y="1984375"/>
            <a:ext cx="6927103" cy="5324658"/>
          </a:xfrm>
          <a:prstGeom prst="rect">
            <a:avLst/>
          </a:prstGeom>
          <a:noFill/>
          <a:ln>
            <a:noFill/>
          </a:ln>
        </p:spPr>
        <p:txBody>
          <a:bodyPr spcFirstLastPara="1" wrap="square" lIns="72000" tIns="45700" rIns="72000" bIns="45700" anchor="t" anchorCtr="0">
            <a:noAutofit/>
          </a:bodyPr>
          <a:lstStyle/>
          <a:p>
            <a:pPr marL="342900" lvl="0" indent="-342900" algn="l">
              <a:spcBef>
                <a:spcPts val="600"/>
              </a:spcBef>
              <a:spcAft>
                <a:spcPts val="600"/>
              </a:spcAft>
              <a:buSzPts val="2100"/>
              <a:buFont typeface="Arial"/>
              <a:buChar char="•"/>
            </a:pPr>
            <a:r>
              <a:rPr lang="it-IT" sz="2400" dirty="0"/>
              <a:t>Immagina di perdere il lavoro o la fonte di reddito questa mattina, per quanto tempo saresti in grado di sopravvivere senza dover prendere in prestito denaro? 
Delle riserve finanziarie sono un gruzzoletto ovvero una somma di denaro a cui è possibile accedere immediatamente, spesso sotto forma di risparmio. 
Si consiglia di avere almeno 3 mesi dei salari mensili come cuscinetto finanziario. 
Senza dei risparmi cuscinetto, se perdi il lavoro o affronti bollette impreviste, potresti non essere in grado di sopravvivere comodamente.</a:t>
            </a:r>
            <a:endParaRPr dirty="0">
              <a:highlight>
                <a:srgbClr val="FFFF00"/>
              </a:highlight>
            </a:endParaRPr>
          </a:p>
        </p:txBody>
      </p:sp>
      <p:sp>
        <p:nvSpPr>
          <p:cNvPr id="194" name="Google Shape;194;p13"/>
          <p:cNvSpPr txBox="1">
            <a:spLocks noGrp="1"/>
          </p:cNvSpPr>
          <p:nvPr>
            <p:ph type="title"/>
          </p:nvPr>
        </p:nvSpPr>
        <p:spPr>
          <a:xfrm>
            <a:off x="1860884" y="391881"/>
            <a:ext cx="9721515" cy="720000"/>
          </a:xfrm>
          <a:prstGeom prst="rect">
            <a:avLst/>
          </a:prstGeom>
          <a:noFill/>
          <a:ln>
            <a:noFill/>
          </a:ln>
        </p:spPr>
        <p:txBody>
          <a:bodyPr spcFirstLastPara="1" wrap="square" lIns="72000" tIns="45700" rIns="72000" bIns="45700" anchor="ctr" anchorCtr="0">
            <a:normAutofit/>
          </a:bodyPr>
          <a:lstStyle/>
          <a:p>
            <a:pPr lvl="0">
              <a:buSzPts val="2800"/>
            </a:pPr>
            <a:r>
              <a:rPr lang="it-IT" dirty="0"/>
              <a:t>Gestione del denaro durante i periodi critici della vita</a:t>
            </a:r>
            <a:endParaRPr dirty="0"/>
          </a:p>
        </p:txBody>
      </p:sp>
      <p:sp>
        <p:nvSpPr>
          <p:cNvPr id="195" name="Google Shape;195;p13"/>
          <p:cNvSpPr txBox="1">
            <a:spLocks noGrp="1"/>
          </p:cNvSpPr>
          <p:nvPr>
            <p:ph type="body" idx="2"/>
          </p:nvPr>
        </p:nvSpPr>
        <p:spPr>
          <a:xfrm>
            <a:off x="500063" y="12456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Non avere dei risparmi cuscinetto</a:t>
            </a:r>
            <a:endParaRPr i="0" dirty="0"/>
          </a:p>
        </p:txBody>
      </p:sp>
      <p:pic>
        <p:nvPicPr>
          <p:cNvPr id="196" name="Google Shape;196;p13" descr="Close with solid fill"/>
          <p:cNvPicPr preferRelativeResize="0"/>
          <p:nvPr/>
        </p:nvPicPr>
        <p:blipFill rotWithShape="1">
          <a:blip r:embed="rId3">
            <a:alphaModFix/>
          </a:blip>
          <a:srcRect/>
          <a:stretch/>
        </p:blipFill>
        <p:spPr>
          <a:xfrm>
            <a:off x="11917066" y="120942"/>
            <a:ext cx="914400" cy="914400"/>
          </a:xfrm>
          <a:prstGeom prst="rect">
            <a:avLst/>
          </a:prstGeom>
          <a:noFill/>
          <a:ln>
            <a:noFill/>
          </a:ln>
        </p:spPr>
      </p:pic>
      <p:pic>
        <p:nvPicPr>
          <p:cNvPr id="197" name="Google Shape;197;p13" descr="Close with solid fill"/>
          <p:cNvPicPr preferRelativeResize="0"/>
          <p:nvPr/>
        </p:nvPicPr>
        <p:blipFill rotWithShape="1">
          <a:blip r:embed="rId3">
            <a:alphaModFix/>
          </a:blip>
          <a:srcRect/>
          <a:stretch/>
        </p:blipFill>
        <p:spPr>
          <a:xfrm>
            <a:off x="500063" y="196667"/>
            <a:ext cx="914400" cy="914400"/>
          </a:xfrm>
          <a:prstGeom prst="rect">
            <a:avLst/>
          </a:prstGeom>
          <a:noFill/>
          <a:ln>
            <a:noFill/>
          </a:ln>
        </p:spPr>
      </p:pic>
      <p:pic>
        <p:nvPicPr>
          <p:cNvPr id="198" name="Google Shape;198;p13"/>
          <p:cNvPicPr preferRelativeResize="0"/>
          <p:nvPr/>
        </p:nvPicPr>
        <p:blipFill rotWithShape="1">
          <a:blip r:embed="rId4">
            <a:alphaModFix/>
          </a:blip>
          <a:srcRect/>
          <a:stretch/>
        </p:blipFill>
        <p:spPr>
          <a:xfrm>
            <a:off x="7596426" y="2313991"/>
            <a:ext cx="5235040" cy="3491883"/>
          </a:xfrm>
          <a:prstGeom prst="rect">
            <a:avLst/>
          </a:prstGeom>
          <a:noFill/>
          <a:ln>
            <a:noFill/>
          </a:ln>
        </p:spPr>
      </p:pic>
    </p:spTree>
    <p:extLst>
      <p:ext uri="{BB962C8B-B14F-4D97-AF65-F5344CB8AC3E}">
        <p14:creationId xmlns:p14="http://schemas.microsoft.com/office/powerpoint/2010/main" val="162579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body" idx="1"/>
          </p:nvPr>
        </p:nvSpPr>
        <p:spPr>
          <a:xfrm>
            <a:off x="620634" y="2274634"/>
            <a:ext cx="12090400" cy="4798908"/>
          </a:xfrm>
          <a:prstGeom prst="rect">
            <a:avLst/>
          </a:prstGeom>
          <a:noFill/>
          <a:ln>
            <a:noFill/>
          </a:ln>
        </p:spPr>
        <p:txBody>
          <a:bodyPr spcFirstLastPara="1" wrap="square" lIns="72000" tIns="45700" rIns="72000" bIns="45700" anchor="t" anchorCtr="0">
            <a:noAutofit/>
          </a:bodyPr>
          <a:lstStyle/>
          <a:p>
            <a:pPr marL="0" lvl="0" indent="0">
              <a:buSzPts val="1600"/>
            </a:pPr>
            <a:r>
              <a:rPr lang="en-IE" sz="2400" dirty="0"/>
              <a:t>Ecco 2 </a:t>
            </a:r>
            <a:r>
              <a:rPr lang="en-IE" sz="2400" dirty="0" err="1"/>
              <a:t>strategie</a:t>
            </a:r>
            <a:r>
              <a:rPr lang="en-IE" sz="2400" dirty="0"/>
              <a:t>:
</a:t>
            </a:r>
            <a:endParaRPr sz="2400" dirty="0"/>
          </a:p>
          <a:p>
            <a:pPr marL="342900" lvl="0" indent="-342900">
              <a:spcBef>
                <a:spcPts val="600"/>
              </a:spcBef>
              <a:buSzPts val="1600"/>
              <a:buFont typeface="Arial"/>
              <a:buChar char="•"/>
            </a:pPr>
            <a:r>
              <a:rPr lang="en-IE" sz="2400" dirty="0"/>
              <a:t>La </a:t>
            </a:r>
            <a:r>
              <a:rPr lang="en-IE" sz="2400" dirty="0" err="1"/>
              <a:t>regola</a:t>
            </a:r>
            <a:r>
              <a:rPr lang="en-IE" sz="2400" dirty="0"/>
              <a:t> 80 / 20:  </a:t>
            </a:r>
            <a:endParaRPr sz="2400" dirty="0"/>
          </a:p>
          <a:p>
            <a:pPr marL="1092991" lvl="1" indent="-342900">
              <a:buSzPts val="1600"/>
            </a:pPr>
            <a:r>
              <a:rPr lang="it-IT" sz="2400" dirty="0"/>
              <a:t>Quando ricevi il tuo reddito metti l'80% per la spesa e usa il 20% per i risparmi </a:t>
            </a:r>
          </a:p>
          <a:p>
            <a:pPr marL="1092991" lvl="1" indent="-342900">
              <a:buSzPts val="1600"/>
            </a:pPr>
            <a:endParaRPr lang="en-GB" sz="2400" dirty="0"/>
          </a:p>
          <a:p>
            <a:pPr marL="342900" lvl="0" indent="-342900">
              <a:spcBef>
                <a:spcPts val="600"/>
              </a:spcBef>
              <a:buSzPts val="1600"/>
              <a:buFont typeface="Arial"/>
              <a:buChar char="•"/>
            </a:pPr>
            <a:r>
              <a:rPr lang="it-IT" sz="2400" dirty="0"/>
              <a:t>La regola 50 / 30 / 20 da utilizzare se si ha un debito da estinguere</a:t>
            </a:r>
            <a:r>
              <a:rPr lang="en-IE" sz="2400" dirty="0"/>
              <a:t>: </a:t>
            </a:r>
            <a:endParaRPr sz="2400" dirty="0"/>
          </a:p>
          <a:p>
            <a:pPr marL="1092991" lvl="1" indent="-342900">
              <a:buSzPts val="1600"/>
            </a:pPr>
            <a:r>
              <a:rPr lang="it-IT" sz="2400" dirty="0"/>
              <a:t>Quando ricevi il tuo reddito metti il 70% per la spesa, il 20% verso il tuo debito e usa il 10% sui risparmi</a:t>
            </a:r>
          </a:p>
          <a:p>
            <a:pPr marL="1092991" lvl="1" indent="-342900">
              <a:buSzPts val="1600"/>
            </a:pPr>
            <a:endParaRPr lang="it-IT" sz="2400" dirty="0"/>
          </a:p>
          <a:p>
            <a:pPr marL="0" lvl="1" indent="0">
              <a:buSzPts val="1600"/>
              <a:buNone/>
            </a:pPr>
            <a:r>
              <a:rPr lang="it-IT" sz="2800" dirty="0"/>
              <a:t>In gruppo escogitare un gioco che si potrebbe giocare con un bambino usando queste idee
</a:t>
            </a:r>
          </a:p>
        </p:txBody>
      </p:sp>
      <p:sp>
        <p:nvSpPr>
          <p:cNvPr id="227" name="Google Shape;227;p1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228" name="Google Shape;228;p16"/>
          <p:cNvSpPr txBox="1">
            <a:spLocks noGrp="1"/>
          </p:cNvSpPr>
          <p:nvPr>
            <p:ph type="body" idx="2"/>
          </p:nvPr>
        </p:nvSpPr>
        <p:spPr>
          <a:xfrm>
            <a:off x="620634" y="1152159"/>
            <a:ext cx="12331541" cy="94935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IE" i="0" dirty="0" err="1"/>
              <a:t>Attività</a:t>
            </a:r>
            <a:r>
              <a:rPr lang="en-IE" i="0" dirty="0"/>
              <a:t> M 5.7</a:t>
            </a:r>
            <a:endParaRPr lang="en-IE" dirty="0"/>
          </a:p>
          <a:p>
            <a:pPr marL="0" lvl="0" indent="0">
              <a:spcBef>
                <a:spcPts val="0"/>
              </a:spcBef>
            </a:pPr>
            <a:r>
              <a:rPr lang="it-IT" i="0" dirty="0"/>
              <a:t>Strategie per la sopravvivenza personale </a:t>
            </a:r>
            <a:endParaRPr lang="en-IE" i="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500063" y="334495"/>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243" name="Google Shape;243;p18"/>
          <p:cNvSpPr txBox="1">
            <a:spLocks noGrp="1"/>
          </p:cNvSpPr>
          <p:nvPr>
            <p:ph type="body" idx="2"/>
          </p:nvPr>
        </p:nvSpPr>
        <p:spPr>
          <a:xfrm>
            <a:off x="500063" y="9653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La "Gerarchia dei bisogni finanziari"</a:t>
            </a:r>
            <a:endParaRPr dirty="0"/>
          </a:p>
        </p:txBody>
      </p:sp>
      <p:grpSp>
        <p:nvGrpSpPr>
          <p:cNvPr id="244" name="Google Shape;244;p18"/>
          <p:cNvGrpSpPr/>
          <p:nvPr/>
        </p:nvGrpSpPr>
        <p:grpSpPr>
          <a:xfrm>
            <a:off x="176462" y="1568265"/>
            <a:ext cx="12994105" cy="5545322"/>
            <a:chOff x="0" y="0"/>
            <a:chExt cx="12331700" cy="5129212"/>
          </a:xfrm>
        </p:grpSpPr>
        <p:sp>
          <p:nvSpPr>
            <p:cNvPr id="245" name="Google Shape;245;p18"/>
            <p:cNvSpPr/>
            <p:nvPr/>
          </p:nvSpPr>
          <p:spPr>
            <a:xfrm rot="10800000">
              <a:off x="4192778" y="0"/>
              <a:ext cx="8138922" cy="1025842"/>
            </a:xfrm>
            <a:custGeom>
              <a:avLst/>
              <a:gdLst/>
              <a:ahLst/>
              <a:cxnLst/>
              <a:rect l="l" t="t" r="r" b="b"/>
              <a:pathLst>
                <a:path w="120000" h="120000" extrusionOk="0">
                  <a:moveTo>
                    <a:pt x="0" y="120000"/>
                  </a:moveTo>
                  <a:lnTo>
                    <a:pt x="0" y="0"/>
                  </a:lnTo>
                  <a:lnTo>
                    <a:pt x="10763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txBox="1"/>
            <p:nvPr/>
          </p:nvSpPr>
          <p:spPr>
            <a:xfrm>
              <a:off x="5031333" y="0"/>
              <a:ext cx="7300366"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it-IT" dirty="0">
                  <a:solidFill>
                    <a:schemeClr val="dk1"/>
                  </a:solidFill>
                  <a:latin typeface="Calibri"/>
                  <a:ea typeface="Calibri"/>
                  <a:cs typeface="Calibri"/>
                  <a:sym typeface="Calibri"/>
                </a:rPr>
                <a:t>Sfortunatamente verrà il momento in cui dovremo pensare a trasmettere i nostri beni ai nostri cari quando moriremo.
Aver predisposto un testamento o un credito aiuterà in questa fase finale della pianificazione finanziaria. </a:t>
              </a:r>
              <a:endParaRPr dirty="0"/>
            </a:p>
          </p:txBody>
        </p:sp>
        <p:sp>
          <p:nvSpPr>
            <p:cNvPr id="247" name="Google Shape;247;p18"/>
            <p:cNvSpPr/>
            <p:nvPr/>
          </p:nvSpPr>
          <p:spPr>
            <a:xfrm>
              <a:off x="3354222" y="0"/>
              <a:ext cx="1677111"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3354222" y="183866"/>
              <a:ext cx="1677111"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(5) </a:t>
              </a:r>
              <a:r>
                <a:rPr lang="en-IE" sz="1800" dirty="0" err="1">
                  <a:solidFill>
                    <a:schemeClr val="lt1"/>
                  </a:solidFill>
                  <a:latin typeface="Calibri"/>
                  <a:ea typeface="Calibri"/>
                  <a:cs typeface="Calibri"/>
                  <a:sym typeface="Calibri"/>
                </a:rPr>
                <a:t>Eredità</a:t>
              </a:r>
              <a:r>
                <a:rPr lang="en-IE" sz="1800" dirty="0">
                  <a:solidFill>
                    <a:schemeClr val="lt1"/>
                  </a:solidFill>
                  <a:latin typeface="Calibri"/>
                  <a:ea typeface="Calibri"/>
                  <a:cs typeface="Calibri"/>
                  <a:sym typeface="Calibri"/>
                </a:rPr>
                <a:t> </a:t>
              </a:r>
              <a:endParaRPr sz="1800" dirty="0"/>
            </a:p>
          </p:txBody>
        </p:sp>
        <p:sp>
          <p:nvSpPr>
            <p:cNvPr id="249" name="Google Shape;249;p18"/>
            <p:cNvSpPr/>
            <p:nvPr/>
          </p:nvSpPr>
          <p:spPr>
            <a:xfrm rot="10800000">
              <a:off x="5031334" y="1025842"/>
              <a:ext cx="7300366" cy="1025842"/>
            </a:xfrm>
            <a:custGeom>
              <a:avLst/>
              <a:gdLst/>
              <a:ahLst/>
              <a:cxnLst/>
              <a:rect l="l" t="t" r="r" b="b"/>
              <a:pathLst>
                <a:path w="120000" h="120000" extrusionOk="0">
                  <a:moveTo>
                    <a:pt x="0" y="120000"/>
                  </a:moveTo>
                  <a:lnTo>
                    <a:pt x="0" y="0"/>
                  </a:lnTo>
                  <a:lnTo>
                    <a:pt x="10621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p:nvPr/>
          </p:nvSpPr>
          <p:spPr>
            <a:xfrm>
              <a:off x="5869889" y="1025842"/>
              <a:ext cx="6461810"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it-IT" dirty="0">
                  <a:solidFill>
                    <a:schemeClr val="dk1"/>
                  </a:solidFill>
                  <a:latin typeface="Calibri"/>
                  <a:ea typeface="Calibri"/>
                  <a:cs typeface="Calibri"/>
                  <a:sym typeface="Calibri"/>
                </a:rPr>
                <a:t>In questa fase, sei </a:t>
              </a:r>
              <a:r>
                <a:rPr lang="it-IT" dirty="0" err="1">
                  <a:solidFill>
                    <a:schemeClr val="dk1"/>
                  </a:solidFill>
                  <a:latin typeface="Calibri"/>
                  <a:ea typeface="Calibri"/>
                  <a:cs typeface="Calibri"/>
                  <a:sym typeface="Calibri"/>
                </a:rPr>
                <a:t>riuscit</a:t>
              </a:r>
              <a:r>
                <a:rPr lang="it-IT" dirty="0">
                  <a:solidFill>
                    <a:schemeClr val="dk1"/>
                  </a:solidFill>
                  <a:latin typeface="Calibri"/>
                  <a:ea typeface="Calibri"/>
                  <a:cs typeface="Calibri"/>
                  <a:sym typeface="Calibri"/>
                </a:rPr>
                <a:t>@ a creare un piccolo "nido d'uovo" per te stess@. 
Puoi pensare di risparmiare per la pensione o per l'educazione dei tuoi figli.</a:t>
              </a:r>
              <a:endParaRPr sz="1400" b="0" i="0" u="none" strike="noStrike" cap="none" dirty="0">
                <a:solidFill>
                  <a:schemeClr val="dk1"/>
                </a:solidFill>
                <a:latin typeface="Calibri"/>
                <a:ea typeface="Calibri"/>
                <a:cs typeface="Calibri"/>
                <a:sym typeface="Calibri"/>
              </a:endParaRPr>
            </a:p>
          </p:txBody>
        </p:sp>
        <p:sp>
          <p:nvSpPr>
            <p:cNvPr id="251" name="Google Shape;251;p18"/>
            <p:cNvSpPr/>
            <p:nvPr/>
          </p:nvSpPr>
          <p:spPr>
            <a:xfrm>
              <a:off x="2515666" y="1025842"/>
              <a:ext cx="3354222"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txBox="1"/>
            <p:nvPr/>
          </p:nvSpPr>
          <p:spPr>
            <a:xfrm>
              <a:off x="3102655" y="1025842"/>
              <a:ext cx="2180244"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(4) </a:t>
              </a:r>
              <a:r>
                <a:rPr lang="en-IE" sz="1800" dirty="0" err="1">
                  <a:solidFill>
                    <a:schemeClr val="lt1"/>
                  </a:solidFill>
                  <a:latin typeface="Calibri"/>
                  <a:ea typeface="Calibri"/>
                  <a:cs typeface="Calibri"/>
                  <a:sym typeface="Calibri"/>
                </a:rPr>
                <a:t>Libertà</a:t>
              </a:r>
              <a:r>
                <a:rPr lang="en-IE" sz="1800" dirty="0">
                  <a:solidFill>
                    <a:schemeClr val="lt1"/>
                  </a:solidFill>
                  <a:latin typeface="Calibri"/>
                  <a:ea typeface="Calibri"/>
                  <a:cs typeface="Calibri"/>
                  <a:sym typeface="Calibri"/>
                </a:rPr>
                <a:t> </a:t>
              </a:r>
              <a:r>
                <a:rPr lang="en-IE" sz="1800" dirty="0" err="1">
                  <a:solidFill>
                    <a:schemeClr val="lt1"/>
                  </a:solidFill>
                  <a:latin typeface="Calibri"/>
                  <a:ea typeface="Calibri"/>
                  <a:cs typeface="Calibri"/>
                  <a:sym typeface="Calibri"/>
                </a:rPr>
                <a:t>finanziaria</a:t>
              </a:r>
              <a:endParaRPr sz="1800" dirty="0"/>
            </a:p>
          </p:txBody>
        </p:sp>
        <p:sp>
          <p:nvSpPr>
            <p:cNvPr id="253" name="Google Shape;253;p18"/>
            <p:cNvSpPr/>
            <p:nvPr/>
          </p:nvSpPr>
          <p:spPr>
            <a:xfrm rot="10800000">
              <a:off x="5869889" y="2051685"/>
              <a:ext cx="6461810" cy="1025842"/>
            </a:xfrm>
            <a:custGeom>
              <a:avLst/>
              <a:gdLst/>
              <a:ahLst/>
              <a:cxnLst/>
              <a:rect l="l" t="t" r="r" b="b"/>
              <a:pathLst>
                <a:path w="120000" h="120000" extrusionOk="0">
                  <a:moveTo>
                    <a:pt x="0" y="120000"/>
                  </a:moveTo>
                  <a:lnTo>
                    <a:pt x="0" y="0"/>
                  </a:lnTo>
                  <a:lnTo>
                    <a:pt x="104428"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6708444" y="2051685"/>
              <a:ext cx="5623255"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it-IT" dirty="0">
                  <a:solidFill>
                    <a:schemeClr val="dk1"/>
                  </a:solidFill>
                  <a:latin typeface="Calibri"/>
                  <a:ea typeface="Calibri"/>
                  <a:cs typeface="Calibri"/>
                  <a:sym typeface="Calibri"/>
                </a:rPr>
                <a:t>Ora che hai pagato tutte le bollette e hai risparmiato un po’ di soldi per le emergenze, puoi iniziare a pensare di accrescere i tuoi soldi. 
Puoi investire in obbligazioni, azioni, pensioni o pagare i tuoi prestiti</a:t>
              </a:r>
              <a:r>
                <a:rPr lang="en-IE" sz="1400" b="0" i="0" u="none" strike="noStrike" cap="none" dirty="0">
                  <a:solidFill>
                    <a:schemeClr val="dk1"/>
                  </a:solidFill>
                  <a:latin typeface="Calibri"/>
                  <a:ea typeface="Calibri"/>
                  <a:cs typeface="Calibri"/>
                  <a:sym typeface="Calibri"/>
                </a:rPr>
                <a:t>.</a:t>
              </a:r>
              <a:endParaRPr dirty="0"/>
            </a:p>
          </p:txBody>
        </p:sp>
        <p:sp>
          <p:nvSpPr>
            <p:cNvPr id="255" name="Google Shape;255;p18"/>
            <p:cNvSpPr/>
            <p:nvPr/>
          </p:nvSpPr>
          <p:spPr>
            <a:xfrm>
              <a:off x="1677111" y="2051685"/>
              <a:ext cx="5031333"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txBox="1"/>
            <p:nvPr/>
          </p:nvSpPr>
          <p:spPr>
            <a:xfrm>
              <a:off x="2515665" y="2051685"/>
              <a:ext cx="3270366"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(3) </a:t>
              </a:r>
              <a:r>
                <a:rPr lang="en-IE" sz="1800" dirty="0" err="1">
                  <a:solidFill>
                    <a:schemeClr val="lt1"/>
                  </a:solidFill>
                  <a:latin typeface="Calibri"/>
                  <a:ea typeface="Calibri"/>
                  <a:cs typeface="Calibri"/>
                  <a:sym typeface="Calibri"/>
                </a:rPr>
                <a:t>Accumulare</a:t>
              </a:r>
              <a:r>
                <a:rPr lang="en-IE" sz="1800" dirty="0">
                  <a:solidFill>
                    <a:schemeClr val="lt1"/>
                  </a:solidFill>
                  <a:latin typeface="Calibri"/>
                  <a:ea typeface="Calibri"/>
                  <a:cs typeface="Calibri"/>
                  <a:sym typeface="Calibri"/>
                </a:rPr>
                <a:t> </a:t>
              </a:r>
              <a:r>
                <a:rPr lang="en-IE" sz="1800" dirty="0" err="1">
                  <a:solidFill>
                    <a:schemeClr val="lt1"/>
                  </a:solidFill>
                  <a:latin typeface="Calibri"/>
                  <a:ea typeface="Calibri"/>
                  <a:cs typeface="Calibri"/>
                  <a:sym typeface="Calibri"/>
                </a:rPr>
                <a:t>ricchezza</a:t>
              </a:r>
              <a:r>
                <a:rPr lang="en-IE" sz="1800" dirty="0">
                  <a:solidFill>
                    <a:schemeClr val="lt1"/>
                  </a:solidFill>
                  <a:latin typeface="Calibri"/>
                  <a:ea typeface="Calibri"/>
                  <a:cs typeface="Calibri"/>
                  <a:sym typeface="Calibri"/>
                </a:rPr>
                <a:t> </a:t>
              </a:r>
              <a:endParaRPr sz="1800" dirty="0"/>
            </a:p>
          </p:txBody>
        </p:sp>
        <p:sp>
          <p:nvSpPr>
            <p:cNvPr id="257" name="Google Shape;257;p18"/>
            <p:cNvSpPr/>
            <p:nvPr/>
          </p:nvSpPr>
          <p:spPr>
            <a:xfrm rot="10800000">
              <a:off x="6708444" y="3077527"/>
              <a:ext cx="5623255" cy="1025842"/>
            </a:xfrm>
            <a:custGeom>
              <a:avLst/>
              <a:gdLst/>
              <a:ahLst/>
              <a:cxnLst/>
              <a:rect l="l" t="t" r="r" b="b"/>
              <a:pathLst>
                <a:path w="120000" h="120000" extrusionOk="0">
                  <a:moveTo>
                    <a:pt x="0" y="120000"/>
                  </a:moveTo>
                  <a:lnTo>
                    <a:pt x="0" y="0"/>
                  </a:lnTo>
                  <a:lnTo>
                    <a:pt x="102105"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txBox="1"/>
            <p:nvPr/>
          </p:nvSpPr>
          <p:spPr>
            <a:xfrm>
              <a:off x="7547000" y="3077527"/>
              <a:ext cx="4784699"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it-IT" dirty="0">
                  <a:solidFill>
                    <a:schemeClr val="dk1"/>
                  </a:solidFill>
                  <a:latin typeface="Calibri"/>
                  <a:ea typeface="Calibri"/>
                  <a:cs typeface="Calibri"/>
                  <a:sym typeface="Calibri"/>
                </a:rPr>
                <a:t>Una volta che sei </a:t>
              </a:r>
              <a:r>
                <a:rPr lang="it-IT" dirty="0" err="1">
                  <a:solidFill>
                    <a:schemeClr val="dk1"/>
                  </a:solidFill>
                  <a:latin typeface="Calibri"/>
                  <a:ea typeface="Calibri"/>
                  <a:cs typeface="Calibri"/>
                  <a:sym typeface="Calibri"/>
                </a:rPr>
                <a:t>riuscit</a:t>
              </a:r>
              <a:r>
                <a:rPr lang="it-IT" dirty="0">
                  <a:solidFill>
                    <a:schemeClr val="dk1"/>
                  </a:solidFill>
                  <a:latin typeface="Calibri"/>
                  <a:ea typeface="Calibri"/>
                  <a:cs typeface="Calibri"/>
                  <a:sym typeface="Calibri"/>
                </a:rPr>
                <a:t>@ a sopravvivere, dovrai avere dei soldi per le emergenze.  
Si consiglia di avere almeno 3 mesi di risparmi a disposizione</a:t>
              </a:r>
              <a:r>
                <a:rPr lang="en-IE" sz="1400" b="0" i="0" u="none" strike="noStrike" cap="none" dirty="0">
                  <a:solidFill>
                    <a:schemeClr val="dk1"/>
                  </a:solidFill>
                  <a:latin typeface="Calibri"/>
                  <a:ea typeface="Calibri"/>
                  <a:cs typeface="Calibri"/>
                  <a:sym typeface="Calibri"/>
                </a:rPr>
                <a:t>. </a:t>
              </a:r>
              <a:endParaRPr dirty="0"/>
            </a:p>
          </p:txBody>
        </p:sp>
        <p:sp>
          <p:nvSpPr>
            <p:cNvPr id="259" name="Google Shape;259;p18"/>
            <p:cNvSpPr/>
            <p:nvPr/>
          </p:nvSpPr>
          <p:spPr>
            <a:xfrm>
              <a:off x="838555" y="3077527"/>
              <a:ext cx="6708444"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txBox="1"/>
            <p:nvPr/>
          </p:nvSpPr>
          <p:spPr>
            <a:xfrm>
              <a:off x="2012533" y="3077527"/>
              <a:ext cx="4360489"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(2) </a:t>
              </a:r>
              <a:r>
                <a:rPr lang="en-IE" sz="1800" dirty="0" err="1">
                  <a:solidFill>
                    <a:schemeClr val="lt1"/>
                  </a:solidFill>
                  <a:latin typeface="Calibri"/>
                  <a:ea typeface="Calibri"/>
                  <a:cs typeface="Calibri"/>
                  <a:sym typeface="Calibri"/>
                </a:rPr>
                <a:t>Sicurezza</a:t>
              </a:r>
              <a:r>
                <a:rPr lang="en-IE" sz="1800" dirty="0">
                  <a:solidFill>
                    <a:schemeClr val="lt1"/>
                  </a:solidFill>
                  <a:latin typeface="Calibri"/>
                  <a:ea typeface="Calibri"/>
                  <a:cs typeface="Calibri"/>
                  <a:sym typeface="Calibri"/>
                </a:rPr>
                <a:t> </a:t>
              </a:r>
              <a:r>
                <a:rPr lang="en-IE" sz="1800" dirty="0" err="1">
                  <a:solidFill>
                    <a:schemeClr val="lt1"/>
                  </a:solidFill>
                  <a:latin typeface="Calibri"/>
                  <a:ea typeface="Calibri"/>
                  <a:cs typeface="Calibri"/>
                  <a:sym typeface="Calibri"/>
                </a:rPr>
                <a:t>finanziaria</a:t>
              </a:r>
              <a:endParaRPr sz="1800" dirty="0"/>
            </a:p>
          </p:txBody>
        </p:sp>
        <p:sp>
          <p:nvSpPr>
            <p:cNvPr id="261" name="Google Shape;261;p18"/>
            <p:cNvSpPr/>
            <p:nvPr/>
          </p:nvSpPr>
          <p:spPr>
            <a:xfrm rot="10800000">
              <a:off x="7547000" y="4103370"/>
              <a:ext cx="4784699" cy="1025842"/>
            </a:xfrm>
            <a:custGeom>
              <a:avLst/>
              <a:gdLst/>
              <a:ahLst/>
              <a:cxnLst/>
              <a:rect l="l" t="t" r="r" b="b"/>
              <a:pathLst>
                <a:path w="120000" h="120000" extrusionOk="0">
                  <a:moveTo>
                    <a:pt x="0" y="120000"/>
                  </a:moveTo>
                  <a:lnTo>
                    <a:pt x="0" y="0"/>
                  </a:lnTo>
                  <a:lnTo>
                    <a:pt x="98969"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p:nvPr/>
          </p:nvSpPr>
          <p:spPr>
            <a:xfrm>
              <a:off x="8385556" y="4103370"/>
              <a:ext cx="3946144"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it-IT" dirty="0">
                  <a:solidFill>
                    <a:schemeClr val="dk1"/>
                  </a:solidFill>
                  <a:latin typeface="Calibri"/>
                  <a:ea typeface="Calibri"/>
                  <a:cs typeface="Calibri"/>
                  <a:sym typeface="Calibri"/>
                </a:rPr>
                <a:t>Questi sono i bisogni fondamentali della nostra vita, che tutti dobbiamo pagare. 
Alcuni degli elementi più importanti includono: cibo, riparo, trasporti, il costo della vita. </a:t>
              </a:r>
              <a:endParaRPr dirty="0"/>
            </a:p>
          </p:txBody>
        </p:sp>
        <p:sp>
          <p:nvSpPr>
            <p:cNvPr id="263" name="Google Shape;263;p18"/>
            <p:cNvSpPr/>
            <p:nvPr/>
          </p:nvSpPr>
          <p:spPr>
            <a:xfrm>
              <a:off x="0" y="4103370"/>
              <a:ext cx="8385555"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txBox="1"/>
            <p:nvPr/>
          </p:nvSpPr>
          <p:spPr>
            <a:xfrm>
              <a:off x="1467472" y="4103370"/>
              <a:ext cx="5450611"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(1) </a:t>
              </a:r>
              <a:r>
                <a:rPr lang="it-IT" sz="1800" dirty="0">
                  <a:solidFill>
                    <a:schemeClr val="lt1"/>
                  </a:solidFill>
                  <a:latin typeface="Calibri"/>
                  <a:ea typeface="Calibri"/>
                  <a:cs typeface="Calibri"/>
                  <a:sym typeface="Calibri"/>
                </a:rPr>
                <a:t>Flusso finanziario e bisogni di base</a:t>
              </a:r>
              <a:endParaRPr sz="18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body" idx="1"/>
          </p:nvPr>
        </p:nvSpPr>
        <p:spPr>
          <a:xfrm>
            <a:off x="500063" y="1863443"/>
            <a:ext cx="10180637" cy="5159445"/>
          </a:xfrm>
          <a:prstGeom prst="rect">
            <a:avLst/>
          </a:prstGeom>
          <a:noFill/>
          <a:ln>
            <a:noFill/>
          </a:ln>
        </p:spPr>
        <p:txBody>
          <a:bodyPr spcFirstLastPara="1" wrap="square" lIns="72000" tIns="45700" rIns="72000" bIns="45700" anchor="t" anchorCtr="0">
            <a:noAutofit/>
          </a:bodyPr>
          <a:lstStyle/>
          <a:p>
            <a:pPr marL="0" lvl="0" indent="0" algn="l">
              <a:buSzPts val="2100"/>
            </a:pPr>
            <a:r>
              <a:rPr lang="en-IE" sz="2800" dirty="0"/>
              <a:t>       </a:t>
            </a:r>
            <a:r>
              <a:rPr lang="it-IT" sz="2800" dirty="0"/>
              <a:t>Ecco alcuni suggerimenti che ti aiuteranno! </a:t>
            </a:r>
            <a:endParaRPr lang="en-IE" sz="2800" dirty="0"/>
          </a:p>
          <a:p>
            <a:pPr marL="0" lvl="0" indent="0" algn="l" rtl="0">
              <a:lnSpc>
                <a:spcPct val="100000"/>
              </a:lnSpc>
              <a:spcBef>
                <a:spcPts val="0"/>
              </a:spcBef>
              <a:spcAft>
                <a:spcPts val="0"/>
              </a:spcAft>
              <a:buClr>
                <a:schemeClr val="accent4"/>
              </a:buClr>
              <a:buSzPts val="2100"/>
              <a:buNone/>
            </a:pPr>
            <a:endParaRPr sz="2800" dirty="0"/>
          </a:p>
          <a:p>
            <a:pPr marL="1092991" lvl="1" indent="-342900">
              <a:buSzPts val="2100"/>
            </a:pPr>
            <a:r>
              <a:rPr lang="it-IT" sz="2800" dirty="0"/>
              <a:t>Proprio come puoi migliorare il tuo benessere fisico con lo sport, puoi migliorare la tua capacità di gestire i soldi durante i periodi critici della vita. 
Accedi agli «aiuti» e ai «supporti» che sono disponibili nel tuo paese d'origine, alle organizzazioni di informazione dei cittadini, alla tua banca o alle informazioni online per aiutarti a trovare il benessere finanziario. </a:t>
            </a:r>
          </a:p>
          <a:p>
            <a:pPr marL="750091" lvl="1" indent="0">
              <a:buSzPts val="2100"/>
              <a:buNone/>
            </a:pPr>
            <a:endParaRPr lang="en-IE" sz="2800" b="1" dirty="0"/>
          </a:p>
          <a:p>
            <a:pPr marL="750091" lvl="1" indent="0">
              <a:buSzPts val="2100"/>
              <a:buNone/>
            </a:pPr>
            <a:r>
              <a:rPr lang="it-IT" sz="2800" b="1" dirty="0"/>
              <a:t>Quali sono i supporti che già conosci?
</a:t>
            </a:r>
            <a:endParaRPr dirty="0"/>
          </a:p>
          <a:p>
            <a:pPr marL="0" lvl="0" indent="0" algn="just" rtl="0">
              <a:lnSpc>
                <a:spcPct val="100000"/>
              </a:lnSpc>
              <a:spcBef>
                <a:spcPts val="600"/>
              </a:spcBef>
              <a:spcAft>
                <a:spcPts val="0"/>
              </a:spcAft>
              <a:buClr>
                <a:schemeClr val="accent4"/>
              </a:buClr>
              <a:buSzPts val="2100"/>
              <a:buNone/>
            </a:pPr>
            <a:r>
              <a:rPr lang="en-IE" dirty="0"/>
              <a:t> </a:t>
            </a: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p:txBody>
      </p:sp>
      <p:sp>
        <p:nvSpPr>
          <p:cNvPr id="271" name="Google Shape;271;p1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272" name="Google Shape;272;p19"/>
          <p:cNvSpPr txBox="1">
            <a:spLocks noGrp="1"/>
          </p:cNvSpPr>
          <p:nvPr>
            <p:ph type="body" idx="2"/>
          </p:nvPr>
        </p:nvSpPr>
        <p:spPr>
          <a:xfrm>
            <a:off x="500064" y="107241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a:t>I </a:t>
            </a:r>
            <a:r>
              <a:rPr lang="en-IE" i="0" dirty="0" err="1"/>
              <a:t>consigli</a:t>
            </a:r>
            <a:r>
              <a:rPr lang="en-IE" i="0" dirty="0"/>
              <a:t> </a:t>
            </a:r>
            <a:r>
              <a:rPr lang="en-IE" i="0" dirty="0" err="1"/>
              <a:t>più</a:t>
            </a:r>
            <a:r>
              <a:rPr lang="en-IE" i="0" dirty="0"/>
              <a:t> </a:t>
            </a:r>
            <a:r>
              <a:rPr lang="en-IE" i="0" dirty="0" err="1"/>
              <a:t>importanti</a:t>
            </a:r>
            <a:endParaRPr dirty="0"/>
          </a:p>
        </p:txBody>
      </p:sp>
      <p:pic>
        <p:nvPicPr>
          <p:cNvPr id="273" name="Google Shape;273;p19" descr="Alarm clock outline"/>
          <p:cNvPicPr preferRelativeResize="0"/>
          <p:nvPr/>
        </p:nvPicPr>
        <p:blipFill rotWithShape="1">
          <a:blip r:embed="rId3">
            <a:alphaModFix/>
          </a:blip>
          <a:srcRect/>
          <a:stretch/>
        </p:blipFill>
        <p:spPr>
          <a:xfrm>
            <a:off x="10424049" y="1863443"/>
            <a:ext cx="2407556" cy="2407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614795" y="2181727"/>
            <a:ext cx="12331541" cy="453991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dk2"/>
              </a:buClr>
              <a:buSzPts val="2100"/>
              <a:buNone/>
            </a:pPr>
            <a:r>
              <a:rPr lang="it-IT" sz="2800" b="1" dirty="0"/>
              <a:t>Dopo aver completato questo workshop, genitori e tutori saranno in grado di: </a:t>
            </a:r>
            <a:endParaRPr lang="en-IE" sz="2800" b="1" dirty="0"/>
          </a:p>
          <a:p>
            <a:pPr marL="0" lvl="0" indent="0" algn="l" rtl="0">
              <a:lnSpc>
                <a:spcPct val="100000"/>
              </a:lnSpc>
              <a:spcBef>
                <a:spcPts val="0"/>
              </a:spcBef>
              <a:spcAft>
                <a:spcPts val="0"/>
              </a:spcAft>
              <a:buClr>
                <a:schemeClr val="dk2"/>
              </a:buClr>
              <a:buSzPts val="2100"/>
              <a:buNone/>
            </a:pPr>
            <a:endParaRPr sz="2800" b="1" dirty="0"/>
          </a:p>
          <a:p>
            <a:pPr marL="514350" lvl="0" indent="-514350" algn="l" rtl="0">
              <a:lnSpc>
                <a:spcPct val="150000"/>
              </a:lnSpc>
              <a:spcBef>
                <a:spcPts val="600"/>
              </a:spcBef>
              <a:spcAft>
                <a:spcPts val="0"/>
              </a:spcAft>
              <a:buClr>
                <a:schemeClr val="dk2"/>
              </a:buClr>
              <a:buSzPts val="2100"/>
              <a:buFont typeface="Arial" panose="020B0604020202020204" pitchFamily="34" charset="0"/>
              <a:buChar char="•"/>
            </a:pPr>
            <a:r>
              <a:rPr lang="it-IT" sz="2800" dirty="0"/>
              <a:t>identificare i periodi di vita critici per le famiglie</a:t>
            </a:r>
          </a:p>
          <a:p>
            <a:pPr marL="514350" lvl="0" indent="-514350" algn="l" rtl="0">
              <a:lnSpc>
                <a:spcPct val="150000"/>
              </a:lnSpc>
              <a:spcBef>
                <a:spcPts val="600"/>
              </a:spcBef>
              <a:spcAft>
                <a:spcPts val="0"/>
              </a:spcAft>
              <a:buClr>
                <a:schemeClr val="dk2"/>
              </a:buClr>
              <a:buSzPts val="2100"/>
              <a:buFont typeface="Arial" panose="020B0604020202020204" pitchFamily="34" charset="0"/>
              <a:buChar char="•"/>
            </a:pPr>
            <a:r>
              <a:rPr lang="it-IT" sz="2800" dirty="0"/>
              <a:t>affrontare imprevisti e diversi tipi di esigenze e spese familiari</a:t>
            </a:r>
          </a:p>
          <a:p>
            <a:pPr marL="514350" lvl="0" indent="-514350" algn="l" rtl="0">
              <a:lnSpc>
                <a:spcPct val="150000"/>
              </a:lnSpc>
              <a:spcBef>
                <a:spcPts val="600"/>
              </a:spcBef>
              <a:spcAft>
                <a:spcPts val="0"/>
              </a:spcAft>
              <a:buClr>
                <a:schemeClr val="dk2"/>
              </a:buClr>
              <a:buSzPts val="2100"/>
              <a:buFont typeface="Arial" panose="020B0604020202020204" pitchFamily="34" charset="0"/>
              <a:buChar char="•"/>
            </a:pPr>
            <a:r>
              <a:rPr lang="it-IT" sz="2800" dirty="0"/>
              <a:t>pianificare le spese e i risparmi personali e familiari.</a:t>
            </a:r>
          </a:p>
        </p:txBody>
      </p:sp>
      <p:sp>
        <p:nvSpPr>
          <p:cNvPr id="58" name="Google Shape;58;p2"/>
          <p:cNvSpPr txBox="1">
            <a:spLocks noGrp="1"/>
          </p:cNvSpPr>
          <p:nvPr>
            <p:ph type="title"/>
          </p:nvPr>
        </p:nvSpPr>
        <p:spPr>
          <a:xfrm>
            <a:off x="502500" y="432159"/>
            <a:ext cx="12330000" cy="1172052"/>
          </a:xfrm>
          <a:prstGeom prst="rect">
            <a:avLst/>
          </a:prstGeom>
          <a:noFill/>
          <a:ln>
            <a:noFill/>
          </a:ln>
        </p:spPr>
        <p:txBody>
          <a:bodyPr spcFirstLastPara="1" wrap="square" lIns="72000" tIns="45700" rIns="72000" bIns="45700" anchor="ctr" anchorCtr="0">
            <a:normAutofit/>
          </a:bodyPr>
          <a:lstStyle/>
          <a:p>
            <a:pPr lvl="0">
              <a:buSzPts val="2800"/>
            </a:pPr>
            <a:r>
              <a:rPr lang="it-IT" sz="2400" dirty="0"/>
              <a:t>Gestione del denaro durante i periodi critici della vita </a:t>
            </a:r>
            <a:br>
              <a:rPr lang="it-IT" dirty="0"/>
            </a:br>
            <a:r>
              <a:rPr lang="it-IT" dirty="0"/>
              <a:t>Risultati di apprendimento </a:t>
            </a:r>
            <a:endParaRPr dirty="0"/>
          </a:p>
        </p:txBody>
      </p:sp>
    </p:spTree>
    <p:extLst>
      <p:ext uri="{BB962C8B-B14F-4D97-AF65-F5344CB8AC3E}">
        <p14:creationId xmlns:p14="http://schemas.microsoft.com/office/powerpoint/2010/main" val="249793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p>
            <a:pPr lvl="0"/>
            <a:r>
              <a:rPr lang="it-IT" dirty="0"/>
              <a:t>Grazie per aver partecipato. Per ulteriori risorse, visita il sito Web di Money </a:t>
            </a:r>
            <a:r>
              <a:rPr lang="it-IT" dirty="0" err="1"/>
              <a:t>Matters</a:t>
            </a:r>
            <a:r>
              <a:rPr lang="it-IT" dirty="0"/>
              <a:t>:</a:t>
            </a:r>
            <a:br>
              <a:rPr lang="en-GB" dirty="0"/>
            </a:br>
            <a:r>
              <a:rPr lang="en-GB" dirty="0"/>
              <a:t> </a:t>
            </a:r>
            <a:r>
              <a:rPr lang="en-IE" u="sng" dirty="0">
                <a:solidFill>
                  <a:schemeClr val="hlink"/>
                </a:solidFill>
                <a:hlinkClick r:id="rId3"/>
              </a:rPr>
              <a:t>https://moneymattersproject.eu/</a:t>
            </a:r>
            <a:r>
              <a:rPr lang="en-IE"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500064" y="1819275"/>
            <a:ext cx="12331402" cy="5129444"/>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1600"/>
            </a:pPr>
            <a:r>
              <a:rPr lang="en-IE" sz="1800" dirty="0"/>
              <a:t>Bank of Ireland (2020) </a:t>
            </a:r>
            <a:r>
              <a:rPr lang="en-IE" sz="1800" i="1" dirty="0"/>
              <a:t>Find financial wellbeing – Episode 1 – What is financial wellbeing? </a:t>
            </a:r>
            <a:r>
              <a:rPr lang="en-IE" sz="1800" dirty="0" err="1"/>
              <a:t>Disponibile</a:t>
            </a:r>
            <a:r>
              <a:rPr lang="en-IE" sz="1800" dirty="0"/>
              <a:t> qua: </a:t>
            </a:r>
            <a:r>
              <a:rPr lang="en-IE" sz="1800" u="sng" dirty="0">
                <a:solidFill>
                  <a:schemeClr val="hlink"/>
                </a:solidFill>
                <a:hlinkClick r:id="rId3"/>
              </a:rPr>
              <a:t>https://www.youtube.com/watch?v=3Ew9453gvJ8</a:t>
            </a:r>
            <a:r>
              <a:rPr lang="en-IE" sz="1800" dirty="0"/>
              <a:t> </a:t>
            </a:r>
            <a:endParaRPr sz="1800" dirty="0"/>
          </a:p>
          <a:p>
            <a:pPr marL="0" lvl="0" indent="0" algn="l" rtl="0">
              <a:lnSpc>
                <a:spcPct val="150000"/>
              </a:lnSpc>
              <a:spcBef>
                <a:spcPts val="600"/>
              </a:spcBef>
              <a:spcAft>
                <a:spcPts val="0"/>
              </a:spcAft>
              <a:buClr>
                <a:schemeClr val="accent4"/>
              </a:buClr>
              <a:buSzPts val="1600"/>
              <a:buNone/>
            </a:pPr>
            <a:r>
              <a:rPr lang="en-IE" sz="1800" dirty="0"/>
              <a:t>Columbia College (2015) </a:t>
            </a:r>
            <a:r>
              <a:rPr lang="en-IE" sz="1800" i="1" dirty="0"/>
              <a:t>Needs vs Wants </a:t>
            </a:r>
            <a:r>
              <a:rPr lang="en-IE" sz="1800" dirty="0"/>
              <a:t>|</a:t>
            </a:r>
            <a:r>
              <a:rPr lang="en-IE" sz="1800" i="1" dirty="0"/>
              <a:t>Columbia College. </a:t>
            </a:r>
            <a:r>
              <a:rPr lang="en-IE" sz="1800" dirty="0" err="1"/>
              <a:t>Disponibile</a:t>
            </a:r>
            <a:r>
              <a:rPr lang="en-IE" sz="1800" dirty="0"/>
              <a:t> qua: </a:t>
            </a:r>
            <a:r>
              <a:rPr lang="en-IE" sz="1800" u="sng" dirty="0">
                <a:solidFill>
                  <a:schemeClr val="hlink"/>
                </a:solidFill>
                <a:hlinkClick r:id="rId4"/>
              </a:rPr>
              <a:t>https://www.youtube.com/watch?v=QyuU4wFIz3o&amp;t=9s</a:t>
            </a:r>
            <a:r>
              <a:rPr lang="en-IE" sz="1800" dirty="0"/>
              <a:t> </a:t>
            </a:r>
            <a:endParaRPr sz="1800" dirty="0"/>
          </a:p>
          <a:p>
            <a:pPr marL="0" lvl="0" indent="0" algn="l" rtl="0">
              <a:lnSpc>
                <a:spcPct val="150000"/>
              </a:lnSpc>
              <a:spcBef>
                <a:spcPts val="600"/>
              </a:spcBef>
              <a:spcAft>
                <a:spcPts val="0"/>
              </a:spcAft>
              <a:buClr>
                <a:schemeClr val="accent4"/>
              </a:buClr>
              <a:buSzPts val="1600"/>
              <a:buNone/>
            </a:pPr>
            <a:r>
              <a:rPr lang="en-IE" sz="1800" dirty="0"/>
              <a:t>Johnston, B. (2021) </a:t>
            </a:r>
            <a:r>
              <a:rPr lang="en-IE" sz="1800" i="1" dirty="0"/>
              <a:t>The hierarchy of financial needs. </a:t>
            </a:r>
            <a:r>
              <a:rPr lang="en-IE" sz="1800" dirty="0" err="1"/>
              <a:t>Disponibile</a:t>
            </a:r>
            <a:r>
              <a:rPr lang="en-IE" sz="1800" dirty="0"/>
              <a:t> qua: </a:t>
            </a:r>
            <a:r>
              <a:rPr lang="en-IE" sz="1800" u="sng" dirty="0">
                <a:solidFill>
                  <a:schemeClr val="hlink"/>
                </a:solidFill>
                <a:hlinkClick r:id="rId5"/>
              </a:rPr>
              <a:t>https://www.simplefp.co.uk/the-hierarchy-of-financial-needs/</a:t>
            </a:r>
            <a:r>
              <a:rPr lang="en-IE" sz="1800" dirty="0"/>
              <a:t> </a:t>
            </a:r>
            <a:endParaRPr sz="1800" dirty="0"/>
          </a:p>
          <a:p>
            <a:pPr marL="0" lvl="0" indent="0" algn="l" rtl="0">
              <a:lnSpc>
                <a:spcPct val="150000"/>
              </a:lnSpc>
              <a:spcBef>
                <a:spcPts val="600"/>
              </a:spcBef>
              <a:spcAft>
                <a:spcPts val="0"/>
              </a:spcAft>
              <a:buClr>
                <a:schemeClr val="accent4"/>
              </a:buClr>
              <a:buSzPts val="1600"/>
              <a:buNone/>
            </a:pPr>
            <a:r>
              <a:rPr lang="en-IE" sz="1800" dirty="0"/>
              <a:t>Ryan, C. (2012) </a:t>
            </a:r>
            <a:r>
              <a:rPr lang="en-IE" sz="1800" i="1" dirty="0"/>
              <a:t>Responses to financial stresses at life transition points. </a:t>
            </a:r>
            <a:r>
              <a:rPr lang="en-IE" sz="1800" dirty="0" err="1"/>
              <a:t>Disponibile</a:t>
            </a:r>
            <a:r>
              <a:rPr lang="en-IE" sz="1800" dirty="0"/>
              <a:t> qua: </a:t>
            </a:r>
            <a:r>
              <a:rPr lang="en-IE" sz="1800" u="sng" dirty="0">
                <a:solidFill>
                  <a:schemeClr val="hlink"/>
                </a:solidFill>
                <a:hlinkClick r:id="rId6"/>
              </a:rPr>
              <a:t>https://www.dss.gov.au/sites/default/files/documents/09_2012/op41.pdf</a:t>
            </a:r>
            <a:r>
              <a:rPr lang="en-IE" sz="1800" dirty="0"/>
              <a:t> </a:t>
            </a:r>
            <a:endParaRPr sz="1800" dirty="0"/>
          </a:p>
          <a:p>
            <a:pPr marL="0" lvl="0" indent="0" algn="l" rtl="0">
              <a:lnSpc>
                <a:spcPct val="150000"/>
              </a:lnSpc>
              <a:spcBef>
                <a:spcPts val="600"/>
              </a:spcBef>
              <a:spcAft>
                <a:spcPts val="0"/>
              </a:spcAft>
              <a:buClr>
                <a:schemeClr val="accent4"/>
              </a:buClr>
              <a:buSzPts val="1600"/>
              <a:buNone/>
            </a:pPr>
            <a:r>
              <a:rPr lang="en-IE" sz="1800" dirty="0"/>
              <a:t>Struggle Today Strength Tomorrow (</a:t>
            </a:r>
            <a:r>
              <a:rPr lang="en-IE" sz="1800" dirty="0" err="1"/>
              <a:t>n.d</a:t>
            </a:r>
            <a:r>
              <a:rPr lang="en-IE" sz="1800" dirty="0"/>
              <a:t>) </a:t>
            </a:r>
            <a:r>
              <a:rPr lang="en-IE" sz="1800" i="1" dirty="0"/>
              <a:t>Why you should keep a financial buffer in your bank account. </a:t>
            </a:r>
            <a:r>
              <a:rPr lang="en-IE" sz="1800" dirty="0" err="1"/>
              <a:t>Disponibile</a:t>
            </a:r>
            <a:r>
              <a:rPr lang="en-IE" sz="1800" dirty="0"/>
              <a:t> qua: </a:t>
            </a:r>
            <a:r>
              <a:rPr lang="en-IE" sz="1800" u="sng" dirty="0">
                <a:solidFill>
                  <a:schemeClr val="hlink"/>
                </a:solidFill>
                <a:hlinkClick r:id="rId7"/>
              </a:rPr>
              <a:t>https://www.struggletodaystrengthtomorrow.com/financial-buffer/</a:t>
            </a:r>
            <a:r>
              <a:rPr lang="en-IE" sz="1800" dirty="0"/>
              <a:t> </a:t>
            </a:r>
            <a:endParaRPr sz="1800" dirty="0"/>
          </a:p>
          <a:p>
            <a:pPr marL="0" lvl="0" indent="0" algn="l" rtl="0">
              <a:lnSpc>
                <a:spcPct val="150000"/>
              </a:lnSpc>
              <a:spcBef>
                <a:spcPts val="600"/>
              </a:spcBef>
              <a:spcAft>
                <a:spcPts val="0"/>
              </a:spcAft>
              <a:buClr>
                <a:schemeClr val="accent4"/>
              </a:buClr>
              <a:buSzPts val="1600"/>
              <a:buNone/>
            </a:pPr>
            <a:r>
              <a:rPr lang="en-IE" sz="1800" dirty="0" err="1"/>
              <a:t>Vansomeren</a:t>
            </a:r>
            <a:r>
              <a:rPr lang="en-IE" sz="1800" dirty="0"/>
              <a:t>, L. ( 2021) </a:t>
            </a:r>
            <a:r>
              <a:rPr lang="en-IE" sz="1800" i="1" dirty="0"/>
              <a:t>The 50 / 30 / 20 rule of thumb for budgeting. </a:t>
            </a:r>
            <a:r>
              <a:rPr lang="en-IE" sz="1800" dirty="0" err="1"/>
              <a:t>Disponibile</a:t>
            </a:r>
            <a:r>
              <a:rPr lang="en-IE" sz="1800" dirty="0"/>
              <a:t> qua: </a:t>
            </a:r>
            <a:r>
              <a:rPr lang="en-IE" sz="1800" u="sng" dirty="0">
                <a:solidFill>
                  <a:schemeClr val="hlink"/>
                </a:solidFill>
                <a:hlinkClick r:id="rId8"/>
              </a:rPr>
              <a:t>https://www.thebalance.com/the-50-30-20-rule-of-thumb-453922</a:t>
            </a:r>
            <a:r>
              <a:rPr lang="en-IE" sz="1800" dirty="0"/>
              <a:t>  </a:t>
            </a:r>
            <a:endParaRPr sz="1800" dirty="0"/>
          </a:p>
          <a:p>
            <a:pPr marL="0" lvl="0" indent="0" algn="just" rtl="0">
              <a:lnSpc>
                <a:spcPct val="100000"/>
              </a:lnSpc>
              <a:spcBef>
                <a:spcPts val="600"/>
              </a:spcBef>
              <a:spcAft>
                <a:spcPts val="0"/>
              </a:spcAft>
              <a:buClr>
                <a:schemeClr val="accent4"/>
              </a:buClr>
              <a:buSzPts val="1600"/>
              <a:buNone/>
            </a:pPr>
            <a:r>
              <a:rPr lang="en-IE" sz="1800" dirty="0"/>
              <a:t> </a:t>
            </a:r>
            <a:endParaRPr sz="1800" dirty="0"/>
          </a:p>
          <a:p>
            <a:pPr marL="0" lvl="0" indent="0" algn="just" rtl="0">
              <a:lnSpc>
                <a:spcPct val="100000"/>
              </a:lnSpc>
              <a:spcBef>
                <a:spcPts val="600"/>
              </a:spcBef>
              <a:spcAft>
                <a:spcPts val="0"/>
              </a:spcAft>
              <a:buClr>
                <a:schemeClr val="accent4"/>
              </a:buClr>
              <a:buSzPts val="1600"/>
              <a:buNone/>
            </a:pPr>
            <a:r>
              <a:rPr lang="en-IE" sz="1600" dirty="0"/>
              <a:t> </a:t>
            </a:r>
            <a:endParaRPr sz="1600" dirty="0"/>
          </a:p>
          <a:p>
            <a:pPr marL="0" lvl="0" indent="0" algn="just" rtl="0">
              <a:lnSpc>
                <a:spcPct val="100000"/>
              </a:lnSpc>
              <a:spcBef>
                <a:spcPts val="600"/>
              </a:spcBef>
              <a:spcAft>
                <a:spcPts val="0"/>
              </a:spcAft>
              <a:buClr>
                <a:schemeClr val="accent4"/>
              </a:buClr>
              <a:buSzPts val="1600"/>
              <a:buNone/>
            </a:pPr>
            <a:endParaRPr sz="1600" dirty="0"/>
          </a:p>
          <a:p>
            <a:pPr marL="0" lvl="0" indent="0" algn="just" rtl="0">
              <a:lnSpc>
                <a:spcPct val="100000"/>
              </a:lnSpc>
              <a:spcBef>
                <a:spcPts val="600"/>
              </a:spcBef>
              <a:spcAft>
                <a:spcPts val="0"/>
              </a:spcAft>
              <a:buClr>
                <a:schemeClr val="accent4"/>
              </a:buClr>
              <a:buSzPts val="1600"/>
              <a:buNone/>
            </a:pPr>
            <a:r>
              <a:rPr lang="en-IE" sz="1600" dirty="0"/>
              <a:t> </a:t>
            </a:r>
            <a:endParaRPr dirty="0"/>
          </a:p>
          <a:p>
            <a:pPr marL="0" lvl="0" indent="0" algn="just" rtl="0">
              <a:lnSpc>
                <a:spcPct val="100000"/>
              </a:lnSpc>
              <a:spcBef>
                <a:spcPts val="600"/>
              </a:spcBef>
              <a:spcAft>
                <a:spcPts val="0"/>
              </a:spcAft>
              <a:buClr>
                <a:schemeClr val="accent4"/>
              </a:buClr>
              <a:buSzPts val="1600"/>
              <a:buNone/>
            </a:pPr>
            <a:r>
              <a:rPr lang="en-IE" sz="1600" dirty="0"/>
              <a:t> </a:t>
            </a:r>
            <a:endParaRPr dirty="0"/>
          </a:p>
          <a:p>
            <a:pPr marL="0" lvl="0" indent="0" algn="just" rtl="0">
              <a:lnSpc>
                <a:spcPct val="100000"/>
              </a:lnSpc>
              <a:spcBef>
                <a:spcPts val="600"/>
              </a:spcBef>
              <a:spcAft>
                <a:spcPts val="0"/>
              </a:spcAft>
              <a:buClr>
                <a:schemeClr val="accent4"/>
              </a:buClr>
              <a:buSzPts val="1600"/>
              <a:buNone/>
            </a:pPr>
            <a:r>
              <a:rPr lang="en-IE" sz="1600" dirty="0">
                <a:highlight>
                  <a:srgbClr val="FFFF00"/>
                </a:highlight>
              </a:rPr>
              <a:t> </a:t>
            </a:r>
            <a:endParaRPr sz="1600" dirty="0">
              <a:highlight>
                <a:srgbClr val="FFFF00"/>
              </a:highlight>
            </a:endParaRPr>
          </a:p>
          <a:p>
            <a:pPr marL="0" lvl="0" indent="0" algn="just" rtl="0">
              <a:lnSpc>
                <a:spcPct val="100000"/>
              </a:lnSpc>
              <a:spcBef>
                <a:spcPts val="600"/>
              </a:spcBef>
              <a:spcAft>
                <a:spcPts val="0"/>
              </a:spcAft>
              <a:buClr>
                <a:schemeClr val="accent4"/>
              </a:buClr>
              <a:buSzPts val="1600"/>
              <a:buNone/>
            </a:pPr>
            <a:r>
              <a:rPr lang="en-IE" sz="1600" dirty="0"/>
              <a:t> </a:t>
            </a:r>
            <a:endParaRPr dirty="0"/>
          </a:p>
        </p:txBody>
      </p:sp>
      <p:sp>
        <p:nvSpPr>
          <p:cNvPr id="279" name="Google Shape;279;p20"/>
          <p:cNvSpPr txBox="1">
            <a:spLocks noGrp="1"/>
          </p:cNvSpPr>
          <p:nvPr>
            <p:ph type="title"/>
          </p:nvPr>
        </p:nvSpPr>
        <p:spPr>
          <a:xfrm>
            <a:off x="501466" y="317496"/>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it-IT" dirty="0"/>
              <a:t>Gestione del denaro durante i periodi critici della vita</a:t>
            </a:r>
            <a:endParaRPr dirty="0"/>
          </a:p>
        </p:txBody>
      </p:sp>
      <p:sp>
        <p:nvSpPr>
          <p:cNvPr id="280" name="Google Shape;280;p20"/>
          <p:cNvSpPr txBox="1">
            <a:spLocks noGrp="1"/>
          </p:cNvSpPr>
          <p:nvPr>
            <p:ph type="body" idx="2"/>
          </p:nvPr>
        </p:nvSpPr>
        <p:spPr>
          <a:xfrm>
            <a:off x="500064" y="989687"/>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Risorse</a:t>
            </a:r>
            <a:r>
              <a:rPr lang="en-IE" i="0" dirty="0"/>
              <a:t> </a:t>
            </a:r>
            <a:r>
              <a:rPr lang="en-IE" i="0" dirty="0" err="1"/>
              <a:t>aggiuntive</a:t>
            </a:r>
            <a:r>
              <a:rPr lang="en-IE" i="0" dirty="0"/>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n-IE">
                <a:highlight>
                  <a:srgbClr val="FFFF00"/>
                </a:highlight>
              </a:rPr>
              <a:t> </a:t>
            </a:r>
            <a:endParaRPr>
              <a:highlight>
                <a:srgbClr val="FFFF00"/>
              </a:highlight>
            </a:endParaRPr>
          </a:p>
        </p:txBody>
      </p:sp>
      <p:sp>
        <p:nvSpPr>
          <p:cNvPr id="205" name="Google Shape;205;p14"/>
          <p:cNvSpPr txBox="1">
            <a:spLocks noGrp="1"/>
          </p:cNvSpPr>
          <p:nvPr>
            <p:ph type="title"/>
          </p:nvPr>
        </p:nvSpPr>
        <p:spPr>
          <a:xfrm>
            <a:off x="1828800" y="336946"/>
            <a:ext cx="8513379" cy="720000"/>
          </a:xfrm>
          <a:prstGeom prst="rect">
            <a:avLst/>
          </a:prstGeom>
          <a:noFill/>
          <a:ln>
            <a:noFill/>
          </a:ln>
        </p:spPr>
        <p:txBody>
          <a:bodyPr spcFirstLastPara="1" wrap="square" lIns="72000" tIns="45700" rIns="72000" bIns="45700" anchor="ctr" anchorCtr="0">
            <a:noAutofit/>
          </a:bodyPr>
          <a:lstStyle/>
          <a:p>
            <a:pPr lvl="0">
              <a:buSzPts val="2800"/>
            </a:pPr>
            <a:r>
              <a:rPr lang="it-IT" dirty="0"/>
              <a:t>Gestione del denaro durante i periodi critici della vita</a:t>
            </a:r>
            <a:endParaRPr dirty="0"/>
          </a:p>
        </p:txBody>
      </p:sp>
      <p:sp>
        <p:nvSpPr>
          <p:cNvPr id="206" name="Google Shape;206;p14"/>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La regola di bilancio 50 / 30 / 20 </a:t>
            </a:r>
            <a:endParaRPr i="0" dirty="0"/>
          </a:p>
        </p:txBody>
      </p:sp>
      <p:pic>
        <p:nvPicPr>
          <p:cNvPr id="207" name="Google Shape;207;p14"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08" name="Google Shape;208;p14"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09" name="Google Shape;209;p14"/>
          <p:cNvGraphicFramePr/>
          <p:nvPr/>
        </p:nvGraphicFramePr>
        <p:xfrm>
          <a:off x="500063" y="2198078"/>
          <a:ext cx="12331402" cy="47126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body" idx="1"/>
          </p:nvPr>
        </p:nvSpPr>
        <p:spPr>
          <a:xfrm>
            <a:off x="500064" y="3731560"/>
            <a:ext cx="7631566" cy="2849186"/>
          </a:xfrm>
          <a:prstGeom prst="rect">
            <a:avLst/>
          </a:prstGeom>
          <a:noFill/>
          <a:ln>
            <a:noFill/>
          </a:ln>
        </p:spPr>
        <p:txBody>
          <a:bodyPr spcFirstLastPara="1" wrap="square" lIns="72000" tIns="45700" rIns="72000" bIns="45700" anchor="t" anchorCtr="0">
            <a:noAutofit/>
          </a:bodyPr>
          <a:lstStyle/>
          <a:p>
            <a:pPr lvl="0" indent="-457200">
              <a:buClr>
                <a:schemeClr val="dk1"/>
              </a:buClr>
              <a:buSzPts val="1969"/>
              <a:buFont typeface="Arial" panose="020B0604020202020204" pitchFamily="34" charset="0"/>
              <a:buChar char="•"/>
            </a:pPr>
            <a:r>
              <a:rPr lang="it-IT" sz="2600" dirty="0">
                <a:solidFill>
                  <a:schemeClr val="dk1"/>
                </a:solidFill>
              </a:rPr>
              <a:t>Il 50% del tuo reddito dovrebbe andare verso esigenze come l'affitto e la spesa. 
Il 30% del tuo reddito dovrebbe andare verso i desideri come gli hobby e le spese discrezionali. 
Il 20% del tuo reddito dovrebbe essere destinato al risparmio e al pagamento del debito</a:t>
            </a:r>
            <a:r>
              <a:rPr lang="it-IT" sz="2800" dirty="0">
                <a:solidFill>
                  <a:schemeClr val="dk1"/>
                </a:solidFill>
              </a:rPr>
              <a:t>. </a:t>
            </a:r>
            <a:endParaRPr dirty="0">
              <a:highlight>
                <a:srgbClr val="FFFF00"/>
              </a:highlight>
            </a:endParaRPr>
          </a:p>
        </p:txBody>
      </p:sp>
      <p:sp>
        <p:nvSpPr>
          <p:cNvPr id="216" name="Google Shape;216;p15"/>
          <p:cNvSpPr txBox="1">
            <a:spLocks noGrp="1"/>
          </p:cNvSpPr>
          <p:nvPr>
            <p:ph type="title"/>
          </p:nvPr>
        </p:nvSpPr>
        <p:spPr>
          <a:xfrm>
            <a:off x="1669143" y="336946"/>
            <a:ext cx="9129486" cy="720000"/>
          </a:xfrm>
          <a:prstGeom prst="rect">
            <a:avLst/>
          </a:prstGeom>
          <a:noFill/>
          <a:ln>
            <a:noFill/>
          </a:ln>
        </p:spPr>
        <p:txBody>
          <a:bodyPr spcFirstLastPara="1" wrap="square" lIns="72000" tIns="45700" rIns="72000" bIns="45700" anchor="ctr" anchorCtr="0">
            <a:normAutofit/>
          </a:bodyPr>
          <a:lstStyle/>
          <a:p>
            <a:pPr lvl="0">
              <a:buSzPts val="2800"/>
            </a:pPr>
            <a:r>
              <a:rPr lang="it-IT" dirty="0"/>
              <a:t>Gestione del denaro durante i periodi critici della vita </a:t>
            </a:r>
            <a:endParaRPr dirty="0"/>
          </a:p>
        </p:txBody>
      </p:sp>
      <p:sp>
        <p:nvSpPr>
          <p:cNvPr id="217" name="Google Shape;217;p15"/>
          <p:cNvSpPr txBox="1">
            <a:spLocks noGrp="1"/>
          </p:cNvSpPr>
          <p:nvPr>
            <p:ph type="body" idx="2"/>
          </p:nvPr>
        </p:nvSpPr>
        <p:spPr>
          <a:xfrm>
            <a:off x="501650" y="1120671"/>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La regola di bilancio 50 / 30 / 20 </a:t>
            </a:r>
            <a:endParaRPr i="0" dirty="0"/>
          </a:p>
        </p:txBody>
      </p:sp>
      <p:pic>
        <p:nvPicPr>
          <p:cNvPr id="218" name="Google Shape;218;p15"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19" name="Google Shape;219;p15"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sp>
        <p:nvSpPr>
          <p:cNvPr id="220" name="Google Shape;220;p15"/>
          <p:cNvSpPr txBox="1"/>
          <p:nvPr/>
        </p:nvSpPr>
        <p:spPr>
          <a:xfrm>
            <a:off x="500064" y="1881375"/>
            <a:ext cx="7631566" cy="1692731"/>
          </a:xfrm>
          <a:prstGeom prst="rect">
            <a:avLst/>
          </a:prstGeom>
          <a:noFill/>
          <a:ln>
            <a:noFill/>
          </a:ln>
        </p:spPr>
        <p:txBody>
          <a:bodyPr spcFirstLastPara="1" wrap="square" lIns="91425" tIns="45700" rIns="91425" bIns="45700" anchor="t" anchorCtr="0">
            <a:spAutoFit/>
          </a:bodyPr>
          <a:lstStyle/>
          <a:p>
            <a:pPr lvl="0" algn="just">
              <a:buClr>
                <a:schemeClr val="dk1"/>
              </a:buClr>
              <a:buSzPts val="1969"/>
            </a:pPr>
            <a:r>
              <a:rPr lang="it-IT" sz="2600" dirty="0">
                <a:solidFill>
                  <a:schemeClr val="dk1"/>
                </a:solidFill>
                <a:latin typeface="Calibri"/>
                <a:ea typeface="Calibri"/>
                <a:cs typeface="Calibri"/>
                <a:sym typeface="Calibri"/>
              </a:rPr>
              <a:t>In base alla tua situazione finanziaria personale, la regola di budget 50 / 30 / 20 afferma che dovresti allocare i tuoi soldi in base alle tue esigenze, desideri e obiettivi di risparmio. </a:t>
            </a:r>
            <a:endParaRPr sz="2600" dirty="0">
              <a:solidFill>
                <a:schemeClr val="dk1"/>
              </a:solidFill>
              <a:latin typeface="Calibri"/>
              <a:ea typeface="Calibri"/>
              <a:cs typeface="Calibri"/>
              <a:sym typeface="Calibri"/>
            </a:endParaRPr>
          </a:p>
        </p:txBody>
      </p:sp>
      <p:sp>
        <p:nvSpPr>
          <p:cNvPr id="221" name="Google Shape;221;p15"/>
          <p:cNvSpPr/>
          <p:nvPr/>
        </p:nvSpPr>
        <p:spPr>
          <a:xfrm>
            <a:off x="8504054" y="2389777"/>
            <a:ext cx="4589149" cy="4012758"/>
          </a:xfrm>
          <a:prstGeom prst="cloudCallout">
            <a:avLst>
              <a:gd name="adj1" fmla="val -68914"/>
              <a:gd name="adj2" fmla="val 64482"/>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it-IT" sz="2400" dirty="0">
                <a:solidFill>
                  <a:schemeClr val="lt1"/>
                </a:solidFill>
                <a:latin typeface="Calibri"/>
                <a:ea typeface="Calibri"/>
                <a:cs typeface="Calibri"/>
                <a:sym typeface="Calibri"/>
              </a:rPr>
              <a:t>La regola di budget </a:t>
            </a:r>
          </a:p>
          <a:p>
            <a:pPr lvl="0" algn="ctr"/>
            <a:r>
              <a:rPr lang="it-IT" sz="2400" dirty="0">
                <a:solidFill>
                  <a:schemeClr val="lt1"/>
                </a:solidFill>
                <a:latin typeface="Calibri"/>
                <a:ea typeface="Calibri"/>
                <a:cs typeface="Calibri"/>
                <a:sym typeface="Calibri"/>
              </a:rPr>
              <a:t>50 / 30 / 20 ti aiuta a familiarizzare con le tue finanze personali e a ottenere il controllo dei tuoi soldi.</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8"/>
            <a:ext cx="12330000" cy="1291865"/>
          </a:xfrm>
          <a:prstGeom prst="rect">
            <a:avLst/>
          </a:prstGeom>
          <a:noFill/>
          <a:ln>
            <a:noFill/>
          </a:ln>
        </p:spPr>
        <p:txBody>
          <a:bodyPr spcFirstLastPara="1" wrap="square" lIns="72000" tIns="45700" rIns="72000" bIns="45700" anchor="ctr" anchorCtr="0">
            <a:normAutofit/>
          </a:bodyPr>
          <a:lstStyle/>
          <a:p>
            <a:pPr lvl="0">
              <a:buSzPts val="2800"/>
            </a:pPr>
            <a:r>
              <a:rPr lang="it-IT" sz="2400" dirty="0"/>
              <a:t>Gestione del denaro durante i periodi di vita critici </a:t>
            </a:r>
            <a:br>
              <a:rPr lang="it-IT" dirty="0"/>
            </a:br>
            <a:r>
              <a:rPr lang="it-IT" dirty="0"/>
              <a:t>Programma visivo </a:t>
            </a:r>
            <a:endParaRPr dirty="0"/>
          </a:p>
        </p:txBody>
      </p:sp>
      <p:graphicFrame>
        <p:nvGraphicFramePr>
          <p:cNvPr id="9" name="Diagram 8">
            <a:extLst>
              <a:ext uri="{FF2B5EF4-FFF2-40B4-BE49-F238E27FC236}">
                <a16:creationId xmlns:a16="http://schemas.microsoft.com/office/drawing/2014/main" id="{3F2A09FC-6F9C-4F14-A017-C81C733FCD34}"/>
              </a:ext>
            </a:extLst>
          </p:cNvPr>
          <p:cNvGraphicFramePr/>
          <p:nvPr>
            <p:extLst>
              <p:ext uri="{D42A27DB-BD31-4B8C-83A1-F6EECF244321}">
                <p14:modId xmlns:p14="http://schemas.microsoft.com/office/powerpoint/2010/main" val="2190033875"/>
              </p:ext>
            </p:extLst>
          </p:nvPr>
        </p:nvGraphicFramePr>
        <p:xfrm>
          <a:off x="2841208" y="1643062"/>
          <a:ext cx="8162925"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6" descr="Coffee with solid fill">
            <a:extLst>
              <a:ext uri="{FF2B5EF4-FFF2-40B4-BE49-F238E27FC236}">
                <a16:creationId xmlns:a16="http://schemas.microsoft.com/office/drawing/2014/main" id="{68CD22B0-2098-41D1-8C77-CC088C84E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000" y="3193254"/>
            <a:ext cx="914400" cy="914400"/>
          </a:xfrm>
          <a:prstGeom prst="rect">
            <a:avLst/>
          </a:prstGeom>
        </p:spPr>
      </p:pic>
      <p:pic>
        <p:nvPicPr>
          <p:cNvPr id="11" name="Graphic 5" descr="Wallet with solid fill">
            <a:extLst>
              <a:ext uri="{FF2B5EF4-FFF2-40B4-BE49-F238E27FC236}">
                <a16:creationId xmlns:a16="http://schemas.microsoft.com/office/drawing/2014/main" id="{5F33170C-CB27-44F0-B5B4-B108DE7945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56309" y="3760620"/>
            <a:ext cx="914400" cy="914400"/>
          </a:xfrm>
          <a:prstGeom prst="rect">
            <a:avLst/>
          </a:prstGeom>
        </p:spPr>
      </p:pic>
      <p:pic>
        <p:nvPicPr>
          <p:cNvPr id="12" name="Graphic 4" descr="Flying Money with solid fill">
            <a:extLst>
              <a:ext uri="{FF2B5EF4-FFF2-40B4-BE49-F238E27FC236}">
                <a16:creationId xmlns:a16="http://schemas.microsoft.com/office/drawing/2014/main" id="{019A8BAF-599F-4E69-B8C5-F78ED2D395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56309" y="5405438"/>
            <a:ext cx="914400" cy="914400"/>
          </a:xfrm>
          <a:prstGeom prst="rect">
            <a:avLst/>
          </a:prstGeom>
        </p:spPr>
      </p:pic>
      <p:pic>
        <p:nvPicPr>
          <p:cNvPr id="13" name="Graphic 3" descr="Meeting with solid fill">
            <a:extLst>
              <a:ext uri="{FF2B5EF4-FFF2-40B4-BE49-F238E27FC236}">
                <a16:creationId xmlns:a16="http://schemas.microsoft.com/office/drawing/2014/main" id="{0A249A44-C072-41A8-BB8F-BAB21761C5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39250" y="1257300"/>
            <a:ext cx="914400" cy="914400"/>
          </a:xfrm>
          <a:prstGeom prst="rect">
            <a:avLst/>
          </a:prstGeom>
        </p:spPr>
      </p:pic>
      <p:pic>
        <p:nvPicPr>
          <p:cNvPr id="14" name="Graphic 7" descr="Ribbon with solid fill">
            <a:extLst>
              <a:ext uri="{FF2B5EF4-FFF2-40B4-BE49-F238E27FC236}">
                <a16:creationId xmlns:a16="http://schemas.microsoft.com/office/drawing/2014/main" id="{496D1AE8-C788-47C9-BF6D-44256E6EF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24850" y="5119166"/>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4997B-02FE-45E1-C641-A33CFF257B09}"/>
              </a:ext>
            </a:extLst>
          </p:cNvPr>
          <p:cNvSpPr>
            <a:spLocks noGrp="1"/>
          </p:cNvSpPr>
          <p:nvPr>
            <p:ph type="body" idx="1"/>
          </p:nvPr>
        </p:nvSpPr>
        <p:spPr>
          <a:xfrm>
            <a:off x="499786" y="2880553"/>
            <a:ext cx="12331402" cy="4001651"/>
          </a:xfrm>
        </p:spPr>
        <p:txBody>
          <a:bodyPr/>
          <a:lstStyle/>
          <a:p>
            <a:pPr marL="685800" indent="-457200" algn="l">
              <a:lnSpc>
                <a:spcPct val="150000"/>
              </a:lnSpc>
              <a:buFont typeface="Arial" panose="020B0604020202020204" pitchFamily="34" charset="0"/>
              <a:buChar char="•"/>
            </a:pPr>
            <a:r>
              <a:rPr lang="it-IT" sz="3200" dirty="0"/>
              <a:t>In coppia discuti un momento nella tua vita o in quella di qualcuno che conosci in cui c'è stata preoccupazione o stress per i soldi.
Condividi alcuni esempi con il gruppo.
Come gruppo condividi idee sull'impatto dello stress finanziario sui bambini in una famiglia.</a:t>
            </a:r>
            <a:endParaRPr lang="en-GB" sz="3200" dirty="0"/>
          </a:p>
        </p:txBody>
      </p:sp>
      <p:sp>
        <p:nvSpPr>
          <p:cNvPr id="3" name="Title 2">
            <a:extLst>
              <a:ext uri="{FF2B5EF4-FFF2-40B4-BE49-F238E27FC236}">
                <a16:creationId xmlns:a16="http://schemas.microsoft.com/office/drawing/2014/main" id="{61A3EFFA-EEEB-6538-E089-922390C2383E}"/>
              </a:ext>
            </a:extLst>
          </p:cNvPr>
          <p:cNvSpPr>
            <a:spLocks noGrp="1"/>
          </p:cNvSpPr>
          <p:nvPr>
            <p:ph type="title"/>
          </p:nvPr>
        </p:nvSpPr>
        <p:spPr>
          <a:xfrm>
            <a:off x="502500" y="272716"/>
            <a:ext cx="12330000" cy="1385415"/>
          </a:xfrm>
        </p:spPr>
        <p:txBody>
          <a:bodyPr>
            <a:normAutofit/>
          </a:bodyPr>
          <a:lstStyle/>
          <a:p>
            <a:r>
              <a:rPr lang="it-IT" sz="2400" dirty="0"/>
              <a:t>Gestione del denaro durante i periodi critici della vita</a:t>
            </a:r>
            <a:br>
              <a:rPr lang="it-IT" dirty="0"/>
            </a:br>
            <a:r>
              <a:rPr lang="it-IT" dirty="0"/>
              <a:t>Attività rompighiaccio</a:t>
            </a:r>
            <a:endParaRPr lang="en-GB" dirty="0"/>
          </a:p>
        </p:txBody>
      </p:sp>
      <p:sp>
        <p:nvSpPr>
          <p:cNvPr id="4" name="Text Placeholder 3">
            <a:extLst>
              <a:ext uri="{FF2B5EF4-FFF2-40B4-BE49-F238E27FC236}">
                <a16:creationId xmlns:a16="http://schemas.microsoft.com/office/drawing/2014/main" id="{378FE135-A536-7BA4-E36F-021C0C5BDB26}"/>
              </a:ext>
            </a:extLst>
          </p:cNvPr>
          <p:cNvSpPr>
            <a:spLocks noGrp="1"/>
          </p:cNvSpPr>
          <p:nvPr>
            <p:ph type="body" idx="2"/>
          </p:nvPr>
        </p:nvSpPr>
        <p:spPr>
          <a:xfrm>
            <a:off x="499786" y="1495138"/>
            <a:ext cx="12331541" cy="1225972"/>
          </a:xfrm>
        </p:spPr>
        <p:txBody>
          <a:bodyPr/>
          <a:lstStyle/>
          <a:p>
            <a:r>
              <a:rPr lang="en-GB" i="0" dirty="0" err="1"/>
              <a:t>Attività</a:t>
            </a:r>
            <a:r>
              <a:rPr lang="en-GB" i="0" dirty="0"/>
              <a:t> M 5.1</a:t>
            </a:r>
          </a:p>
          <a:p>
            <a:r>
              <a:rPr lang="it-IT" i="0" dirty="0"/>
              <a:t>Quali sono i periodi critici della vita?</a:t>
            </a:r>
            <a:endParaRPr lang="en-GB" i="0" dirty="0"/>
          </a:p>
        </p:txBody>
      </p:sp>
    </p:spTree>
    <p:extLst>
      <p:ext uri="{BB962C8B-B14F-4D97-AF65-F5344CB8AC3E}">
        <p14:creationId xmlns:p14="http://schemas.microsoft.com/office/powerpoint/2010/main" val="266657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body" idx="1"/>
          </p:nvPr>
        </p:nvSpPr>
        <p:spPr>
          <a:xfrm>
            <a:off x="431800" y="1730244"/>
            <a:ext cx="9602505" cy="5499806"/>
          </a:xfrm>
          <a:prstGeom prst="rect">
            <a:avLst/>
          </a:prstGeom>
          <a:noFill/>
          <a:ln>
            <a:noFill/>
          </a:ln>
        </p:spPr>
        <p:txBody>
          <a:bodyPr spcFirstLastPara="1" wrap="square" lIns="72000" tIns="45700" rIns="72000" bIns="45700" anchor="t" anchorCtr="0">
            <a:noAutofit/>
          </a:bodyPr>
          <a:lstStyle/>
          <a:p>
            <a:pPr marL="342900" lvl="0" indent="-342900" algn="l">
              <a:spcBef>
                <a:spcPts val="600"/>
              </a:spcBef>
              <a:buSzPts val="2100"/>
              <a:buFont typeface="Arial"/>
              <a:buChar char="•"/>
            </a:pPr>
            <a:r>
              <a:rPr lang="it-IT" sz="2700" dirty="0"/>
              <a:t>Il cellulare di un giovane padre single si rompe e lui non ha soldi di riserva per una sostituzione</a:t>
            </a:r>
            <a:r>
              <a:rPr lang="en-IE" sz="2700" dirty="0"/>
              <a:t>. </a:t>
            </a:r>
            <a:endParaRPr sz="2700" dirty="0"/>
          </a:p>
          <a:p>
            <a:pPr marL="342900" lvl="0" indent="-342900" algn="l">
              <a:spcBef>
                <a:spcPts val="600"/>
              </a:spcBef>
              <a:buSzPts val="2100"/>
              <a:buFont typeface="Arial"/>
              <a:buChar char="•"/>
            </a:pPr>
            <a:r>
              <a:rPr lang="it-IT" sz="2700" dirty="0"/>
              <a:t>La madre di una famiglia con 2 figli riceve una bolletta inaspettatamente grande che non può permettersi</a:t>
            </a:r>
            <a:r>
              <a:rPr lang="en-IE" sz="2700" dirty="0"/>
              <a:t>. </a:t>
            </a:r>
          </a:p>
          <a:p>
            <a:pPr marL="342900" indent="-342900" algn="l">
              <a:spcBef>
                <a:spcPts val="600"/>
              </a:spcBef>
              <a:buSzPts val="2100"/>
              <a:buFont typeface="Arial"/>
              <a:buChar char="•"/>
            </a:pPr>
            <a:r>
              <a:rPr lang="it-IT" sz="2700" dirty="0"/>
              <a:t>Una famiglia ha una fattura del dentista da pagare inaspettatamente ma scopre che i risparmi sono stati utilizzati per il gioco d'azzardo.
L’auto di un’assistente sanitaria/o si rompe ma non gode di una copertura assicurativa che copra l’assistenza stradale</a:t>
            </a:r>
            <a:r>
              <a:rPr lang="en-IE" sz="2700" dirty="0"/>
              <a:t>.</a:t>
            </a:r>
            <a:endParaRPr sz="2700" dirty="0"/>
          </a:p>
          <a:p>
            <a:pPr marL="342900" lvl="0" indent="-342900" algn="l">
              <a:spcBef>
                <a:spcPts val="600"/>
              </a:spcBef>
              <a:buSzPts val="2100"/>
              <a:buFont typeface="Arial"/>
              <a:buChar char="•"/>
            </a:pPr>
            <a:r>
              <a:rPr lang="it-IT" sz="2700" dirty="0"/>
              <a:t>Una giovane madre/un giovane padre single spende tutti i suoi soldi per un articolo pubblicizzato da un influencer.</a:t>
            </a:r>
          </a:p>
          <a:p>
            <a:pPr marL="0" lvl="0" indent="0" algn="l">
              <a:spcBef>
                <a:spcPts val="600"/>
              </a:spcBef>
              <a:buSzPts val="2100"/>
            </a:pPr>
            <a:r>
              <a:rPr lang="it-IT" sz="2700" b="1" dirty="0"/>
              <a:t>Riesci a pensare ad altri esempi?</a:t>
            </a:r>
            <a:endParaRPr sz="2700" b="1" dirty="0"/>
          </a:p>
        </p:txBody>
      </p:sp>
      <p:sp>
        <p:nvSpPr>
          <p:cNvPr id="88" name="Google Shape;88;p5"/>
          <p:cNvSpPr txBox="1">
            <a:spLocks noGrp="1"/>
          </p:cNvSpPr>
          <p:nvPr>
            <p:ph type="title"/>
          </p:nvPr>
        </p:nvSpPr>
        <p:spPr>
          <a:xfrm>
            <a:off x="326807" y="116115"/>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it-IT" sz="2400" dirty="0"/>
              <a:t>Gestione del denaro durante i periodi critici della vita </a:t>
            </a:r>
            <a:endParaRPr sz="2400" dirty="0"/>
          </a:p>
        </p:txBody>
      </p:sp>
      <p:sp>
        <p:nvSpPr>
          <p:cNvPr id="89" name="Google Shape;89;p5"/>
          <p:cNvSpPr txBox="1">
            <a:spLocks noGrp="1"/>
          </p:cNvSpPr>
          <p:nvPr>
            <p:ph type="body" idx="2"/>
          </p:nvPr>
        </p:nvSpPr>
        <p:spPr>
          <a:xfrm>
            <a:off x="431800" y="737937"/>
            <a:ext cx="12225007" cy="99230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t>Attività</a:t>
            </a:r>
            <a:r>
              <a:rPr lang="en-US" i="0" dirty="0"/>
              <a:t> M 5.2</a:t>
            </a:r>
          </a:p>
          <a:p>
            <a:pPr marL="0" indent="0">
              <a:spcBef>
                <a:spcPts val="0"/>
              </a:spcBef>
            </a:pPr>
            <a:r>
              <a:rPr lang="it-IT" i="0" dirty="0"/>
              <a:t>Quali sono i costi imprevisti che non puoi sempre pianificare? "Punti di non ritorno" finanziari </a:t>
            </a:r>
            <a:endParaRPr dirty="0"/>
          </a:p>
        </p:txBody>
      </p:sp>
      <p:pic>
        <p:nvPicPr>
          <p:cNvPr id="90" name="Google Shape;90;p5"/>
          <p:cNvPicPr preferRelativeResize="0"/>
          <p:nvPr/>
        </p:nvPicPr>
        <p:blipFill rotWithShape="1">
          <a:blip r:embed="rId3">
            <a:alphaModFix/>
          </a:blip>
          <a:srcRect/>
          <a:stretch/>
        </p:blipFill>
        <p:spPr>
          <a:xfrm>
            <a:off x="10034305" y="2531723"/>
            <a:ext cx="3034250" cy="25696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body" idx="1"/>
          </p:nvPr>
        </p:nvSpPr>
        <p:spPr>
          <a:xfrm>
            <a:off x="4833936" y="1912494"/>
            <a:ext cx="8150070" cy="5129444"/>
          </a:xfrm>
          <a:prstGeom prst="rect">
            <a:avLst/>
          </a:prstGeom>
          <a:noFill/>
          <a:ln>
            <a:noFill/>
          </a:ln>
        </p:spPr>
        <p:txBody>
          <a:bodyPr spcFirstLastPara="1" wrap="square" lIns="72000" tIns="45700" rIns="72000" bIns="45700" anchor="t" anchorCtr="0">
            <a:noAutofit/>
          </a:bodyPr>
          <a:lstStyle/>
          <a:p>
            <a:pPr marL="0" lvl="0" indent="0" algn="l">
              <a:buSzPts val="2100"/>
            </a:pPr>
            <a:r>
              <a:rPr lang="it-IT" sz="2700" dirty="0"/>
              <a:t>Ci troviamo di fronte a diverse sfide nella nostra vita quotidiana che mettono sotto pressione le nostre finanze. Queste possono essere:
</a:t>
            </a:r>
            <a:endParaRPr sz="2700" dirty="0"/>
          </a:p>
          <a:p>
            <a:pPr marL="342900" lvl="0" indent="-342900" algn="l">
              <a:spcBef>
                <a:spcPts val="600"/>
              </a:spcBef>
              <a:buSzPts val="2100"/>
              <a:buFont typeface="Arial"/>
              <a:buChar char="•"/>
            </a:pPr>
            <a:r>
              <a:rPr lang="it-IT" sz="2700" dirty="0"/>
              <a:t>fatture impreviste 
feste e celebrazioni 
acquistare o affittare un appartamento o una casa
nuovi arrivi o partenze dalla famiglia 
ricominciare a studiare 
iniziare o terminare un lavoro</a:t>
            </a:r>
          </a:p>
          <a:p>
            <a:pPr marL="342900" lvl="0" indent="-342900" algn="l">
              <a:spcBef>
                <a:spcPts val="600"/>
              </a:spcBef>
              <a:buSzPts val="2100"/>
              <a:buFont typeface="Arial"/>
              <a:buChar char="•"/>
            </a:pPr>
            <a:r>
              <a:rPr lang="it-IT" sz="2700" dirty="0"/>
              <a:t>Raggiungere l'età della pensione</a:t>
            </a:r>
            <a:endParaRPr sz="2700" dirty="0"/>
          </a:p>
        </p:txBody>
      </p:sp>
      <p:sp>
        <p:nvSpPr>
          <p:cNvPr id="65" name="Google Shape;65;p3"/>
          <p:cNvSpPr txBox="1">
            <a:spLocks noGrp="1"/>
          </p:cNvSpPr>
          <p:nvPr>
            <p:ph type="title"/>
          </p:nvPr>
        </p:nvSpPr>
        <p:spPr>
          <a:xfrm>
            <a:off x="500065" y="355583"/>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it-IT" sz="2400" dirty="0"/>
              <a:t>Gestione del denaro durante i periodi critici della vita</a:t>
            </a:r>
            <a:endParaRPr sz="2400" dirty="0"/>
          </a:p>
        </p:txBody>
      </p:sp>
      <p:sp>
        <p:nvSpPr>
          <p:cNvPr id="66" name="Google Shape;66;p3"/>
          <p:cNvSpPr txBox="1">
            <a:spLocks noGrp="1"/>
          </p:cNvSpPr>
          <p:nvPr>
            <p:ph type="body" idx="2"/>
          </p:nvPr>
        </p:nvSpPr>
        <p:spPr>
          <a:xfrm>
            <a:off x="500065" y="97659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Quali sono i "periodi critici della vita" che puoi pianificare? </a:t>
            </a:r>
            <a:endParaRPr dirty="0"/>
          </a:p>
        </p:txBody>
      </p:sp>
      <p:pic>
        <p:nvPicPr>
          <p:cNvPr id="67" name="Google Shape;67;p3" descr="Text&#10;&#10;Description automatically generated"/>
          <p:cNvPicPr preferRelativeResize="0"/>
          <p:nvPr/>
        </p:nvPicPr>
        <p:blipFill rotWithShape="1">
          <a:blip r:embed="rId3">
            <a:alphaModFix/>
          </a:blip>
          <a:srcRect/>
          <a:stretch/>
        </p:blipFill>
        <p:spPr>
          <a:xfrm>
            <a:off x="152400" y="2321896"/>
            <a:ext cx="4681536" cy="37438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4"/>
          <p:cNvSpPr/>
          <p:nvPr/>
        </p:nvSpPr>
        <p:spPr>
          <a:xfrm>
            <a:off x="64167" y="545194"/>
            <a:ext cx="13335001" cy="750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6600"/>
              <a:t>Managing Money During Critical Life Periods</a:t>
            </a:r>
            <a:endParaRPr sz="1969" b="0" i="0" u="none" strike="noStrike" cap="none">
              <a:solidFill>
                <a:schemeClr val="lt1"/>
              </a:solidFill>
              <a:latin typeface="Calibri"/>
              <a:ea typeface="Calibri"/>
              <a:cs typeface="Calibri"/>
              <a:sym typeface="Calibri"/>
            </a:endParaRPr>
          </a:p>
        </p:txBody>
      </p:sp>
      <p:sp>
        <p:nvSpPr>
          <p:cNvPr id="74" name="Google Shape;74;p4"/>
          <p:cNvSpPr/>
          <p:nvPr/>
        </p:nvSpPr>
        <p:spPr>
          <a:xfrm rot="-2700000" flipH="1">
            <a:off x="-411420" y="-277627"/>
            <a:ext cx="1998978" cy="1507037"/>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5" name="Google Shape;75;p4"/>
          <p:cNvSpPr/>
          <p:nvPr/>
        </p:nvSpPr>
        <p:spPr>
          <a:xfrm rot="-2700000" flipH="1">
            <a:off x="975232" y="462015"/>
            <a:ext cx="705871" cy="706319"/>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6" name="Google Shape;76;p4"/>
          <p:cNvSpPr/>
          <p:nvPr/>
        </p:nvSpPr>
        <p:spPr>
          <a:xfrm rot="-2700000" flipH="1">
            <a:off x="10985058" y="717014"/>
            <a:ext cx="751922" cy="752400"/>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7" name="Google Shape;77;p4"/>
          <p:cNvSpPr/>
          <p:nvPr/>
        </p:nvSpPr>
        <p:spPr>
          <a:xfrm rot="10800000" flipH="1">
            <a:off x="10233828" y="0"/>
            <a:ext cx="3101172" cy="1620693"/>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8" name="Google Shape;78;p4"/>
          <p:cNvSpPr/>
          <p:nvPr/>
        </p:nvSpPr>
        <p:spPr>
          <a:xfrm flipH="1">
            <a:off x="8724126" y="6693076"/>
            <a:ext cx="1634623" cy="812624"/>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pic>
        <p:nvPicPr>
          <p:cNvPr id="79" name="Google Shape;79;p4" descr="Timeline&#10;&#10;Description automatically generated"/>
          <p:cNvPicPr preferRelativeResize="0">
            <a:picLocks noGrp="1"/>
          </p:cNvPicPr>
          <p:nvPr>
            <p:ph type="body" idx="1"/>
          </p:nvPr>
        </p:nvPicPr>
        <p:blipFill rotWithShape="1">
          <a:blip r:embed="rId3">
            <a:alphaModFix/>
          </a:blip>
          <a:srcRect/>
          <a:stretch/>
        </p:blipFill>
        <p:spPr>
          <a:xfrm>
            <a:off x="128337" y="810346"/>
            <a:ext cx="13206663" cy="7062606"/>
          </a:xfrm>
          <a:prstGeom prst="rect">
            <a:avLst/>
          </a:prstGeom>
          <a:noFill/>
          <a:ln>
            <a:noFill/>
          </a:ln>
        </p:spPr>
      </p:pic>
      <p:sp>
        <p:nvSpPr>
          <p:cNvPr id="80" name="Google Shape;80;p4"/>
          <p:cNvSpPr/>
          <p:nvPr/>
        </p:nvSpPr>
        <p:spPr>
          <a:xfrm flipH="1">
            <a:off x="8316962" y="7062606"/>
            <a:ext cx="891300" cy="443094"/>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1" name="Google Shape;81;p4"/>
          <p:cNvSpPr txBox="1"/>
          <p:nvPr/>
        </p:nvSpPr>
        <p:spPr>
          <a:xfrm>
            <a:off x="7128933" y="6666416"/>
            <a:ext cx="5232400" cy="396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969"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 Ryan, C. (2012)  </a:t>
            </a:r>
            <a:endParaRPr sz="1969">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2400" dirty="0"/>
              <a:t>Gestione del denaro durante i periodi critici della vita</a:t>
            </a:r>
            <a:endParaRPr sz="2400" dirty="0"/>
          </a:p>
        </p:txBody>
      </p:sp>
      <p:sp>
        <p:nvSpPr>
          <p:cNvPr id="105" name="Google Shape;105;p7"/>
          <p:cNvSpPr txBox="1">
            <a:spLocks noGrp="1"/>
          </p:cNvSpPr>
          <p:nvPr>
            <p:ph type="body" idx="2"/>
          </p:nvPr>
        </p:nvSpPr>
        <p:spPr>
          <a:xfrm>
            <a:off x="500064" y="109016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 In che modo le esigenze finanziarie possono essere diverse per i seguenti gruppi? </a:t>
            </a:r>
            <a:endParaRPr dirty="0"/>
          </a:p>
        </p:txBody>
      </p:sp>
      <p:sp>
        <p:nvSpPr>
          <p:cNvPr id="106" name="Google Shape;106;p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p:txBody>
      </p:sp>
      <p:grpSp>
        <p:nvGrpSpPr>
          <p:cNvPr id="107" name="Google Shape;107;p7"/>
          <p:cNvGrpSpPr/>
          <p:nvPr/>
        </p:nvGrpSpPr>
        <p:grpSpPr>
          <a:xfrm>
            <a:off x="1155032" y="1944097"/>
            <a:ext cx="11433488" cy="5129444"/>
            <a:chOff x="2487" y="992932"/>
            <a:chExt cx="8216110" cy="2827135"/>
          </a:xfrm>
        </p:grpSpPr>
        <p:sp>
          <p:nvSpPr>
            <p:cNvPr id="108" name="Google Shape;108;p7"/>
            <p:cNvSpPr/>
            <p:nvPr/>
          </p:nvSpPr>
          <p:spPr>
            <a:xfrm rot="5400000">
              <a:off x="252284" y="2455181"/>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26685" y="282926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txBox="1"/>
            <p:nvPr/>
          </p:nvSpPr>
          <p:spPr>
            <a:xfrm>
              <a:off x="169539" y="2829266"/>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a:solidFill>
                    <a:schemeClr val="dk1"/>
                  </a:solidFill>
                  <a:latin typeface="Calibri"/>
                  <a:ea typeface="Calibri"/>
                  <a:cs typeface="Calibri"/>
                  <a:sym typeface="Calibri"/>
                </a:rPr>
                <a:t>Un </a:t>
              </a:r>
              <a:r>
                <a:rPr lang="en-IE" sz="2000" dirty="0" err="1">
                  <a:solidFill>
                    <a:schemeClr val="dk1"/>
                  </a:solidFill>
                  <a:latin typeface="Calibri"/>
                  <a:ea typeface="Calibri"/>
                  <a:cs typeface="Calibri"/>
                  <a:sym typeface="Calibri"/>
                </a:rPr>
                <a:t>disoccupato</a:t>
              </a:r>
              <a:r>
                <a:rPr lang="en-IE" sz="2000" dirty="0">
                  <a:solidFill>
                    <a:schemeClr val="dk1"/>
                  </a:solidFill>
                  <a:latin typeface="Calibri"/>
                  <a:ea typeface="Calibri"/>
                  <a:cs typeface="Calibri"/>
                  <a:sym typeface="Calibri"/>
                </a:rPr>
                <a:t>
</a:t>
              </a:r>
              <a:endParaRPr sz="2000" dirty="0"/>
            </a:p>
          </p:txBody>
        </p:sp>
        <p:sp>
          <p:nvSpPr>
            <p:cNvPr id="111" name="Google Shape;111;p7"/>
            <p:cNvSpPr/>
            <p:nvPr/>
          </p:nvSpPr>
          <p:spPr>
            <a:xfrm>
              <a:off x="1043746" y="2363006"/>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1636029" y="2112772"/>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510431" y="248685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p:nvPr/>
          </p:nvSpPr>
          <p:spPr>
            <a:xfrm>
              <a:off x="1553284" y="2486856"/>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a:solidFill>
                    <a:schemeClr val="dk1"/>
                  </a:solidFill>
                  <a:latin typeface="Calibri"/>
                  <a:ea typeface="Calibri"/>
                  <a:cs typeface="Calibri"/>
                  <a:sym typeface="Calibri"/>
                </a:rPr>
                <a:t>Una persona </a:t>
              </a:r>
              <a:r>
                <a:rPr lang="en-IE" sz="2000" i="1" dirty="0">
                  <a:solidFill>
                    <a:schemeClr val="dk1"/>
                  </a:solidFill>
                  <a:latin typeface="Calibri"/>
                  <a:ea typeface="Calibri"/>
                  <a:cs typeface="Calibri"/>
                  <a:sym typeface="Calibri"/>
                </a:rPr>
                <a:t>single</a:t>
              </a:r>
              <a:r>
                <a:rPr lang="en-IE" sz="2000" dirty="0">
                  <a:solidFill>
                    <a:schemeClr val="dk1"/>
                  </a:solidFill>
                  <a:latin typeface="Calibri"/>
                  <a:ea typeface="Calibri"/>
                  <a:cs typeface="Calibri"/>
                  <a:sym typeface="Calibri"/>
                </a:rPr>
                <a:t>
</a:t>
              </a:r>
              <a:endParaRPr sz="2000" dirty="0"/>
            </a:p>
          </p:txBody>
        </p:sp>
        <p:sp>
          <p:nvSpPr>
            <p:cNvPr id="115" name="Google Shape;115;p7"/>
            <p:cNvSpPr/>
            <p:nvPr/>
          </p:nvSpPr>
          <p:spPr>
            <a:xfrm>
              <a:off x="2427492" y="2020597"/>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rot="5400000">
              <a:off x="3019775" y="1770363"/>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894177" y="2144447"/>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txBox="1"/>
            <p:nvPr/>
          </p:nvSpPr>
          <p:spPr>
            <a:xfrm>
              <a:off x="2937032" y="2144447"/>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err="1">
                  <a:solidFill>
                    <a:schemeClr val="dk1"/>
                  </a:solidFill>
                  <a:latin typeface="Calibri"/>
                  <a:ea typeface="Calibri"/>
                  <a:cs typeface="Calibri"/>
                  <a:sym typeface="Calibri"/>
                </a:rPr>
                <a:t>Famiglie</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che</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lavorano</a:t>
              </a:r>
              <a:r>
                <a:rPr lang="en-IE" sz="2000" dirty="0">
                  <a:solidFill>
                    <a:schemeClr val="dk1"/>
                  </a:solidFill>
                  <a:highlight>
                    <a:srgbClr val="FFFF00"/>
                  </a:highlight>
                  <a:latin typeface="Calibri"/>
                  <a:ea typeface="Calibri"/>
                  <a:cs typeface="Calibri"/>
                  <a:sym typeface="Calibri"/>
                </a:rPr>
                <a:t>
</a:t>
              </a:r>
              <a:endParaRPr sz="2000" dirty="0">
                <a:highlight>
                  <a:srgbClr val="FFFF00"/>
                </a:highlight>
              </a:endParaRPr>
            </a:p>
          </p:txBody>
        </p:sp>
        <p:sp>
          <p:nvSpPr>
            <p:cNvPr id="119" name="Google Shape;119;p7"/>
            <p:cNvSpPr/>
            <p:nvPr/>
          </p:nvSpPr>
          <p:spPr>
            <a:xfrm>
              <a:off x="3811237" y="1678188"/>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5400000">
              <a:off x="4403521" y="142795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4277922" y="1802038"/>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txBox="1"/>
            <p:nvPr/>
          </p:nvSpPr>
          <p:spPr>
            <a:xfrm>
              <a:off x="4320776" y="1802038"/>
              <a:ext cx="125202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err="1">
                  <a:solidFill>
                    <a:schemeClr val="dk1"/>
                  </a:solidFill>
                  <a:latin typeface="Calibri"/>
                  <a:ea typeface="Calibri"/>
                  <a:cs typeface="Calibri"/>
                  <a:sym typeface="Calibri"/>
                </a:rPr>
                <a:t>Famiglie</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monoparentali</a:t>
              </a:r>
              <a:r>
                <a:rPr lang="en-IE" sz="2000" dirty="0">
                  <a:solidFill>
                    <a:schemeClr val="dk1"/>
                  </a:solidFill>
                  <a:latin typeface="Calibri"/>
                  <a:ea typeface="Calibri"/>
                  <a:cs typeface="Calibri"/>
                  <a:sym typeface="Calibri"/>
                </a:rPr>
                <a:t>
</a:t>
              </a:r>
              <a:endParaRPr sz="2000" dirty="0"/>
            </a:p>
          </p:txBody>
        </p:sp>
        <p:sp>
          <p:nvSpPr>
            <p:cNvPr id="123" name="Google Shape;123;p7"/>
            <p:cNvSpPr/>
            <p:nvPr/>
          </p:nvSpPr>
          <p:spPr>
            <a:xfrm>
              <a:off x="5194983" y="133577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5400000">
              <a:off x="5787266" y="108554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661668" y="145962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txBox="1"/>
            <p:nvPr/>
          </p:nvSpPr>
          <p:spPr>
            <a:xfrm>
              <a:off x="5704520" y="1459629"/>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it-IT" sz="2000" dirty="0">
                  <a:solidFill>
                    <a:schemeClr val="dk1"/>
                  </a:solidFill>
                  <a:latin typeface="Calibri"/>
                  <a:ea typeface="Calibri"/>
                  <a:cs typeface="Calibri"/>
                  <a:sym typeface="Calibri"/>
                </a:rPr>
                <a:t>Famiglie con 2 adulti e 1 bambino
</a:t>
              </a:r>
              <a:endParaRPr sz="2000" dirty="0"/>
            </a:p>
          </p:txBody>
        </p:sp>
        <p:sp>
          <p:nvSpPr>
            <p:cNvPr id="127" name="Google Shape;127;p7"/>
            <p:cNvSpPr/>
            <p:nvPr/>
          </p:nvSpPr>
          <p:spPr>
            <a:xfrm>
              <a:off x="6578729" y="99336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400000">
              <a:off x="7171012" y="743135"/>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045413" y="111721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txBox="1"/>
            <p:nvPr/>
          </p:nvSpPr>
          <p:spPr>
            <a:xfrm>
              <a:off x="7088267" y="1117219"/>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it-IT" sz="2000" dirty="0">
                  <a:solidFill>
                    <a:schemeClr val="dk1"/>
                  </a:solidFill>
                  <a:latin typeface="Calibri"/>
                  <a:ea typeface="Calibri"/>
                  <a:cs typeface="Calibri"/>
                  <a:sym typeface="Calibri"/>
                </a:rPr>
                <a:t>Famiglie con 2 adulti e più di 1 bambino.
</a:t>
              </a:r>
              <a:endParaRPr sz="20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dirty="0"/>
              <a:t>Gestione del denaro durante i periodi critici della vita</a:t>
            </a:r>
            <a:endParaRPr dirty="0"/>
          </a:p>
        </p:txBody>
      </p:sp>
      <p:sp>
        <p:nvSpPr>
          <p:cNvPr id="98" name="Google Shape;98;p6"/>
          <p:cNvSpPr txBox="1">
            <a:spLocks noGrp="1"/>
          </p:cNvSpPr>
          <p:nvPr>
            <p:ph type="body" idx="2"/>
          </p:nvPr>
        </p:nvSpPr>
        <p:spPr>
          <a:xfrm>
            <a:off x="500064" y="1152159"/>
            <a:ext cx="12331541" cy="1013525"/>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Attività</a:t>
            </a:r>
            <a:r>
              <a:rPr lang="en-IE" i="0" dirty="0"/>
              <a:t> M 5.3</a:t>
            </a:r>
          </a:p>
          <a:p>
            <a:pPr marL="0" lvl="0" indent="0">
              <a:spcBef>
                <a:spcPts val="0"/>
              </a:spcBef>
            </a:pPr>
            <a:r>
              <a:rPr lang="it-IT" i="0" dirty="0"/>
              <a:t>Identificazione dei "bisogni e dei desideri" finanziari </a:t>
            </a:r>
            <a:endParaRPr lang="en-IE" i="0" dirty="0"/>
          </a:p>
        </p:txBody>
      </p:sp>
      <p:sp>
        <p:nvSpPr>
          <p:cNvPr id="3" name="Text Placeholder 2">
            <a:extLst>
              <a:ext uri="{FF2B5EF4-FFF2-40B4-BE49-F238E27FC236}">
                <a16:creationId xmlns:a16="http://schemas.microsoft.com/office/drawing/2014/main" id="{BCDCB3FD-A85A-B1ED-6BEB-C6CF77DF005A}"/>
              </a:ext>
            </a:extLst>
          </p:cNvPr>
          <p:cNvSpPr>
            <a:spLocks noGrp="1"/>
          </p:cNvSpPr>
          <p:nvPr>
            <p:ph type="body" idx="1"/>
          </p:nvPr>
        </p:nvSpPr>
        <p:spPr>
          <a:xfrm>
            <a:off x="500064" y="2599899"/>
            <a:ext cx="11971336" cy="4230140"/>
          </a:xfrm>
        </p:spPr>
        <p:txBody>
          <a:bodyPr/>
          <a:lstStyle/>
          <a:p>
            <a:r>
              <a:rPr lang="en-GB" sz="3200" dirty="0">
                <a:hlinkClick r:id="rId3"/>
              </a:rPr>
              <a:t>https://www.youtube.com/watch?v=6OAqNtueu0U</a:t>
            </a:r>
            <a:r>
              <a:rPr lang="en-GB" sz="3200" dirty="0"/>
              <a:t> </a:t>
            </a:r>
          </a:p>
          <a:p>
            <a:pPr marL="800100" indent="-571500">
              <a:buFont typeface="Arial" panose="020B0604020202020204" pitchFamily="34" charset="0"/>
              <a:buChar char="•"/>
            </a:pPr>
            <a:r>
              <a:rPr lang="it-IT" sz="3200" dirty="0"/>
              <a:t>Guarda questo video e considera come potresti usarlo con i bambini. 
Quale discussione potrebbe scaturire?
Come potresti collegare questo video per bambini alle questioni finanziarie veramente importanti di cui abbiamo appena discusso?</a:t>
            </a:r>
            <a:endParaRPr lang="en-GB" sz="2800" dirty="0"/>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2023</Words>
  <Application>Microsoft Office PowerPoint</Application>
  <PresentationFormat>Personalizzato</PresentationFormat>
  <Paragraphs>212</Paragraphs>
  <Slides>23</Slides>
  <Notes>22</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23</vt:i4>
      </vt:variant>
    </vt:vector>
  </HeadingPairs>
  <TitlesOfParts>
    <vt:vector size="28" baseType="lpstr">
      <vt:lpstr>Calibri</vt:lpstr>
      <vt:lpstr>Open Sans</vt:lpstr>
      <vt:lpstr>Arial</vt:lpstr>
      <vt:lpstr>CARDET Course template</vt:lpstr>
      <vt:lpstr>CARDET Course template</vt:lpstr>
      <vt:lpstr>IO3: Formazione di alfabetizzazione finanziaria per genitori </vt:lpstr>
      <vt:lpstr>Gestione del denaro durante i periodi critici della vita  Risultati di apprendimento </vt:lpstr>
      <vt:lpstr>Gestione del denaro durante i periodi di vita critici  Programma visivo </vt:lpstr>
      <vt:lpstr>Gestione del denaro durante i periodi critici della vita Attività rompighiaccio</vt:lpstr>
      <vt:lpstr>Gestione del denaro durante i periodi critici della vita </vt:lpstr>
      <vt:lpstr>Gestione del denaro durante i periodi critici della vita</vt:lpstr>
      <vt:lpstr>Presentazione standard di PowerPoint</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Gestione del denaro durante i periodi critici della vita</vt:lpstr>
      <vt:lpstr>Grazie per aver partecipato. Per ulteriori risorse, visita il sito Web di Money Matters:  https://moneymattersproject.eu/ </vt:lpstr>
      <vt:lpstr>Gestione del denaro durante i periodi critici della vita</vt:lpstr>
      <vt:lpstr>Gestione del denaro durante i periodi critici della vita</vt:lpstr>
      <vt:lpstr>Gestione del denaro durante i periodi critici della vita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Agnese Tomassini</cp:lastModifiedBy>
  <cp:revision>85</cp:revision>
  <dcterms:created xsi:type="dcterms:W3CDTF">2014-07-11T09:12:14Z</dcterms:created>
  <dcterms:modified xsi:type="dcterms:W3CDTF">2022-08-23T11:28:11Z</dcterms:modified>
</cp:coreProperties>
</file>