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28"/>
  </p:notesMasterIdLst>
  <p:sldIdLst>
    <p:sldId id="256" r:id="rId3"/>
    <p:sldId id="274" r:id="rId4"/>
    <p:sldId id="257" r:id="rId5"/>
    <p:sldId id="277" r:id="rId6"/>
    <p:sldId id="258" r:id="rId7"/>
    <p:sldId id="278" r:id="rId8"/>
    <p:sldId id="259" r:id="rId9"/>
    <p:sldId id="260" r:id="rId10"/>
    <p:sldId id="261" r:id="rId11"/>
    <p:sldId id="275" r:id="rId12"/>
    <p:sldId id="276" r:id="rId13"/>
    <p:sldId id="279" r:id="rId14"/>
    <p:sldId id="262" r:id="rId15"/>
    <p:sldId id="264" r:id="rId16"/>
    <p:sldId id="263" r:id="rId17"/>
    <p:sldId id="265" r:id="rId18"/>
    <p:sldId id="280" r:id="rId19"/>
    <p:sldId id="281" r:id="rId20"/>
    <p:sldId id="282" r:id="rId21"/>
    <p:sldId id="269" r:id="rId22"/>
    <p:sldId id="268" r:id="rId23"/>
    <p:sldId id="273" r:id="rId24"/>
    <p:sldId id="270" r:id="rId25"/>
    <p:sldId id="271" r:id="rId26"/>
    <p:sldId id="272" r:id="rId27"/>
  </p:sldIdLst>
  <p:sldSz cx="13335000" cy="7505700"/>
  <p:notesSz cx="6858000" cy="9144000"/>
  <p:embeddedFontLst>
    <p:embeddedFont>
      <p:font typeface="Calibri" panose="020F0502020204030204" pitchFamily="34" charset="0"/>
      <p:regular r:id="rId29"/>
      <p:bold r:id="rId30"/>
      <p:italic r:id="rId31"/>
      <p:boldItalic r:id="rId32"/>
    </p:embeddedFont>
    <p:embeddedFont>
      <p:font typeface="Candara Light" panose="020E0502030303020204" pitchFamily="34" charset="0"/>
      <p:regular r:id="rId33"/>
      <p:italic r:id="rId34"/>
    </p:embeddedFont>
    <p:embeddedFont>
      <p:font typeface="Lucida Handwriting" panose="03010101010101010101" pitchFamily="66" charset="0"/>
      <p:regular r:id="rId35"/>
    </p:embeddedFont>
    <p:embeddedFont>
      <p:font typeface="Open Sans" panose="020B0606030504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j7umTWuhHvYZvVjL+7WIRKvU3Nc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31E"/>
    <a:srgbClr val="606767"/>
    <a:srgbClr val="758484"/>
    <a:srgbClr val="BEE5E5"/>
    <a:srgbClr val="BADFDF"/>
    <a:srgbClr val="FF0000"/>
    <a:srgbClr val="FFFF01"/>
    <a:srgbClr val="22B573"/>
    <a:srgbClr val="0071BC"/>
    <a:srgbClr val="E85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5"/>
    <p:restoredTop sz="94507"/>
  </p:normalViewPr>
  <p:slideViewPr>
    <p:cSldViewPr snapToGrid="0">
      <p:cViewPr varScale="1">
        <p:scale>
          <a:sx n="74" d="100"/>
          <a:sy n="74" d="100"/>
        </p:scale>
        <p:origin x="5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9E293B-11A2-4E74-AEB4-2A2FAABD3B48}" type="doc">
      <dgm:prSet loTypeId="urn:microsoft.com/office/officeart/2005/8/layout/bProcess3" loCatId="process" qsTypeId="urn:microsoft.com/office/officeart/2005/8/quickstyle/simple1" qsCatId="simple" csTypeId="urn:microsoft.com/office/officeart/2005/8/colors/accent4_3" csCatId="accent4" phldr="1"/>
      <dgm:spPr/>
      <dgm:t>
        <a:bodyPr/>
        <a:lstStyle/>
        <a:p>
          <a:endParaRPr lang="en-IE"/>
        </a:p>
      </dgm:t>
    </dgm:pt>
    <dgm:pt modelId="{3C877917-B937-40A1-AB3C-A2F1C566DBF8}">
      <dgm:prSet phldrT="[Text]" custT="1"/>
      <dgm:spPr>
        <a:xfrm>
          <a:off x="3112912" y="1826"/>
          <a:ext cx="1937100" cy="1162260"/>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400" b="1" dirty="0" err="1">
              <a:solidFill>
                <a:schemeClr val="bg2"/>
              </a:solidFill>
              <a:latin typeface="Calibri" panose="020F0502020204030204"/>
              <a:ea typeface="+mn-ea"/>
              <a:cs typeface="+mn-cs"/>
            </a:rPr>
            <a:t>Cos'è</a:t>
          </a:r>
          <a:r>
            <a:rPr lang="en-IE" sz="2400" b="1" dirty="0">
              <a:solidFill>
                <a:schemeClr val="bg2"/>
              </a:solidFill>
              <a:latin typeface="Calibri" panose="020F0502020204030204"/>
              <a:ea typeface="+mn-ea"/>
              <a:cs typeface="+mn-cs"/>
            </a:rPr>
            <a:t> un ‘</a:t>
          </a:r>
          <a:r>
            <a:rPr lang="en-IE" sz="2400" b="1" dirty="0" err="1">
              <a:solidFill>
                <a:schemeClr val="bg2"/>
              </a:solidFill>
              <a:latin typeface="Calibri" panose="020F0502020204030204"/>
              <a:ea typeface="+mn-ea"/>
              <a:cs typeface="+mn-cs"/>
            </a:rPr>
            <a:t>consumatore</a:t>
          </a:r>
          <a:r>
            <a:rPr lang="en-IE" sz="2400" b="1" dirty="0">
              <a:solidFill>
                <a:schemeClr val="bg2"/>
              </a:solidFill>
              <a:latin typeface="Calibri" panose="020F0502020204030204"/>
              <a:ea typeface="+mn-ea"/>
              <a:cs typeface="+mn-cs"/>
            </a:rPr>
            <a:t> </a:t>
          </a:r>
          <a:r>
            <a:rPr lang="en-IE" sz="2400" b="1" dirty="0" err="1">
              <a:solidFill>
                <a:schemeClr val="bg2"/>
              </a:solidFill>
              <a:latin typeface="Calibri" panose="020F0502020204030204"/>
              <a:ea typeface="+mn-ea"/>
              <a:cs typeface="+mn-cs"/>
            </a:rPr>
            <a:t>critico</a:t>
          </a:r>
          <a:r>
            <a:rPr lang="en-IE" sz="2400" b="1" dirty="0">
              <a:solidFill>
                <a:schemeClr val="bg2"/>
              </a:solidFill>
              <a:latin typeface="Calibri" panose="020F0502020204030204"/>
              <a:ea typeface="+mn-ea"/>
              <a:cs typeface="+mn-cs"/>
            </a:rPr>
            <a:t>'</a:t>
          </a:r>
          <a:endParaRPr lang="en-IE" sz="2100" b="1" dirty="0">
            <a:solidFill>
              <a:schemeClr val="bg2"/>
            </a:solidFill>
            <a:latin typeface="Calibri" panose="020F0502020204030204"/>
            <a:ea typeface="+mn-ea"/>
            <a:cs typeface="+mn-cs"/>
          </a:endParaRPr>
        </a:p>
      </dgm:t>
    </dgm:pt>
    <dgm:pt modelId="{C6745D61-6786-424A-ACBE-F1E8CD3FB282}" type="parTrans" cxnId="{A5F1F052-FDA1-4CC4-ADC9-ED3495765686}">
      <dgm:prSet/>
      <dgm:spPr/>
      <dgm:t>
        <a:bodyPr/>
        <a:lstStyle/>
        <a:p>
          <a:endParaRPr lang="en-IE"/>
        </a:p>
      </dgm:t>
    </dgm:pt>
    <dgm:pt modelId="{049AFFD2-0D79-42E5-91D1-6549E3FCF62E}" type="sibTrans" cxnId="{A5F1F052-FDA1-4CC4-ADC9-ED3495765686}">
      <dgm:prSet/>
      <dgm:spPr>
        <a:xfrm>
          <a:off x="5048212"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26E72F72-03DF-4948-AF9C-AA7C525F7270}">
      <dgm:prSet phldrT="[Text]" custT="1"/>
      <dgm:spPr>
        <a:xfrm>
          <a:off x="5495545" y="1826"/>
          <a:ext cx="1937100" cy="1162260"/>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err="1">
              <a:solidFill>
                <a:schemeClr val="bg2"/>
              </a:solidFill>
              <a:latin typeface="Calibri" panose="020F0502020204030204"/>
              <a:ea typeface="+mn-ea"/>
              <a:cs typeface="+mn-cs"/>
            </a:rPr>
            <a:t>Attività</a:t>
          </a:r>
          <a:r>
            <a:rPr lang="en-IE" sz="2800" b="1" dirty="0">
              <a:solidFill>
                <a:schemeClr val="bg2"/>
              </a:solidFill>
              <a:latin typeface="Calibri" panose="020F0502020204030204"/>
              <a:ea typeface="+mn-ea"/>
              <a:cs typeface="+mn-cs"/>
            </a:rPr>
            <a:t> - </a:t>
          </a:r>
          <a:r>
            <a:rPr lang="en-IE" sz="2800" b="1" dirty="0" err="1">
              <a:solidFill>
                <a:schemeClr val="bg2"/>
              </a:solidFill>
              <a:latin typeface="Calibri" panose="020F0502020204030204"/>
              <a:ea typeface="+mn-ea"/>
              <a:cs typeface="+mn-cs"/>
            </a:rPr>
            <a:t>Pubblicità</a:t>
          </a:r>
          <a:endParaRPr lang="en-IE" sz="2800" b="1" dirty="0">
            <a:solidFill>
              <a:schemeClr val="bg2"/>
            </a:solidFill>
            <a:latin typeface="Calibri" panose="020F0502020204030204"/>
            <a:ea typeface="+mn-ea"/>
            <a:cs typeface="+mn-cs"/>
          </a:endParaRPr>
        </a:p>
      </dgm:t>
    </dgm:pt>
    <dgm:pt modelId="{B1040AED-6F0C-4A25-B9EE-2788FAE27826}" type="parTrans" cxnId="{D255692F-0BBF-4298-A6EE-0C2123DF0E04}">
      <dgm:prSet/>
      <dgm:spPr/>
      <dgm:t>
        <a:bodyPr/>
        <a:lstStyle/>
        <a:p>
          <a:endParaRPr lang="en-IE"/>
        </a:p>
      </dgm:t>
    </dgm:pt>
    <dgm:pt modelId="{17DBC2E8-4B05-4872-8D8B-D8D008BDE655}" type="sibTrans" cxnId="{D255692F-0BBF-4298-A6EE-0C2123DF0E04}">
      <dgm:prSet/>
      <dgm:spPr>
        <a:xfrm>
          <a:off x="1698829" y="1162286"/>
          <a:ext cx="4765266" cy="414933"/>
        </a:xfrm>
        <a:noFill/>
        <a:ln w="6350" cap="flat" cmpd="sng" algn="ctr">
          <a:solidFill>
            <a:srgbClr val="FFC000">
              <a:shade val="90000"/>
              <a:hueOff val="-147391"/>
              <a:satOff val="0"/>
              <a:lumOff val="8988"/>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756AF546-6D6C-4B89-974D-8C20B09A9830}">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it-IT" b="1" dirty="0">
              <a:solidFill>
                <a:schemeClr val="bg2"/>
              </a:solidFill>
              <a:latin typeface="Calibri" panose="020F0502020204030204"/>
              <a:ea typeface="+mn-ea"/>
              <a:cs typeface="+mn-cs"/>
            </a:rPr>
            <a:t>La pubblicità e il fumetto Money </a:t>
          </a:r>
          <a:r>
            <a:rPr lang="it-IT" b="1" dirty="0" err="1">
              <a:solidFill>
                <a:schemeClr val="bg2"/>
              </a:solidFill>
              <a:latin typeface="Calibri" panose="020F0502020204030204"/>
              <a:ea typeface="+mn-ea"/>
              <a:cs typeface="+mn-cs"/>
            </a:rPr>
            <a:t>Matters</a:t>
          </a:r>
          <a:r>
            <a:rPr lang="it-IT" b="1" dirty="0">
              <a:solidFill>
                <a:schemeClr val="bg2"/>
              </a:solidFill>
              <a:latin typeface="Calibri" panose="020F0502020204030204"/>
              <a:ea typeface="+mn-ea"/>
              <a:cs typeface="+mn-cs"/>
            </a:rPr>
            <a:t> </a:t>
          </a:r>
          <a:endParaRPr lang="en-IE" b="1" dirty="0">
            <a:solidFill>
              <a:schemeClr val="bg2"/>
            </a:solidFill>
            <a:latin typeface="Calibri" panose="020F0502020204030204"/>
            <a:ea typeface="+mn-ea"/>
            <a:cs typeface="+mn-cs"/>
          </a:endParaRPr>
        </a:p>
      </dgm:t>
    </dgm:pt>
    <dgm:pt modelId="{25A5DD00-DE4F-4E02-A492-A075133DA950}" type="parTrans" cxnId="{4D1B3BB4-9199-4D6F-8A4A-B56C08E23326}">
      <dgm:prSet/>
      <dgm:spPr/>
      <dgm:t>
        <a:bodyPr/>
        <a:lstStyle/>
        <a:p>
          <a:endParaRPr lang="en-IE"/>
        </a:p>
      </dgm:t>
    </dgm:pt>
    <dgm:pt modelId="{B77CA059-7A74-47BA-9E16-711185A1D5B8}" type="sibTrans" cxnId="{4D1B3BB4-9199-4D6F-8A4A-B56C08E23326}">
      <dgm:prSet/>
      <dgm:spPr/>
      <dgm:t>
        <a:bodyPr/>
        <a:lstStyle/>
        <a:p>
          <a:endParaRPr lang="en-IE"/>
        </a:p>
      </dgm:t>
    </dgm:pt>
    <dgm:pt modelId="{88D85C80-39ED-4576-9297-579BD631F3F7}">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a:solidFill>
                <a:schemeClr val="bg2"/>
              </a:solidFill>
              <a:latin typeface="Calibri" panose="020F0502020204030204"/>
              <a:ea typeface="+mn-ea"/>
              <a:cs typeface="+mn-cs"/>
            </a:rPr>
            <a:t>La </a:t>
          </a:r>
          <a:r>
            <a:rPr lang="en-IE" sz="2800" b="1" dirty="0" err="1">
              <a:solidFill>
                <a:schemeClr val="bg2"/>
              </a:solidFill>
              <a:latin typeface="Calibri" panose="020F0502020204030204"/>
              <a:ea typeface="+mn-ea"/>
              <a:cs typeface="+mn-cs"/>
            </a:rPr>
            <a:t>psicologia</a:t>
          </a:r>
          <a:r>
            <a:rPr lang="en-IE" sz="2800" b="1" dirty="0">
              <a:solidFill>
                <a:schemeClr val="bg2"/>
              </a:solidFill>
              <a:latin typeface="Calibri" panose="020F0502020204030204"/>
              <a:ea typeface="+mn-ea"/>
              <a:cs typeface="+mn-cs"/>
            </a:rPr>
            <a:t> del </a:t>
          </a:r>
          <a:r>
            <a:rPr lang="en-IE" sz="2800" b="1" dirty="0" err="1">
              <a:solidFill>
                <a:schemeClr val="bg2"/>
              </a:solidFill>
              <a:latin typeface="Calibri" panose="020F0502020204030204"/>
              <a:ea typeface="+mn-ea"/>
              <a:cs typeface="+mn-cs"/>
            </a:rPr>
            <a:t>colore</a:t>
          </a:r>
          <a:r>
            <a:rPr lang="en-IE" sz="2800" b="1" dirty="0">
              <a:solidFill>
                <a:schemeClr val="bg2"/>
              </a:solidFill>
              <a:latin typeface="Calibri" panose="020F0502020204030204"/>
              <a:ea typeface="+mn-ea"/>
              <a:cs typeface="+mn-cs"/>
            </a:rPr>
            <a:t> </a:t>
          </a:r>
        </a:p>
      </dgm:t>
    </dgm:pt>
    <dgm:pt modelId="{582836CC-6D2D-4D52-AA1F-10F6B580E4B6}" type="parTrans" cxnId="{3691D268-87D9-4CDC-B22F-5F1A712A21FF}">
      <dgm:prSet/>
      <dgm:spPr/>
      <dgm:t>
        <a:bodyPr/>
        <a:lstStyle/>
        <a:p>
          <a:endParaRPr lang="en-IE"/>
        </a:p>
      </dgm:t>
    </dgm:pt>
    <dgm:pt modelId="{F4CD6D48-1E40-41F1-A25F-5360B78B50A2}" type="sibTrans" cxnId="{3691D268-87D9-4CDC-B22F-5F1A712A21FF}">
      <dgm:prSet/>
      <dgm:spPr/>
      <dgm:t>
        <a:bodyPr/>
        <a:lstStyle/>
        <a:p>
          <a:endParaRPr lang="en-IE"/>
        </a:p>
      </dgm:t>
    </dgm:pt>
    <dgm:pt modelId="{F02D356B-0D9E-43D0-8D23-F52E8E76D871}">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3200" b="1" dirty="0" err="1">
              <a:solidFill>
                <a:schemeClr val="bg2"/>
              </a:solidFill>
              <a:latin typeface="Calibri" panose="020F0502020204030204"/>
              <a:ea typeface="+mn-ea"/>
              <a:cs typeface="+mn-cs"/>
            </a:rPr>
            <a:t>Pausa</a:t>
          </a:r>
          <a:r>
            <a:rPr lang="en-IE" sz="3200" b="1" dirty="0">
              <a:solidFill>
                <a:schemeClr val="bg2"/>
              </a:solidFill>
              <a:latin typeface="Calibri" panose="020F0502020204030204"/>
              <a:ea typeface="+mn-ea"/>
              <a:cs typeface="+mn-cs"/>
            </a:rPr>
            <a:t> </a:t>
          </a:r>
          <a:endParaRPr lang="en-IE" sz="2100" b="1" dirty="0">
            <a:solidFill>
              <a:schemeClr val="bg2"/>
            </a:solidFill>
            <a:latin typeface="Calibri" panose="020F0502020204030204"/>
            <a:ea typeface="+mn-ea"/>
            <a:cs typeface="+mn-cs"/>
          </a:endParaRPr>
        </a:p>
      </dgm:t>
    </dgm:pt>
    <dgm:pt modelId="{38DEFBC5-BBFA-45A0-B541-7F38F2291973}" type="parTrans" cxnId="{789F6314-D349-4955-B7BE-52555A8F1D0B}">
      <dgm:prSet/>
      <dgm:spPr/>
      <dgm:t>
        <a:bodyPr/>
        <a:lstStyle/>
        <a:p>
          <a:endParaRPr lang="en-IE"/>
        </a:p>
      </dgm:t>
    </dgm:pt>
    <dgm:pt modelId="{2D2B333E-5737-4655-B31C-F5BE0DC4183D}" type="sibTrans" cxnId="{789F6314-D349-4955-B7BE-52555A8F1D0B}">
      <dgm:prSet/>
      <dgm:spPr/>
      <dgm:t>
        <a:bodyPr/>
        <a:lstStyle/>
        <a:p>
          <a:endParaRPr lang="en-IE"/>
        </a:p>
      </dgm:t>
    </dgm:pt>
    <dgm:pt modelId="{86D930A6-FC7B-4E67-9B54-25811D60F671}">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b="1" dirty="0" err="1">
              <a:solidFill>
                <a:schemeClr val="bg2"/>
              </a:solidFill>
              <a:latin typeface="Calibri" panose="020F0502020204030204"/>
              <a:ea typeface="+mn-ea"/>
              <a:cs typeface="+mn-cs"/>
            </a:rPr>
            <a:t>Risorse</a:t>
          </a:r>
          <a:r>
            <a:rPr lang="en-US" b="1" dirty="0">
              <a:solidFill>
                <a:schemeClr val="bg2"/>
              </a:solidFill>
              <a:latin typeface="Calibri" panose="020F0502020204030204"/>
              <a:ea typeface="+mn-ea"/>
              <a:cs typeface="+mn-cs"/>
            </a:rPr>
            <a:t> di Money Matters Escape the Money Jungle</a:t>
          </a:r>
          <a:endParaRPr lang="en-IE" b="1" dirty="0">
            <a:solidFill>
              <a:schemeClr val="bg2"/>
            </a:solidFill>
            <a:latin typeface="Calibri" panose="020F0502020204030204"/>
            <a:ea typeface="+mn-ea"/>
            <a:cs typeface="+mn-cs"/>
          </a:endParaRPr>
        </a:p>
      </dgm:t>
    </dgm:pt>
    <dgm:pt modelId="{575C1B71-032E-4667-A137-CA04508EC1C9}" type="parTrans" cxnId="{09AE8462-5A92-407B-99B9-80A260F6F84F}">
      <dgm:prSet/>
      <dgm:spPr/>
      <dgm:t>
        <a:bodyPr/>
        <a:lstStyle/>
        <a:p>
          <a:endParaRPr lang="en-IE"/>
        </a:p>
      </dgm:t>
    </dgm:pt>
    <dgm:pt modelId="{83E525D5-A6CA-432F-AB4A-6ECD56733181}" type="sibTrans" cxnId="{09AE8462-5A92-407B-99B9-80A260F6F84F}">
      <dgm:prSet/>
      <dgm:spPr/>
      <dgm:t>
        <a:bodyPr/>
        <a:lstStyle/>
        <a:p>
          <a:endParaRPr lang="en-IE"/>
        </a:p>
      </dgm:t>
    </dgm:pt>
    <dgm:pt modelId="{675E752F-CD9F-4F8B-B0D9-60D12FB2868A}">
      <dgm:prSet phldrT="[Text]"/>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it-IT" b="1" dirty="0">
              <a:solidFill>
                <a:schemeClr val="bg2"/>
              </a:solidFill>
              <a:latin typeface="Calibri" panose="020F0502020204030204"/>
              <a:ea typeface="+mn-ea"/>
              <a:cs typeface="+mn-cs"/>
            </a:rPr>
            <a:t>Le risorse di Money </a:t>
          </a:r>
          <a:r>
            <a:rPr lang="it-IT" b="1" dirty="0" err="1">
              <a:solidFill>
                <a:schemeClr val="bg2"/>
              </a:solidFill>
              <a:latin typeface="Calibri" panose="020F0502020204030204"/>
              <a:ea typeface="+mn-ea"/>
              <a:cs typeface="+mn-cs"/>
            </a:rPr>
            <a:t>Matters</a:t>
          </a:r>
          <a:r>
            <a:rPr lang="it-IT" b="1" dirty="0">
              <a:solidFill>
                <a:schemeClr val="bg2"/>
              </a:solidFill>
              <a:latin typeface="Calibri" panose="020F0502020204030204"/>
              <a:ea typeface="+mn-ea"/>
              <a:cs typeface="+mn-cs"/>
            </a:rPr>
            <a:t> e l'economia circolare </a:t>
          </a:r>
          <a:endParaRPr lang="en-IE" b="1" dirty="0">
            <a:solidFill>
              <a:schemeClr val="bg2"/>
            </a:solidFill>
            <a:latin typeface="Calibri" panose="020F0502020204030204"/>
            <a:ea typeface="+mn-ea"/>
            <a:cs typeface="+mn-cs"/>
          </a:endParaRPr>
        </a:p>
      </dgm:t>
    </dgm:pt>
    <dgm:pt modelId="{BB01CDA5-9E07-447C-A34B-5E5514BB3A8B}" type="parTrans" cxnId="{B9D0CAFF-02F6-455A-988F-CE2CA6AAE646}">
      <dgm:prSet/>
      <dgm:spPr/>
      <dgm:t>
        <a:bodyPr/>
        <a:lstStyle/>
        <a:p>
          <a:endParaRPr lang="en-IE"/>
        </a:p>
      </dgm:t>
    </dgm:pt>
    <dgm:pt modelId="{A17F5AFF-7032-49E3-995E-7EC00D4F110B}" type="sibTrans" cxnId="{B9D0CAFF-02F6-455A-988F-CE2CA6AAE646}">
      <dgm:prSet/>
      <dgm:spPr/>
      <dgm:t>
        <a:bodyPr/>
        <a:lstStyle/>
        <a:p>
          <a:endParaRPr lang="en-IE"/>
        </a:p>
      </dgm:t>
    </dgm:pt>
    <dgm:pt modelId="{8FE30F41-83C3-4C0D-9228-E92AA138A003}">
      <dgm:prSet phldrT="[Text]" custT="1"/>
      <dgm:spPr>
        <a:xfrm>
          <a:off x="5495545" y="1826"/>
          <a:ext cx="1937100" cy="1162260"/>
        </a:xfr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3600" b="1" dirty="0">
              <a:solidFill>
                <a:schemeClr val="bg2"/>
              </a:solidFill>
              <a:latin typeface="Calibri" panose="020F0502020204030204"/>
              <a:ea typeface="+mn-ea"/>
              <a:cs typeface="+mn-cs"/>
            </a:rPr>
            <a:t>Fine</a:t>
          </a:r>
          <a:r>
            <a:rPr lang="en-IE" sz="2100" dirty="0">
              <a:solidFill>
                <a:sysClr val="window" lastClr="FFFFFF"/>
              </a:solidFill>
              <a:latin typeface="Calibri" panose="020F0502020204030204"/>
              <a:ea typeface="+mn-ea"/>
              <a:cs typeface="+mn-cs"/>
            </a:rPr>
            <a:t> </a:t>
          </a:r>
        </a:p>
      </dgm:t>
    </dgm:pt>
    <dgm:pt modelId="{A68E6926-ADDD-4ABF-B111-7EFFFCB9134C}" type="parTrans" cxnId="{00AC7CA1-C7D7-4797-BAD6-E20E2E965FEC}">
      <dgm:prSet/>
      <dgm:spPr/>
      <dgm:t>
        <a:bodyPr/>
        <a:lstStyle/>
        <a:p>
          <a:endParaRPr lang="en-IE"/>
        </a:p>
      </dgm:t>
    </dgm:pt>
    <dgm:pt modelId="{A867C4C8-F51A-4B36-95ED-AE2FE2B6BEE0}" type="sibTrans" cxnId="{00AC7CA1-C7D7-4797-BAD6-E20E2E965FEC}">
      <dgm:prSet/>
      <dgm:spPr/>
      <dgm:t>
        <a:bodyPr/>
        <a:lstStyle/>
        <a:p>
          <a:endParaRPr lang="en-IE"/>
        </a:p>
      </dgm:t>
    </dgm:pt>
    <dgm:pt modelId="{E44748F8-B9FF-40FC-B76D-14F2CA461D0E}">
      <dgm:prSet phldrT="[Text]" custT="1"/>
      <dgm:spPr>
        <a:xfrm>
          <a:off x="730278" y="1826"/>
          <a:ext cx="1937100" cy="1162260"/>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IE" sz="2800" b="1" dirty="0">
              <a:solidFill>
                <a:schemeClr val="bg2"/>
              </a:solidFill>
              <a:latin typeface="Calibri" panose="020F0502020204030204"/>
              <a:ea typeface="+mn-ea"/>
              <a:cs typeface="+mn-cs"/>
            </a:rPr>
            <a:t>Tipi di </a:t>
          </a:r>
          <a:r>
            <a:rPr lang="en-IE" sz="2800" b="1" dirty="0" err="1">
              <a:solidFill>
                <a:schemeClr val="bg2"/>
              </a:solidFill>
              <a:latin typeface="Calibri" panose="020F0502020204030204"/>
              <a:ea typeface="+mn-ea"/>
              <a:cs typeface="+mn-cs"/>
            </a:rPr>
            <a:t>consumatori</a:t>
          </a:r>
          <a:r>
            <a:rPr lang="en-IE" sz="2800" b="1" dirty="0">
              <a:solidFill>
                <a:schemeClr val="bg2"/>
              </a:solidFill>
              <a:latin typeface="Calibri" panose="020F0502020204030204"/>
              <a:ea typeface="+mn-ea"/>
              <a:cs typeface="+mn-cs"/>
            </a:rPr>
            <a:t> </a:t>
          </a:r>
        </a:p>
      </dgm:t>
    </dgm:pt>
    <dgm:pt modelId="{AC355222-48BE-4D19-893E-811EB4FE50EE}" type="sibTrans" cxnId="{76D1A3FE-523D-4BA8-A368-F02211B21E2C}">
      <dgm:prSet/>
      <dgm:spPr>
        <a:xfrm>
          <a:off x="2665579" y="537236"/>
          <a:ext cx="414933"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gm:spPr>
      <dgm:t>
        <a:bodyPr/>
        <a:lstStyle/>
        <a:p>
          <a:pPr>
            <a:buNone/>
          </a:pPr>
          <a:endParaRPr lang="en-IE">
            <a:solidFill>
              <a:sysClr val="windowText" lastClr="000000">
                <a:hueOff val="0"/>
                <a:satOff val="0"/>
                <a:lumOff val="0"/>
                <a:alphaOff val="0"/>
              </a:sysClr>
            </a:solidFill>
            <a:latin typeface="Calibri" panose="020F0502020204030204"/>
            <a:ea typeface="+mn-ea"/>
            <a:cs typeface="+mn-cs"/>
          </a:endParaRPr>
        </a:p>
      </dgm:t>
    </dgm:pt>
    <dgm:pt modelId="{A63419F6-0F82-4639-9F2C-1FD035E1FF2E}" type="parTrans" cxnId="{76D1A3FE-523D-4BA8-A368-F02211B21E2C}">
      <dgm:prSet/>
      <dgm:spPr/>
      <dgm:t>
        <a:bodyPr/>
        <a:lstStyle/>
        <a:p>
          <a:endParaRPr lang="en-IE"/>
        </a:p>
      </dgm:t>
    </dgm:pt>
    <dgm:pt modelId="{C56AE18B-2578-40D0-8EFE-045D2C5E4994}" type="pres">
      <dgm:prSet presAssocID="{7C9E293B-11A2-4E74-AEB4-2A2FAABD3B48}" presName="Name0" presStyleCnt="0">
        <dgm:presLayoutVars>
          <dgm:dir/>
          <dgm:resizeHandles val="exact"/>
        </dgm:presLayoutVars>
      </dgm:prSet>
      <dgm:spPr/>
    </dgm:pt>
    <dgm:pt modelId="{8D646B68-4348-4791-8F6C-1BF25FB54A74}" type="pres">
      <dgm:prSet presAssocID="{E44748F8-B9FF-40FC-B76D-14F2CA461D0E}" presName="node" presStyleLbl="node1" presStyleIdx="0" presStyleCnt="9">
        <dgm:presLayoutVars>
          <dgm:bulletEnabled val="1"/>
        </dgm:presLayoutVars>
      </dgm:prSet>
      <dgm:spPr/>
    </dgm:pt>
    <dgm:pt modelId="{E226B5AB-C23A-4C42-9799-6CA56B39F57F}" type="pres">
      <dgm:prSet presAssocID="{AC355222-48BE-4D19-893E-811EB4FE50EE}" presName="sibTrans" presStyleLbl="sibTrans1D1" presStyleIdx="0" presStyleCnt="8"/>
      <dgm:spPr/>
    </dgm:pt>
    <dgm:pt modelId="{4A33D42F-C65B-4E2C-AE8C-E22C1E0030B1}" type="pres">
      <dgm:prSet presAssocID="{AC355222-48BE-4D19-893E-811EB4FE50EE}" presName="connectorText" presStyleLbl="sibTrans1D1" presStyleIdx="0" presStyleCnt="8"/>
      <dgm:spPr/>
    </dgm:pt>
    <dgm:pt modelId="{B4AB7303-49AA-4FAA-BD5E-0445C20AB627}" type="pres">
      <dgm:prSet presAssocID="{3C877917-B937-40A1-AB3C-A2F1C566DBF8}" presName="node" presStyleLbl="node1" presStyleIdx="1" presStyleCnt="9">
        <dgm:presLayoutVars>
          <dgm:bulletEnabled val="1"/>
        </dgm:presLayoutVars>
      </dgm:prSet>
      <dgm:spPr/>
    </dgm:pt>
    <dgm:pt modelId="{6794187C-97A7-4706-90DD-3EE66721FC5D}" type="pres">
      <dgm:prSet presAssocID="{049AFFD2-0D79-42E5-91D1-6549E3FCF62E}" presName="sibTrans" presStyleLbl="sibTrans1D1" presStyleIdx="1" presStyleCnt="8"/>
      <dgm:spPr/>
    </dgm:pt>
    <dgm:pt modelId="{79E974C6-FD44-4E17-B860-2E3E589D4585}" type="pres">
      <dgm:prSet presAssocID="{049AFFD2-0D79-42E5-91D1-6549E3FCF62E}" presName="connectorText" presStyleLbl="sibTrans1D1" presStyleIdx="1" presStyleCnt="8"/>
      <dgm:spPr/>
    </dgm:pt>
    <dgm:pt modelId="{D69159F9-FBFD-4441-BB4E-AD1275EB703D}" type="pres">
      <dgm:prSet presAssocID="{26E72F72-03DF-4948-AF9C-AA7C525F7270}" presName="node" presStyleLbl="node1" presStyleIdx="2" presStyleCnt="9">
        <dgm:presLayoutVars>
          <dgm:bulletEnabled val="1"/>
        </dgm:presLayoutVars>
      </dgm:prSet>
      <dgm:spPr/>
    </dgm:pt>
    <dgm:pt modelId="{D246CE1F-C792-4ACF-BB95-7840A4FF529E}" type="pres">
      <dgm:prSet presAssocID="{17DBC2E8-4B05-4872-8D8B-D8D008BDE655}" presName="sibTrans" presStyleLbl="sibTrans1D1" presStyleIdx="2" presStyleCnt="8"/>
      <dgm:spPr>
        <a:custGeom>
          <a:avLst/>
          <a:gdLst/>
          <a:ahLst/>
          <a:cxnLst/>
          <a:rect l="0" t="0" r="0" b="0"/>
          <a:pathLst>
            <a:path>
              <a:moveTo>
                <a:pt x="4765266" y="0"/>
              </a:moveTo>
              <a:lnTo>
                <a:pt x="4765266" y="224566"/>
              </a:lnTo>
              <a:lnTo>
                <a:pt x="0" y="224566"/>
              </a:lnTo>
              <a:lnTo>
                <a:pt x="0" y="414933"/>
              </a:lnTo>
            </a:path>
          </a:pathLst>
        </a:custGeom>
      </dgm:spPr>
    </dgm:pt>
    <dgm:pt modelId="{49A0B443-2D18-41D0-812A-CE2B4FC8956B}" type="pres">
      <dgm:prSet presAssocID="{17DBC2E8-4B05-4872-8D8B-D8D008BDE655}" presName="connectorText" presStyleLbl="sibTrans1D1" presStyleIdx="2" presStyleCnt="8"/>
      <dgm:spPr/>
    </dgm:pt>
    <dgm:pt modelId="{37E08DF1-5426-44F1-8EC0-6912C65F97E8}" type="pres">
      <dgm:prSet presAssocID="{F02D356B-0D9E-43D0-8D23-F52E8E76D871}" presName="node" presStyleLbl="node1" presStyleIdx="3" presStyleCnt="9">
        <dgm:presLayoutVars>
          <dgm:bulletEnabled val="1"/>
        </dgm:presLayoutVars>
      </dgm:prSet>
      <dgm:spPr>
        <a:prstGeom prst="rect">
          <a:avLst/>
        </a:prstGeom>
      </dgm:spPr>
    </dgm:pt>
    <dgm:pt modelId="{8152B08F-7474-403A-B51B-DFCFF864E8A4}" type="pres">
      <dgm:prSet presAssocID="{2D2B333E-5737-4655-B31C-F5BE0DC4183D}" presName="sibTrans" presStyleLbl="sibTrans1D1" presStyleIdx="3" presStyleCnt="8"/>
      <dgm:spPr/>
    </dgm:pt>
    <dgm:pt modelId="{D52767F4-B440-48A9-B55D-637E68AEDE1E}" type="pres">
      <dgm:prSet presAssocID="{2D2B333E-5737-4655-B31C-F5BE0DC4183D}" presName="connectorText" presStyleLbl="sibTrans1D1" presStyleIdx="3" presStyleCnt="8"/>
      <dgm:spPr/>
    </dgm:pt>
    <dgm:pt modelId="{FDD91F6A-B573-4538-9743-9F7F716ED6C3}" type="pres">
      <dgm:prSet presAssocID="{756AF546-6D6C-4B89-974D-8C20B09A9830}" presName="node" presStyleLbl="node1" presStyleIdx="4" presStyleCnt="9">
        <dgm:presLayoutVars>
          <dgm:bulletEnabled val="1"/>
        </dgm:presLayoutVars>
      </dgm:prSet>
      <dgm:spPr>
        <a:prstGeom prst="rect">
          <a:avLst/>
        </a:prstGeom>
      </dgm:spPr>
    </dgm:pt>
    <dgm:pt modelId="{CEA3A6A4-5B3C-4ABA-BEE6-6360BB6A7F54}" type="pres">
      <dgm:prSet presAssocID="{B77CA059-7A74-47BA-9E16-711185A1D5B8}" presName="sibTrans" presStyleLbl="sibTrans1D1" presStyleIdx="4" presStyleCnt="8"/>
      <dgm:spPr/>
    </dgm:pt>
    <dgm:pt modelId="{B9B128E6-0746-4DAC-9C2B-5A1F2BF5E4EE}" type="pres">
      <dgm:prSet presAssocID="{B77CA059-7A74-47BA-9E16-711185A1D5B8}" presName="connectorText" presStyleLbl="sibTrans1D1" presStyleIdx="4" presStyleCnt="8"/>
      <dgm:spPr/>
    </dgm:pt>
    <dgm:pt modelId="{431D6F10-E6B6-438A-A284-25F7B35078B0}" type="pres">
      <dgm:prSet presAssocID="{88D85C80-39ED-4576-9297-579BD631F3F7}" presName="node" presStyleLbl="node1" presStyleIdx="5" presStyleCnt="9">
        <dgm:presLayoutVars>
          <dgm:bulletEnabled val="1"/>
        </dgm:presLayoutVars>
      </dgm:prSet>
      <dgm:spPr/>
    </dgm:pt>
    <dgm:pt modelId="{F6CBE4F9-1791-4E94-A9E8-23A6C0BF4A8B}" type="pres">
      <dgm:prSet presAssocID="{F4CD6D48-1E40-41F1-A25F-5360B78B50A2}" presName="sibTrans" presStyleLbl="sibTrans1D1" presStyleIdx="5" presStyleCnt="8"/>
      <dgm:spPr/>
    </dgm:pt>
    <dgm:pt modelId="{328CD76C-9FBC-4CA9-8F94-38DE143A8D5B}" type="pres">
      <dgm:prSet presAssocID="{F4CD6D48-1E40-41F1-A25F-5360B78B50A2}" presName="connectorText" presStyleLbl="sibTrans1D1" presStyleIdx="5" presStyleCnt="8"/>
      <dgm:spPr/>
    </dgm:pt>
    <dgm:pt modelId="{EAE017C1-4178-4CEE-9EFC-F0901777FE69}" type="pres">
      <dgm:prSet presAssocID="{86D930A6-FC7B-4E67-9B54-25811D60F671}" presName="node" presStyleLbl="node1" presStyleIdx="6" presStyleCnt="9">
        <dgm:presLayoutVars>
          <dgm:bulletEnabled val="1"/>
        </dgm:presLayoutVars>
      </dgm:prSet>
      <dgm:spPr/>
    </dgm:pt>
    <dgm:pt modelId="{E6445661-36FB-44BE-B3DF-61BF0FC4D79E}" type="pres">
      <dgm:prSet presAssocID="{83E525D5-A6CA-432F-AB4A-6ECD56733181}" presName="sibTrans" presStyleLbl="sibTrans1D1" presStyleIdx="6" presStyleCnt="8"/>
      <dgm:spPr/>
    </dgm:pt>
    <dgm:pt modelId="{88FF1CFC-28AD-4294-A4AD-05198C8A27C9}" type="pres">
      <dgm:prSet presAssocID="{83E525D5-A6CA-432F-AB4A-6ECD56733181}" presName="connectorText" presStyleLbl="sibTrans1D1" presStyleIdx="6" presStyleCnt="8"/>
      <dgm:spPr/>
    </dgm:pt>
    <dgm:pt modelId="{ADE51109-721B-4561-996A-06D0C5901733}" type="pres">
      <dgm:prSet presAssocID="{675E752F-CD9F-4F8B-B0D9-60D12FB2868A}" presName="node" presStyleLbl="node1" presStyleIdx="7" presStyleCnt="9">
        <dgm:presLayoutVars>
          <dgm:bulletEnabled val="1"/>
        </dgm:presLayoutVars>
      </dgm:prSet>
      <dgm:spPr/>
    </dgm:pt>
    <dgm:pt modelId="{57C26D44-EF6E-4ACE-9BF4-68C39B8DFCAF}" type="pres">
      <dgm:prSet presAssocID="{A17F5AFF-7032-49E3-995E-7EC00D4F110B}" presName="sibTrans" presStyleLbl="sibTrans1D1" presStyleIdx="7" presStyleCnt="8"/>
      <dgm:spPr/>
    </dgm:pt>
    <dgm:pt modelId="{7F36BFE6-E7F5-4ECB-AE67-8DF2317FE990}" type="pres">
      <dgm:prSet presAssocID="{A17F5AFF-7032-49E3-995E-7EC00D4F110B}" presName="connectorText" presStyleLbl="sibTrans1D1" presStyleIdx="7" presStyleCnt="8"/>
      <dgm:spPr/>
    </dgm:pt>
    <dgm:pt modelId="{3CD50814-C781-4743-984F-D22A66245A35}" type="pres">
      <dgm:prSet presAssocID="{8FE30F41-83C3-4C0D-9228-E92AA138A003}" presName="node" presStyleLbl="node1" presStyleIdx="8" presStyleCnt="9">
        <dgm:presLayoutVars>
          <dgm:bulletEnabled val="1"/>
        </dgm:presLayoutVars>
      </dgm:prSet>
      <dgm:spPr/>
    </dgm:pt>
  </dgm:ptLst>
  <dgm:cxnLst>
    <dgm:cxn modelId="{9B603801-1C85-400F-9074-EDA95467D515}" type="presOf" srcId="{83E525D5-A6CA-432F-AB4A-6ECD56733181}" destId="{88FF1CFC-28AD-4294-A4AD-05198C8A27C9}" srcOrd="1" destOrd="0" presId="urn:microsoft.com/office/officeart/2005/8/layout/bProcess3"/>
    <dgm:cxn modelId="{EBA1ED04-EF9E-42F2-9669-8DAAAFCFB08D}" type="presOf" srcId="{26E72F72-03DF-4948-AF9C-AA7C525F7270}" destId="{D69159F9-FBFD-4441-BB4E-AD1275EB703D}" srcOrd="0" destOrd="0" presId="urn:microsoft.com/office/officeart/2005/8/layout/bProcess3"/>
    <dgm:cxn modelId="{E30EA807-B2A7-4B7F-B6E0-A83B759917D4}" type="presOf" srcId="{2D2B333E-5737-4655-B31C-F5BE0DC4183D}" destId="{8152B08F-7474-403A-B51B-DFCFF864E8A4}" srcOrd="0" destOrd="0" presId="urn:microsoft.com/office/officeart/2005/8/layout/bProcess3"/>
    <dgm:cxn modelId="{5F3AE211-B581-4A1D-B3D8-A6FB604379AF}" type="presOf" srcId="{8FE30F41-83C3-4C0D-9228-E92AA138A003}" destId="{3CD50814-C781-4743-984F-D22A66245A35}" srcOrd="0" destOrd="0" presId="urn:microsoft.com/office/officeart/2005/8/layout/bProcess3"/>
    <dgm:cxn modelId="{789F6314-D349-4955-B7BE-52555A8F1D0B}" srcId="{7C9E293B-11A2-4E74-AEB4-2A2FAABD3B48}" destId="{F02D356B-0D9E-43D0-8D23-F52E8E76D871}" srcOrd="3" destOrd="0" parTransId="{38DEFBC5-BBFA-45A0-B541-7F38F2291973}" sibTransId="{2D2B333E-5737-4655-B31C-F5BE0DC4183D}"/>
    <dgm:cxn modelId="{BD56BF15-4EEB-4253-9E3B-4396617ED590}" type="presOf" srcId="{3C877917-B937-40A1-AB3C-A2F1C566DBF8}" destId="{B4AB7303-49AA-4FAA-BD5E-0445C20AB627}" srcOrd="0" destOrd="0" presId="urn:microsoft.com/office/officeart/2005/8/layout/bProcess3"/>
    <dgm:cxn modelId="{AE01AE29-55BE-45C1-8180-AD1FB3414C73}" type="presOf" srcId="{E44748F8-B9FF-40FC-B76D-14F2CA461D0E}" destId="{8D646B68-4348-4791-8F6C-1BF25FB54A74}" srcOrd="0" destOrd="0" presId="urn:microsoft.com/office/officeart/2005/8/layout/bProcess3"/>
    <dgm:cxn modelId="{D255692F-0BBF-4298-A6EE-0C2123DF0E04}" srcId="{7C9E293B-11A2-4E74-AEB4-2A2FAABD3B48}" destId="{26E72F72-03DF-4948-AF9C-AA7C525F7270}" srcOrd="2" destOrd="0" parTransId="{B1040AED-6F0C-4A25-B9EE-2788FAE27826}" sibTransId="{17DBC2E8-4B05-4872-8D8B-D8D008BDE655}"/>
    <dgm:cxn modelId="{2260F830-9156-4E26-A536-09DF64A92E83}" type="presOf" srcId="{675E752F-CD9F-4F8B-B0D9-60D12FB2868A}" destId="{ADE51109-721B-4561-996A-06D0C5901733}" srcOrd="0" destOrd="0" presId="urn:microsoft.com/office/officeart/2005/8/layout/bProcess3"/>
    <dgm:cxn modelId="{B96F3E5F-C319-40BB-8C2B-BA7176735DA8}" type="presOf" srcId="{F4CD6D48-1E40-41F1-A25F-5360B78B50A2}" destId="{328CD76C-9FBC-4CA9-8F94-38DE143A8D5B}" srcOrd="1" destOrd="0" presId="urn:microsoft.com/office/officeart/2005/8/layout/bProcess3"/>
    <dgm:cxn modelId="{09AE8462-5A92-407B-99B9-80A260F6F84F}" srcId="{7C9E293B-11A2-4E74-AEB4-2A2FAABD3B48}" destId="{86D930A6-FC7B-4E67-9B54-25811D60F671}" srcOrd="6" destOrd="0" parTransId="{575C1B71-032E-4667-A137-CA04508EC1C9}" sibTransId="{83E525D5-A6CA-432F-AB4A-6ECD56733181}"/>
    <dgm:cxn modelId="{DE07D662-4954-4F3E-B505-DA05C47D4FF0}" type="presOf" srcId="{86D930A6-FC7B-4E67-9B54-25811D60F671}" destId="{EAE017C1-4178-4CEE-9EFC-F0901777FE69}" srcOrd="0" destOrd="0" presId="urn:microsoft.com/office/officeart/2005/8/layout/bProcess3"/>
    <dgm:cxn modelId="{A5B25564-CC03-4D4C-8D7E-414F9CB5D956}" type="presOf" srcId="{F02D356B-0D9E-43D0-8D23-F52E8E76D871}" destId="{37E08DF1-5426-44F1-8EC0-6912C65F97E8}" srcOrd="0" destOrd="0" presId="urn:microsoft.com/office/officeart/2005/8/layout/bProcess3"/>
    <dgm:cxn modelId="{3691D268-87D9-4CDC-B22F-5F1A712A21FF}" srcId="{7C9E293B-11A2-4E74-AEB4-2A2FAABD3B48}" destId="{88D85C80-39ED-4576-9297-579BD631F3F7}" srcOrd="5" destOrd="0" parTransId="{582836CC-6D2D-4D52-AA1F-10F6B580E4B6}" sibTransId="{F4CD6D48-1E40-41F1-A25F-5360B78B50A2}"/>
    <dgm:cxn modelId="{BC0C1F6B-8AAC-455F-8F75-179C1D62EA76}" type="presOf" srcId="{88D85C80-39ED-4576-9297-579BD631F3F7}" destId="{431D6F10-E6B6-438A-A284-25F7B35078B0}" srcOrd="0" destOrd="0" presId="urn:microsoft.com/office/officeart/2005/8/layout/bProcess3"/>
    <dgm:cxn modelId="{E745B46D-D560-4E22-AF5E-8B92E037391E}" type="presOf" srcId="{756AF546-6D6C-4B89-974D-8C20B09A9830}" destId="{FDD91F6A-B573-4538-9743-9F7F716ED6C3}" srcOrd="0" destOrd="0" presId="urn:microsoft.com/office/officeart/2005/8/layout/bProcess3"/>
    <dgm:cxn modelId="{D1E1FA6F-198C-4C41-BEBE-3F935FAAAE29}" type="presOf" srcId="{2D2B333E-5737-4655-B31C-F5BE0DC4183D}" destId="{D52767F4-B440-48A9-B55D-637E68AEDE1E}" srcOrd="1" destOrd="0" presId="urn:microsoft.com/office/officeart/2005/8/layout/bProcess3"/>
    <dgm:cxn modelId="{113DB672-82C0-42A7-BCEB-08F18F08086F}" type="presOf" srcId="{17DBC2E8-4B05-4872-8D8B-D8D008BDE655}" destId="{49A0B443-2D18-41D0-812A-CE2B4FC8956B}" srcOrd="1" destOrd="0" presId="urn:microsoft.com/office/officeart/2005/8/layout/bProcess3"/>
    <dgm:cxn modelId="{A5F1F052-FDA1-4CC4-ADC9-ED3495765686}" srcId="{7C9E293B-11A2-4E74-AEB4-2A2FAABD3B48}" destId="{3C877917-B937-40A1-AB3C-A2F1C566DBF8}" srcOrd="1" destOrd="0" parTransId="{C6745D61-6786-424A-ACBE-F1E8CD3FB282}" sibTransId="{049AFFD2-0D79-42E5-91D1-6549E3FCF62E}"/>
    <dgm:cxn modelId="{ACA1537B-93B3-4FA5-8DB1-1F2EA9027066}" type="presOf" srcId="{17DBC2E8-4B05-4872-8D8B-D8D008BDE655}" destId="{D246CE1F-C792-4ACF-BB95-7840A4FF529E}" srcOrd="0" destOrd="0" presId="urn:microsoft.com/office/officeart/2005/8/layout/bProcess3"/>
    <dgm:cxn modelId="{E3F06D7E-4392-4FC9-BD74-768908EEBC41}" type="presOf" srcId="{AC355222-48BE-4D19-893E-811EB4FE50EE}" destId="{4A33D42F-C65B-4E2C-AE8C-E22C1E0030B1}" srcOrd="1" destOrd="0" presId="urn:microsoft.com/office/officeart/2005/8/layout/bProcess3"/>
    <dgm:cxn modelId="{1189B384-5906-4020-969A-FD199A0F911D}" type="presOf" srcId="{F4CD6D48-1E40-41F1-A25F-5360B78B50A2}" destId="{F6CBE4F9-1791-4E94-A9E8-23A6C0BF4A8B}" srcOrd="0" destOrd="0" presId="urn:microsoft.com/office/officeart/2005/8/layout/bProcess3"/>
    <dgm:cxn modelId="{5970E68E-6B75-4125-92DD-506909477B37}" type="presOf" srcId="{AC355222-48BE-4D19-893E-811EB4FE50EE}" destId="{E226B5AB-C23A-4C42-9799-6CA56B39F57F}" srcOrd="0" destOrd="0" presId="urn:microsoft.com/office/officeart/2005/8/layout/bProcess3"/>
    <dgm:cxn modelId="{00AC7CA1-C7D7-4797-BAD6-E20E2E965FEC}" srcId="{7C9E293B-11A2-4E74-AEB4-2A2FAABD3B48}" destId="{8FE30F41-83C3-4C0D-9228-E92AA138A003}" srcOrd="8" destOrd="0" parTransId="{A68E6926-ADDD-4ABF-B111-7EFFFCB9134C}" sibTransId="{A867C4C8-F51A-4B36-95ED-AE2FE2B6BEE0}"/>
    <dgm:cxn modelId="{B6A51DA5-9B80-436A-87DF-596806635964}" type="presOf" srcId="{B77CA059-7A74-47BA-9E16-711185A1D5B8}" destId="{B9B128E6-0746-4DAC-9C2B-5A1F2BF5E4EE}" srcOrd="1" destOrd="0" presId="urn:microsoft.com/office/officeart/2005/8/layout/bProcess3"/>
    <dgm:cxn modelId="{BB5397A9-1448-4E3A-92EA-8F33ED11FE46}" type="presOf" srcId="{049AFFD2-0D79-42E5-91D1-6549E3FCF62E}" destId="{79E974C6-FD44-4E17-B860-2E3E589D4585}" srcOrd="1" destOrd="0" presId="urn:microsoft.com/office/officeart/2005/8/layout/bProcess3"/>
    <dgm:cxn modelId="{5B467CB3-5D51-44E3-AE05-C034F08814E7}" type="presOf" srcId="{B77CA059-7A74-47BA-9E16-711185A1D5B8}" destId="{CEA3A6A4-5B3C-4ABA-BEE6-6360BB6A7F54}" srcOrd="0" destOrd="0" presId="urn:microsoft.com/office/officeart/2005/8/layout/bProcess3"/>
    <dgm:cxn modelId="{4D1B3BB4-9199-4D6F-8A4A-B56C08E23326}" srcId="{7C9E293B-11A2-4E74-AEB4-2A2FAABD3B48}" destId="{756AF546-6D6C-4B89-974D-8C20B09A9830}" srcOrd="4" destOrd="0" parTransId="{25A5DD00-DE4F-4E02-A492-A075133DA950}" sibTransId="{B77CA059-7A74-47BA-9E16-711185A1D5B8}"/>
    <dgm:cxn modelId="{B6936FB7-0D2C-491E-9FF6-91388136CF16}" type="presOf" srcId="{A17F5AFF-7032-49E3-995E-7EC00D4F110B}" destId="{7F36BFE6-E7F5-4ECB-AE67-8DF2317FE990}" srcOrd="1" destOrd="0" presId="urn:microsoft.com/office/officeart/2005/8/layout/bProcess3"/>
    <dgm:cxn modelId="{3DE419C2-0101-4E16-AA56-1C8E76841F09}" type="presOf" srcId="{A17F5AFF-7032-49E3-995E-7EC00D4F110B}" destId="{57C26D44-EF6E-4ACE-9BF4-68C39B8DFCAF}" srcOrd="0" destOrd="0" presId="urn:microsoft.com/office/officeart/2005/8/layout/bProcess3"/>
    <dgm:cxn modelId="{0D1FD9C7-144D-47E6-81DE-76C6293D8F1C}" type="presOf" srcId="{7C9E293B-11A2-4E74-AEB4-2A2FAABD3B48}" destId="{C56AE18B-2578-40D0-8EFE-045D2C5E4994}" srcOrd="0" destOrd="0" presId="urn:microsoft.com/office/officeart/2005/8/layout/bProcess3"/>
    <dgm:cxn modelId="{CB51E2E6-1E39-4685-8576-F456E9BDD2F7}" type="presOf" srcId="{049AFFD2-0D79-42E5-91D1-6549E3FCF62E}" destId="{6794187C-97A7-4706-90DD-3EE66721FC5D}" srcOrd="0" destOrd="0" presId="urn:microsoft.com/office/officeart/2005/8/layout/bProcess3"/>
    <dgm:cxn modelId="{75A6B1F4-5CF6-464D-9AD0-FFA0BB11520D}" type="presOf" srcId="{83E525D5-A6CA-432F-AB4A-6ECD56733181}" destId="{E6445661-36FB-44BE-B3DF-61BF0FC4D79E}" srcOrd="0" destOrd="0" presId="urn:microsoft.com/office/officeart/2005/8/layout/bProcess3"/>
    <dgm:cxn modelId="{76D1A3FE-523D-4BA8-A368-F02211B21E2C}" srcId="{7C9E293B-11A2-4E74-AEB4-2A2FAABD3B48}" destId="{E44748F8-B9FF-40FC-B76D-14F2CA461D0E}" srcOrd="0" destOrd="0" parTransId="{A63419F6-0F82-4639-9F2C-1FD035E1FF2E}" sibTransId="{AC355222-48BE-4D19-893E-811EB4FE50EE}"/>
    <dgm:cxn modelId="{B9D0CAFF-02F6-455A-988F-CE2CA6AAE646}" srcId="{7C9E293B-11A2-4E74-AEB4-2A2FAABD3B48}" destId="{675E752F-CD9F-4F8B-B0D9-60D12FB2868A}" srcOrd="7" destOrd="0" parTransId="{BB01CDA5-9E07-447C-A34B-5E5514BB3A8B}" sibTransId="{A17F5AFF-7032-49E3-995E-7EC00D4F110B}"/>
    <dgm:cxn modelId="{993513C7-6F56-4CD0-832E-A5B52C646C95}" type="presParOf" srcId="{C56AE18B-2578-40D0-8EFE-045D2C5E4994}" destId="{8D646B68-4348-4791-8F6C-1BF25FB54A74}" srcOrd="0" destOrd="0" presId="urn:microsoft.com/office/officeart/2005/8/layout/bProcess3"/>
    <dgm:cxn modelId="{50C8BAE9-1BF2-4455-A89A-B0BF4886B3E4}" type="presParOf" srcId="{C56AE18B-2578-40D0-8EFE-045D2C5E4994}" destId="{E226B5AB-C23A-4C42-9799-6CA56B39F57F}" srcOrd="1" destOrd="0" presId="urn:microsoft.com/office/officeart/2005/8/layout/bProcess3"/>
    <dgm:cxn modelId="{4B1B1A26-3B7F-4F71-9848-7CD0517116C3}" type="presParOf" srcId="{E226B5AB-C23A-4C42-9799-6CA56B39F57F}" destId="{4A33D42F-C65B-4E2C-AE8C-E22C1E0030B1}" srcOrd="0" destOrd="0" presId="urn:microsoft.com/office/officeart/2005/8/layout/bProcess3"/>
    <dgm:cxn modelId="{0BC9FAE9-1FF0-438C-84D6-BF26C4DA4667}" type="presParOf" srcId="{C56AE18B-2578-40D0-8EFE-045D2C5E4994}" destId="{B4AB7303-49AA-4FAA-BD5E-0445C20AB627}" srcOrd="2" destOrd="0" presId="urn:microsoft.com/office/officeart/2005/8/layout/bProcess3"/>
    <dgm:cxn modelId="{2912C056-4351-49F9-BAE2-5B888EAB136A}" type="presParOf" srcId="{C56AE18B-2578-40D0-8EFE-045D2C5E4994}" destId="{6794187C-97A7-4706-90DD-3EE66721FC5D}" srcOrd="3" destOrd="0" presId="urn:microsoft.com/office/officeart/2005/8/layout/bProcess3"/>
    <dgm:cxn modelId="{61F8EF72-3895-4FE1-AFD9-791378CF1E58}" type="presParOf" srcId="{6794187C-97A7-4706-90DD-3EE66721FC5D}" destId="{79E974C6-FD44-4E17-B860-2E3E589D4585}" srcOrd="0" destOrd="0" presId="urn:microsoft.com/office/officeart/2005/8/layout/bProcess3"/>
    <dgm:cxn modelId="{D732B1D3-43AE-422D-A57E-202F37D91F3B}" type="presParOf" srcId="{C56AE18B-2578-40D0-8EFE-045D2C5E4994}" destId="{D69159F9-FBFD-4441-BB4E-AD1275EB703D}" srcOrd="4" destOrd="0" presId="urn:microsoft.com/office/officeart/2005/8/layout/bProcess3"/>
    <dgm:cxn modelId="{7FA1019C-C4B4-437A-BDE3-6B2CDD166955}" type="presParOf" srcId="{C56AE18B-2578-40D0-8EFE-045D2C5E4994}" destId="{D246CE1F-C792-4ACF-BB95-7840A4FF529E}" srcOrd="5" destOrd="0" presId="urn:microsoft.com/office/officeart/2005/8/layout/bProcess3"/>
    <dgm:cxn modelId="{F896E17D-C454-4544-9C6C-D4CA2CBE9716}" type="presParOf" srcId="{D246CE1F-C792-4ACF-BB95-7840A4FF529E}" destId="{49A0B443-2D18-41D0-812A-CE2B4FC8956B}" srcOrd="0" destOrd="0" presId="urn:microsoft.com/office/officeart/2005/8/layout/bProcess3"/>
    <dgm:cxn modelId="{796B096B-E1F9-4970-A231-11C7AA2A0ECC}" type="presParOf" srcId="{C56AE18B-2578-40D0-8EFE-045D2C5E4994}" destId="{37E08DF1-5426-44F1-8EC0-6912C65F97E8}" srcOrd="6" destOrd="0" presId="urn:microsoft.com/office/officeart/2005/8/layout/bProcess3"/>
    <dgm:cxn modelId="{0B55AC93-E226-4C7E-9262-46E1A28F9982}" type="presParOf" srcId="{C56AE18B-2578-40D0-8EFE-045D2C5E4994}" destId="{8152B08F-7474-403A-B51B-DFCFF864E8A4}" srcOrd="7" destOrd="0" presId="urn:microsoft.com/office/officeart/2005/8/layout/bProcess3"/>
    <dgm:cxn modelId="{5236D9E2-6E8E-4975-896B-FC0366B283F5}" type="presParOf" srcId="{8152B08F-7474-403A-B51B-DFCFF864E8A4}" destId="{D52767F4-B440-48A9-B55D-637E68AEDE1E}" srcOrd="0" destOrd="0" presId="urn:microsoft.com/office/officeart/2005/8/layout/bProcess3"/>
    <dgm:cxn modelId="{40EA4CF2-2D92-427A-A00A-F2ECC81BD852}" type="presParOf" srcId="{C56AE18B-2578-40D0-8EFE-045D2C5E4994}" destId="{FDD91F6A-B573-4538-9743-9F7F716ED6C3}" srcOrd="8" destOrd="0" presId="urn:microsoft.com/office/officeart/2005/8/layout/bProcess3"/>
    <dgm:cxn modelId="{8FBE79A2-BC6C-4688-A024-AD0DC286E239}" type="presParOf" srcId="{C56AE18B-2578-40D0-8EFE-045D2C5E4994}" destId="{CEA3A6A4-5B3C-4ABA-BEE6-6360BB6A7F54}" srcOrd="9" destOrd="0" presId="urn:microsoft.com/office/officeart/2005/8/layout/bProcess3"/>
    <dgm:cxn modelId="{2E259112-3DB9-4712-9352-E976ECFD9254}" type="presParOf" srcId="{CEA3A6A4-5B3C-4ABA-BEE6-6360BB6A7F54}" destId="{B9B128E6-0746-4DAC-9C2B-5A1F2BF5E4EE}" srcOrd="0" destOrd="0" presId="urn:microsoft.com/office/officeart/2005/8/layout/bProcess3"/>
    <dgm:cxn modelId="{94126A47-AE52-4527-8142-F7B32BDE1173}" type="presParOf" srcId="{C56AE18B-2578-40D0-8EFE-045D2C5E4994}" destId="{431D6F10-E6B6-438A-A284-25F7B35078B0}" srcOrd="10" destOrd="0" presId="urn:microsoft.com/office/officeart/2005/8/layout/bProcess3"/>
    <dgm:cxn modelId="{94375C4A-1791-443B-9D68-67D39FAA0780}" type="presParOf" srcId="{C56AE18B-2578-40D0-8EFE-045D2C5E4994}" destId="{F6CBE4F9-1791-4E94-A9E8-23A6C0BF4A8B}" srcOrd="11" destOrd="0" presId="urn:microsoft.com/office/officeart/2005/8/layout/bProcess3"/>
    <dgm:cxn modelId="{DAB8A068-A300-423E-8EC7-FC396540B4A0}" type="presParOf" srcId="{F6CBE4F9-1791-4E94-A9E8-23A6C0BF4A8B}" destId="{328CD76C-9FBC-4CA9-8F94-38DE143A8D5B}" srcOrd="0" destOrd="0" presId="urn:microsoft.com/office/officeart/2005/8/layout/bProcess3"/>
    <dgm:cxn modelId="{D1BE36C8-93D0-4673-8972-AD932F06F139}" type="presParOf" srcId="{C56AE18B-2578-40D0-8EFE-045D2C5E4994}" destId="{EAE017C1-4178-4CEE-9EFC-F0901777FE69}" srcOrd="12" destOrd="0" presId="urn:microsoft.com/office/officeart/2005/8/layout/bProcess3"/>
    <dgm:cxn modelId="{CDB1471C-F98F-4288-B63E-71B28C933801}" type="presParOf" srcId="{C56AE18B-2578-40D0-8EFE-045D2C5E4994}" destId="{E6445661-36FB-44BE-B3DF-61BF0FC4D79E}" srcOrd="13" destOrd="0" presId="urn:microsoft.com/office/officeart/2005/8/layout/bProcess3"/>
    <dgm:cxn modelId="{3EBFB744-782D-4DBB-97BE-9531A9D4D8AA}" type="presParOf" srcId="{E6445661-36FB-44BE-B3DF-61BF0FC4D79E}" destId="{88FF1CFC-28AD-4294-A4AD-05198C8A27C9}" srcOrd="0" destOrd="0" presId="urn:microsoft.com/office/officeart/2005/8/layout/bProcess3"/>
    <dgm:cxn modelId="{D1755896-A4F1-4833-BE14-33345BB4AE8E}" type="presParOf" srcId="{C56AE18B-2578-40D0-8EFE-045D2C5E4994}" destId="{ADE51109-721B-4561-996A-06D0C5901733}" srcOrd="14" destOrd="0" presId="urn:microsoft.com/office/officeart/2005/8/layout/bProcess3"/>
    <dgm:cxn modelId="{A70FAE14-4557-4044-A8CD-C9B8A96EFBDB}" type="presParOf" srcId="{C56AE18B-2578-40D0-8EFE-045D2C5E4994}" destId="{57C26D44-EF6E-4ACE-9BF4-68C39B8DFCAF}" srcOrd="15" destOrd="0" presId="urn:microsoft.com/office/officeart/2005/8/layout/bProcess3"/>
    <dgm:cxn modelId="{28A1A74D-D051-4967-9E56-EB124263CB14}" type="presParOf" srcId="{57C26D44-EF6E-4ACE-9BF4-68C39B8DFCAF}" destId="{7F36BFE6-E7F5-4ECB-AE67-8DF2317FE990}" srcOrd="0" destOrd="0" presId="urn:microsoft.com/office/officeart/2005/8/layout/bProcess3"/>
    <dgm:cxn modelId="{F77A56C7-4141-45FD-9ACF-82CF85140E9A}" type="presParOf" srcId="{C56AE18B-2578-40D0-8EFE-045D2C5E4994}" destId="{3CD50814-C781-4743-984F-D22A66245A35}"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6B5AB-C23A-4C42-9799-6CA56B39F57F}">
      <dsp:nvSpPr>
        <dsp:cNvPr id="0" name=""/>
        <dsp:cNvSpPr/>
      </dsp:nvSpPr>
      <dsp:spPr>
        <a:xfrm>
          <a:off x="3008650" y="697732"/>
          <a:ext cx="536722" cy="91440"/>
        </a:xfrm>
        <a:custGeom>
          <a:avLst/>
          <a:gdLst/>
          <a:ahLst/>
          <a:cxnLst/>
          <a:rect l="0" t="0" r="0" b="0"/>
          <a:pathLst>
            <a:path>
              <a:moveTo>
                <a:pt x="0" y="45720"/>
              </a:moveTo>
              <a:lnTo>
                <a:pt x="414933" y="45720"/>
              </a:lnTo>
            </a:path>
          </a:pathLst>
        </a:custGeom>
        <a:noFill/>
        <a:ln w="6350" cap="flat" cmpd="sng" algn="ctr">
          <a:solidFill>
            <a:srgbClr val="FFC000">
              <a:shade val="90000"/>
              <a:hueOff val="0"/>
              <a:satOff val="0"/>
              <a:lumOff val="0"/>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3262829" y="740615"/>
        <a:ext cx="0" cy="0"/>
      </dsp:txXfrm>
    </dsp:sp>
    <dsp:sp modelId="{8D646B68-4348-4791-8F6C-1BF25FB54A74}">
      <dsp:nvSpPr>
        <dsp:cNvPr id="0" name=""/>
        <dsp:cNvSpPr/>
      </dsp:nvSpPr>
      <dsp:spPr>
        <a:xfrm>
          <a:off x="543830" y="3466"/>
          <a:ext cx="2466619" cy="1479971"/>
        </a:xfrm>
        <a:prstGeom prst="rect">
          <a:avLst/>
        </a:prstGeom>
        <a:solidFill>
          <a:srgbClr val="FFC000">
            <a:shade val="8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a:solidFill>
                <a:schemeClr val="bg2"/>
              </a:solidFill>
              <a:latin typeface="Calibri" panose="020F0502020204030204"/>
              <a:ea typeface="+mn-ea"/>
              <a:cs typeface="+mn-cs"/>
            </a:rPr>
            <a:t>Tipi di </a:t>
          </a:r>
          <a:r>
            <a:rPr lang="en-IE" sz="2800" b="1" kern="1200" dirty="0" err="1">
              <a:solidFill>
                <a:schemeClr val="bg2"/>
              </a:solidFill>
              <a:latin typeface="Calibri" panose="020F0502020204030204"/>
              <a:ea typeface="+mn-ea"/>
              <a:cs typeface="+mn-cs"/>
            </a:rPr>
            <a:t>consumatori</a:t>
          </a:r>
          <a:r>
            <a:rPr lang="en-IE" sz="2800" b="1" kern="1200" dirty="0">
              <a:solidFill>
                <a:schemeClr val="bg2"/>
              </a:solidFill>
              <a:latin typeface="Calibri" panose="020F0502020204030204"/>
              <a:ea typeface="+mn-ea"/>
              <a:cs typeface="+mn-cs"/>
            </a:rPr>
            <a:t> </a:t>
          </a:r>
        </a:p>
      </dsp:txBody>
      <dsp:txXfrm>
        <a:off x="543830" y="3466"/>
        <a:ext cx="2466619" cy="1479971"/>
      </dsp:txXfrm>
    </dsp:sp>
    <dsp:sp modelId="{6794187C-97A7-4706-90DD-3EE66721FC5D}">
      <dsp:nvSpPr>
        <dsp:cNvPr id="0" name=""/>
        <dsp:cNvSpPr/>
      </dsp:nvSpPr>
      <dsp:spPr>
        <a:xfrm>
          <a:off x="6042593" y="697732"/>
          <a:ext cx="536722" cy="91440"/>
        </a:xfrm>
        <a:custGeom>
          <a:avLst/>
          <a:gdLst/>
          <a:ahLst/>
          <a:cxnLst/>
          <a:rect l="0" t="0" r="0" b="0"/>
          <a:pathLst>
            <a:path>
              <a:moveTo>
                <a:pt x="0" y="45720"/>
              </a:moveTo>
              <a:lnTo>
                <a:pt x="414933" y="45720"/>
              </a:lnTo>
            </a:path>
          </a:pathLst>
        </a:custGeom>
        <a:noFill/>
        <a:ln w="6350" cap="flat" cmpd="sng" algn="ctr">
          <a:solidFill>
            <a:srgbClr val="FFC000">
              <a:shade val="90000"/>
              <a:hueOff val="-73695"/>
              <a:satOff val="0"/>
              <a:lumOff val="4494"/>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6296771" y="740615"/>
        <a:ext cx="0" cy="0"/>
      </dsp:txXfrm>
    </dsp:sp>
    <dsp:sp modelId="{B4AB7303-49AA-4FAA-BD5E-0445C20AB627}">
      <dsp:nvSpPr>
        <dsp:cNvPr id="0" name=""/>
        <dsp:cNvSpPr/>
      </dsp:nvSpPr>
      <dsp:spPr>
        <a:xfrm>
          <a:off x="3577773" y="3466"/>
          <a:ext cx="2466619" cy="1479971"/>
        </a:xfrm>
        <a:prstGeom prst="rect">
          <a:avLst/>
        </a:prstGeom>
        <a:solidFill>
          <a:srgbClr val="FFC000">
            <a:shade val="80000"/>
            <a:hueOff val="-64160"/>
            <a:satOff val="0"/>
            <a:lumOff val="4234"/>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IE" sz="2400" b="1" kern="1200" dirty="0" err="1">
              <a:solidFill>
                <a:schemeClr val="bg2"/>
              </a:solidFill>
              <a:latin typeface="Calibri" panose="020F0502020204030204"/>
              <a:ea typeface="+mn-ea"/>
              <a:cs typeface="+mn-cs"/>
            </a:rPr>
            <a:t>Cos'è</a:t>
          </a:r>
          <a:r>
            <a:rPr lang="en-IE" sz="2400" b="1" kern="1200" dirty="0">
              <a:solidFill>
                <a:schemeClr val="bg2"/>
              </a:solidFill>
              <a:latin typeface="Calibri" panose="020F0502020204030204"/>
              <a:ea typeface="+mn-ea"/>
              <a:cs typeface="+mn-cs"/>
            </a:rPr>
            <a:t> un ‘</a:t>
          </a:r>
          <a:r>
            <a:rPr lang="en-IE" sz="2400" b="1" kern="1200" dirty="0" err="1">
              <a:solidFill>
                <a:schemeClr val="bg2"/>
              </a:solidFill>
              <a:latin typeface="Calibri" panose="020F0502020204030204"/>
              <a:ea typeface="+mn-ea"/>
              <a:cs typeface="+mn-cs"/>
            </a:rPr>
            <a:t>consumatore</a:t>
          </a:r>
          <a:r>
            <a:rPr lang="en-IE" sz="2400" b="1" kern="1200" dirty="0">
              <a:solidFill>
                <a:schemeClr val="bg2"/>
              </a:solidFill>
              <a:latin typeface="Calibri" panose="020F0502020204030204"/>
              <a:ea typeface="+mn-ea"/>
              <a:cs typeface="+mn-cs"/>
            </a:rPr>
            <a:t> </a:t>
          </a:r>
          <a:r>
            <a:rPr lang="en-IE" sz="2400" b="1" kern="1200" dirty="0" err="1">
              <a:solidFill>
                <a:schemeClr val="bg2"/>
              </a:solidFill>
              <a:latin typeface="Calibri" panose="020F0502020204030204"/>
              <a:ea typeface="+mn-ea"/>
              <a:cs typeface="+mn-cs"/>
            </a:rPr>
            <a:t>critico</a:t>
          </a:r>
          <a:r>
            <a:rPr lang="en-IE" sz="2400" b="1" kern="1200" dirty="0">
              <a:solidFill>
                <a:schemeClr val="bg2"/>
              </a:solidFill>
              <a:latin typeface="Calibri" panose="020F0502020204030204"/>
              <a:ea typeface="+mn-ea"/>
              <a:cs typeface="+mn-cs"/>
            </a:rPr>
            <a:t>'</a:t>
          </a:r>
          <a:endParaRPr lang="en-IE" sz="2100" b="1" kern="1200" dirty="0">
            <a:solidFill>
              <a:schemeClr val="bg2"/>
            </a:solidFill>
            <a:latin typeface="Calibri" panose="020F0502020204030204"/>
            <a:ea typeface="+mn-ea"/>
            <a:cs typeface="+mn-cs"/>
          </a:endParaRPr>
        </a:p>
      </dsp:txBody>
      <dsp:txXfrm>
        <a:off x="3577773" y="3466"/>
        <a:ext cx="2466619" cy="1479971"/>
      </dsp:txXfrm>
    </dsp:sp>
    <dsp:sp modelId="{D246CE1F-C792-4ACF-BB95-7840A4FF529E}">
      <dsp:nvSpPr>
        <dsp:cNvPr id="0" name=""/>
        <dsp:cNvSpPr/>
      </dsp:nvSpPr>
      <dsp:spPr>
        <a:xfrm>
          <a:off x="1777140" y="1481638"/>
          <a:ext cx="6067885" cy="536722"/>
        </a:xfrm>
        <a:custGeom>
          <a:avLst/>
          <a:gdLst/>
          <a:ahLst/>
          <a:cxnLst/>
          <a:rect l="0" t="0" r="0" b="0"/>
          <a:pathLst>
            <a:path>
              <a:moveTo>
                <a:pt x="4765266" y="0"/>
              </a:moveTo>
              <a:lnTo>
                <a:pt x="4765266" y="224566"/>
              </a:lnTo>
              <a:lnTo>
                <a:pt x="0" y="224566"/>
              </a:lnTo>
              <a:lnTo>
                <a:pt x="0" y="414933"/>
              </a:lnTo>
            </a:path>
          </a:pathLst>
        </a:custGeom>
        <a:noFill/>
        <a:ln w="6350" cap="flat" cmpd="sng" algn="ctr">
          <a:solidFill>
            <a:srgbClr val="FFC000">
              <a:shade val="90000"/>
              <a:hueOff val="-147391"/>
              <a:satOff val="0"/>
              <a:lumOff val="8988"/>
              <a:alphaOff val="0"/>
            </a:srgb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solidFill>
              <a:sysClr val="windowText" lastClr="000000">
                <a:hueOff val="0"/>
                <a:satOff val="0"/>
                <a:lumOff val="0"/>
                <a:alphaOff val="0"/>
              </a:sysClr>
            </a:solidFill>
            <a:latin typeface="Calibri" panose="020F0502020204030204"/>
            <a:ea typeface="+mn-ea"/>
            <a:cs typeface="+mn-cs"/>
          </a:endParaRPr>
        </a:p>
      </dsp:txBody>
      <dsp:txXfrm>
        <a:off x="4658724" y="1747163"/>
        <a:ext cx="304717" cy="5673"/>
      </dsp:txXfrm>
    </dsp:sp>
    <dsp:sp modelId="{D69159F9-FBFD-4441-BB4E-AD1275EB703D}">
      <dsp:nvSpPr>
        <dsp:cNvPr id="0" name=""/>
        <dsp:cNvSpPr/>
      </dsp:nvSpPr>
      <dsp:spPr>
        <a:xfrm>
          <a:off x="6611716" y="3466"/>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err="1">
              <a:solidFill>
                <a:schemeClr val="bg2"/>
              </a:solidFill>
              <a:latin typeface="Calibri" panose="020F0502020204030204"/>
              <a:ea typeface="+mn-ea"/>
              <a:cs typeface="+mn-cs"/>
            </a:rPr>
            <a:t>Attività</a:t>
          </a:r>
          <a:r>
            <a:rPr lang="en-IE" sz="2800" b="1" kern="1200" dirty="0">
              <a:solidFill>
                <a:schemeClr val="bg2"/>
              </a:solidFill>
              <a:latin typeface="Calibri" panose="020F0502020204030204"/>
              <a:ea typeface="+mn-ea"/>
              <a:cs typeface="+mn-cs"/>
            </a:rPr>
            <a:t> - </a:t>
          </a:r>
          <a:r>
            <a:rPr lang="en-IE" sz="2800" b="1" kern="1200" dirty="0" err="1">
              <a:solidFill>
                <a:schemeClr val="bg2"/>
              </a:solidFill>
              <a:latin typeface="Calibri" panose="020F0502020204030204"/>
              <a:ea typeface="+mn-ea"/>
              <a:cs typeface="+mn-cs"/>
            </a:rPr>
            <a:t>Pubblicità</a:t>
          </a:r>
          <a:endParaRPr lang="en-IE" sz="2800" b="1" kern="1200" dirty="0">
            <a:solidFill>
              <a:schemeClr val="bg2"/>
            </a:solidFill>
            <a:latin typeface="Calibri" panose="020F0502020204030204"/>
            <a:ea typeface="+mn-ea"/>
            <a:cs typeface="+mn-cs"/>
          </a:endParaRPr>
        </a:p>
      </dsp:txBody>
      <dsp:txXfrm>
        <a:off x="6611716" y="3466"/>
        <a:ext cx="2466619" cy="1479971"/>
      </dsp:txXfrm>
    </dsp:sp>
    <dsp:sp modelId="{8152B08F-7474-403A-B51B-DFCFF864E8A4}">
      <dsp:nvSpPr>
        <dsp:cNvPr id="0" name=""/>
        <dsp:cNvSpPr/>
      </dsp:nvSpPr>
      <dsp:spPr>
        <a:xfrm>
          <a:off x="3008650" y="2745027"/>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86775"/>
              <a:satOff val="-27102"/>
              <a:lumOff val="1558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62829" y="2787910"/>
        <a:ext cx="28366" cy="5673"/>
      </dsp:txXfrm>
    </dsp:sp>
    <dsp:sp modelId="{37E08DF1-5426-44F1-8EC0-6912C65F97E8}">
      <dsp:nvSpPr>
        <dsp:cNvPr id="0" name=""/>
        <dsp:cNvSpPr/>
      </dsp:nvSpPr>
      <dsp:spPr>
        <a:xfrm>
          <a:off x="543830" y="2050761"/>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b="1" kern="1200" dirty="0" err="1">
              <a:solidFill>
                <a:schemeClr val="bg2"/>
              </a:solidFill>
              <a:latin typeface="Calibri" panose="020F0502020204030204"/>
              <a:ea typeface="+mn-ea"/>
              <a:cs typeface="+mn-cs"/>
            </a:rPr>
            <a:t>Pausa</a:t>
          </a:r>
          <a:r>
            <a:rPr lang="en-IE" sz="3200" b="1" kern="1200" dirty="0">
              <a:solidFill>
                <a:schemeClr val="bg2"/>
              </a:solidFill>
              <a:latin typeface="Calibri" panose="020F0502020204030204"/>
              <a:ea typeface="+mn-ea"/>
              <a:cs typeface="+mn-cs"/>
            </a:rPr>
            <a:t> </a:t>
          </a:r>
          <a:endParaRPr lang="en-IE" sz="2100" b="1" kern="1200" dirty="0">
            <a:solidFill>
              <a:schemeClr val="bg2"/>
            </a:solidFill>
            <a:latin typeface="Calibri" panose="020F0502020204030204"/>
            <a:ea typeface="+mn-ea"/>
            <a:cs typeface="+mn-cs"/>
          </a:endParaRPr>
        </a:p>
      </dsp:txBody>
      <dsp:txXfrm>
        <a:off x="543830" y="2050761"/>
        <a:ext cx="2466619" cy="1479971"/>
      </dsp:txXfrm>
    </dsp:sp>
    <dsp:sp modelId="{CEA3A6A4-5B3C-4ABA-BEE6-6360BB6A7F54}">
      <dsp:nvSpPr>
        <dsp:cNvPr id="0" name=""/>
        <dsp:cNvSpPr/>
      </dsp:nvSpPr>
      <dsp:spPr>
        <a:xfrm>
          <a:off x="6042593" y="2745027"/>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115700"/>
              <a:satOff val="-36136"/>
              <a:lumOff val="2077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96771" y="2787910"/>
        <a:ext cx="28366" cy="5673"/>
      </dsp:txXfrm>
    </dsp:sp>
    <dsp:sp modelId="{FDD91F6A-B573-4538-9743-9F7F716ED6C3}">
      <dsp:nvSpPr>
        <dsp:cNvPr id="0" name=""/>
        <dsp:cNvSpPr/>
      </dsp:nvSpPr>
      <dsp:spPr>
        <a:xfrm>
          <a:off x="3577773" y="2050761"/>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it-IT" sz="2100" b="1" kern="1200" dirty="0">
              <a:solidFill>
                <a:schemeClr val="bg2"/>
              </a:solidFill>
              <a:latin typeface="Calibri" panose="020F0502020204030204"/>
              <a:ea typeface="+mn-ea"/>
              <a:cs typeface="+mn-cs"/>
            </a:rPr>
            <a:t>La pubblicità e il fumetto Money </a:t>
          </a:r>
          <a:r>
            <a:rPr lang="it-IT" sz="2100" b="1" kern="1200" dirty="0" err="1">
              <a:solidFill>
                <a:schemeClr val="bg2"/>
              </a:solidFill>
              <a:latin typeface="Calibri" panose="020F0502020204030204"/>
              <a:ea typeface="+mn-ea"/>
              <a:cs typeface="+mn-cs"/>
            </a:rPr>
            <a:t>Matters</a:t>
          </a:r>
          <a:r>
            <a:rPr lang="it-IT" sz="2100" b="1" kern="1200" dirty="0">
              <a:solidFill>
                <a:schemeClr val="bg2"/>
              </a:solidFill>
              <a:latin typeface="Calibri" panose="020F0502020204030204"/>
              <a:ea typeface="+mn-ea"/>
              <a:cs typeface="+mn-cs"/>
            </a:rPr>
            <a:t> </a:t>
          </a:r>
          <a:endParaRPr lang="en-IE" sz="2100" b="1" kern="1200" dirty="0">
            <a:solidFill>
              <a:schemeClr val="bg2"/>
            </a:solidFill>
            <a:latin typeface="Calibri" panose="020F0502020204030204"/>
            <a:ea typeface="+mn-ea"/>
            <a:cs typeface="+mn-cs"/>
          </a:endParaRPr>
        </a:p>
      </dsp:txBody>
      <dsp:txXfrm>
        <a:off x="3577773" y="2050761"/>
        <a:ext cx="2466619" cy="1479971"/>
      </dsp:txXfrm>
    </dsp:sp>
    <dsp:sp modelId="{F6CBE4F9-1791-4E94-A9E8-23A6C0BF4A8B}">
      <dsp:nvSpPr>
        <dsp:cNvPr id="0" name=""/>
        <dsp:cNvSpPr/>
      </dsp:nvSpPr>
      <dsp:spPr>
        <a:xfrm>
          <a:off x="1777140" y="3528932"/>
          <a:ext cx="6067885" cy="536722"/>
        </a:xfrm>
        <a:custGeom>
          <a:avLst/>
          <a:gdLst/>
          <a:ahLst/>
          <a:cxnLst/>
          <a:rect l="0" t="0" r="0" b="0"/>
          <a:pathLst>
            <a:path>
              <a:moveTo>
                <a:pt x="6067885" y="0"/>
              </a:moveTo>
              <a:lnTo>
                <a:pt x="6067885" y="285461"/>
              </a:lnTo>
              <a:lnTo>
                <a:pt x="0" y="285461"/>
              </a:lnTo>
              <a:lnTo>
                <a:pt x="0" y="536722"/>
              </a:lnTo>
            </a:path>
          </a:pathLst>
        </a:custGeom>
        <a:noFill/>
        <a:ln w="9525" cap="flat" cmpd="sng" algn="ctr">
          <a:solidFill>
            <a:schemeClr val="accent4">
              <a:shade val="90000"/>
              <a:hueOff val="-144625"/>
              <a:satOff val="-45170"/>
              <a:lumOff val="2596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4658724" y="3794457"/>
        <a:ext cx="304717" cy="5673"/>
      </dsp:txXfrm>
    </dsp:sp>
    <dsp:sp modelId="{431D6F10-E6B6-438A-A284-25F7B35078B0}">
      <dsp:nvSpPr>
        <dsp:cNvPr id="0" name=""/>
        <dsp:cNvSpPr/>
      </dsp:nvSpPr>
      <dsp:spPr>
        <a:xfrm>
          <a:off x="6611716" y="2050761"/>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IE" sz="2800" b="1" kern="1200" dirty="0">
              <a:solidFill>
                <a:schemeClr val="bg2"/>
              </a:solidFill>
              <a:latin typeface="Calibri" panose="020F0502020204030204"/>
              <a:ea typeface="+mn-ea"/>
              <a:cs typeface="+mn-cs"/>
            </a:rPr>
            <a:t>La </a:t>
          </a:r>
          <a:r>
            <a:rPr lang="en-IE" sz="2800" b="1" kern="1200" dirty="0" err="1">
              <a:solidFill>
                <a:schemeClr val="bg2"/>
              </a:solidFill>
              <a:latin typeface="Calibri" panose="020F0502020204030204"/>
              <a:ea typeface="+mn-ea"/>
              <a:cs typeface="+mn-cs"/>
            </a:rPr>
            <a:t>psicologia</a:t>
          </a:r>
          <a:r>
            <a:rPr lang="en-IE" sz="2800" b="1" kern="1200" dirty="0">
              <a:solidFill>
                <a:schemeClr val="bg2"/>
              </a:solidFill>
              <a:latin typeface="Calibri" panose="020F0502020204030204"/>
              <a:ea typeface="+mn-ea"/>
              <a:cs typeface="+mn-cs"/>
            </a:rPr>
            <a:t> del </a:t>
          </a:r>
          <a:r>
            <a:rPr lang="en-IE" sz="2800" b="1" kern="1200" dirty="0" err="1">
              <a:solidFill>
                <a:schemeClr val="bg2"/>
              </a:solidFill>
              <a:latin typeface="Calibri" panose="020F0502020204030204"/>
              <a:ea typeface="+mn-ea"/>
              <a:cs typeface="+mn-cs"/>
            </a:rPr>
            <a:t>colore</a:t>
          </a:r>
          <a:r>
            <a:rPr lang="en-IE" sz="2800" b="1" kern="1200" dirty="0">
              <a:solidFill>
                <a:schemeClr val="bg2"/>
              </a:solidFill>
              <a:latin typeface="Calibri" panose="020F0502020204030204"/>
              <a:ea typeface="+mn-ea"/>
              <a:cs typeface="+mn-cs"/>
            </a:rPr>
            <a:t> </a:t>
          </a:r>
        </a:p>
      </dsp:txBody>
      <dsp:txXfrm>
        <a:off x="6611716" y="2050761"/>
        <a:ext cx="2466619" cy="1479971"/>
      </dsp:txXfrm>
    </dsp:sp>
    <dsp:sp modelId="{E6445661-36FB-44BE-B3DF-61BF0FC4D79E}">
      <dsp:nvSpPr>
        <dsp:cNvPr id="0" name=""/>
        <dsp:cNvSpPr/>
      </dsp:nvSpPr>
      <dsp:spPr>
        <a:xfrm>
          <a:off x="3008650" y="4792321"/>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173549"/>
              <a:satOff val="-54204"/>
              <a:lumOff val="3116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3262829" y="4835204"/>
        <a:ext cx="28366" cy="5673"/>
      </dsp:txXfrm>
    </dsp:sp>
    <dsp:sp modelId="{EAE017C1-4178-4CEE-9EFC-F0901777FE69}">
      <dsp:nvSpPr>
        <dsp:cNvPr id="0" name=""/>
        <dsp:cNvSpPr/>
      </dsp:nvSpPr>
      <dsp:spPr>
        <a:xfrm>
          <a:off x="543830" y="4098055"/>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err="1">
              <a:solidFill>
                <a:schemeClr val="bg2"/>
              </a:solidFill>
              <a:latin typeface="Calibri" panose="020F0502020204030204"/>
              <a:ea typeface="+mn-ea"/>
              <a:cs typeface="+mn-cs"/>
            </a:rPr>
            <a:t>Risorse</a:t>
          </a:r>
          <a:r>
            <a:rPr lang="en-US" sz="2100" b="1" kern="1200" dirty="0">
              <a:solidFill>
                <a:schemeClr val="bg2"/>
              </a:solidFill>
              <a:latin typeface="Calibri" panose="020F0502020204030204"/>
              <a:ea typeface="+mn-ea"/>
              <a:cs typeface="+mn-cs"/>
            </a:rPr>
            <a:t> di Money Matters Escape the Money Jungle</a:t>
          </a:r>
          <a:endParaRPr lang="en-IE" sz="2100" b="1" kern="1200" dirty="0">
            <a:solidFill>
              <a:schemeClr val="bg2"/>
            </a:solidFill>
            <a:latin typeface="Calibri" panose="020F0502020204030204"/>
            <a:ea typeface="+mn-ea"/>
            <a:cs typeface="+mn-cs"/>
          </a:endParaRPr>
        </a:p>
      </dsp:txBody>
      <dsp:txXfrm>
        <a:off x="543830" y="4098055"/>
        <a:ext cx="2466619" cy="1479971"/>
      </dsp:txXfrm>
    </dsp:sp>
    <dsp:sp modelId="{57C26D44-EF6E-4ACE-9BF4-68C39B8DFCAF}">
      <dsp:nvSpPr>
        <dsp:cNvPr id="0" name=""/>
        <dsp:cNvSpPr/>
      </dsp:nvSpPr>
      <dsp:spPr>
        <a:xfrm>
          <a:off x="6042593" y="4792321"/>
          <a:ext cx="536722" cy="91440"/>
        </a:xfrm>
        <a:custGeom>
          <a:avLst/>
          <a:gdLst/>
          <a:ahLst/>
          <a:cxnLst/>
          <a:rect l="0" t="0" r="0" b="0"/>
          <a:pathLst>
            <a:path>
              <a:moveTo>
                <a:pt x="0" y="45720"/>
              </a:moveTo>
              <a:lnTo>
                <a:pt x="536722" y="45720"/>
              </a:lnTo>
            </a:path>
          </a:pathLst>
        </a:custGeom>
        <a:noFill/>
        <a:ln w="9525" cap="flat" cmpd="sng" algn="ctr">
          <a:solidFill>
            <a:schemeClr val="accent4">
              <a:shade val="90000"/>
              <a:hueOff val="-202474"/>
              <a:satOff val="-63238"/>
              <a:lumOff val="36353"/>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IE" sz="500" kern="1200"/>
        </a:p>
      </dsp:txBody>
      <dsp:txXfrm>
        <a:off x="6296771" y="4835204"/>
        <a:ext cx="28366" cy="5673"/>
      </dsp:txXfrm>
    </dsp:sp>
    <dsp:sp modelId="{ADE51109-721B-4561-996A-06D0C5901733}">
      <dsp:nvSpPr>
        <dsp:cNvPr id="0" name=""/>
        <dsp:cNvSpPr/>
      </dsp:nvSpPr>
      <dsp:spPr>
        <a:xfrm>
          <a:off x="3577773" y="4098055"/>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it-IT" sz="2100" b="1" kern="1200" dirty="0">
              <a:solidFill>
                <a:schemeClr val="bg2"/>
              </a:solidFill>
              <a:latin typeface="Calibri" panose="020F0502020204030204"/>
              <a:ea typeface="+mn-ea"/>
              <a:cs typeface="+mn-cs"/>
            </a:rPr>
            <a:t>Le risorse di Money </a:t>
          </a:r>
          <a:r>
            <a:rPr lang="it-IT" sz="2100" b="1" kern="1200" dirty="0" err="1">
              <a:solidFill>
                <a:schemeClr val="bg2"/>
              </a:solidFill>
              <a:latin typeface="Calibri" panose="020F0502020204030204"/>
              <a:ea typeface="+mn-ea"/>
              <a:cs typeface="+mn-cs"/>
            </a:rPr>
            <a:t>Matters</a:t>
          </a:r>
          <a:r>
            <a:rPr lang="it-IT" sz="2100" b="1" kern="1200" dirty="0">
              <a:solidFill>
                <a:schemeClr val="bg2"/>
              </a:solidFill>
              <a:latin typeface="Calibri" panose="020F0502020204030204"/>
              <a:ea typeface="+mn-ea"/>
              <a:cs typeface="+mn-cs"/>
            </a:rPr>
            <a:t> e l'economia circolare </a:t>
          </a:r>
          <a:endParaRPr lang="en-IE" sz="2100" b="1" kern="1200" dirty="0">
            <a:solidFill>
              <a:schemeClr val="bg2"/>
            </a:solidFill>
            <a:latin typeface="Calibri" panose="020F0502020204030204"/>
            <a:ea typeface="+mn-ea"/>
            <a:cs typeface="+mn-cs"/>
          </a:endParaRPr>
        </a:p>
      </dsp:txBody>
      <dsp:txXfrm>
        <a:off x="3577773" y="4098055"/>
        <a:ext cx="2466619" cy="1479971"/>
      </dsp:txXfrm>
    </dsp:sp>
    <dsp:sp modelId="{3CD50814-C781-4743-984F-D22A66245A35}">
      <dsp:nvSpPr>
        <dsp:cNvPr id="0" name=""/>
        <dsp:cNvSpPr/>
      </dsp:nvSpPr>
      <dsp:spPr>
        <a:xfrm>
          <a:off x="6611716" y="4098055"/>
          <a:ext cx="2466619" cy="1479971"/>
        </a:xfrm>
        <a:prstGeom prst="rect">
          <a:avLst/>
        </a:prstGeom>
        <a:solidFill>
          <a:srgbClr val="FFC000">
            <a:shade val="80000"/>
            <a:hueOff val="-128321"/>
            <a:satOff val="0"/>
            <a:lumOff val="846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IE" sz="3600" b="1" kern="1200" dirty="0">
              <a:solidFill>
                <a:schemeClr val="bg2"/>
              </a:solidFill>
              <a:latin typeface="Calibri" panose="020F0502020204030204"/>
              <a:ea typeface="+mn-ea"/>
              <a:cs typeface="+mn-cs"/>
            </a:rPr>
            <a:t>Fine</a:t>
          </a:r>
          <a:r>
            <a:rPr lang="en-IE" sz="2100" kern="1200" dirty="0">
              <a:solidFill>
                <a:sysClr val="window" lastClr="FFFFFF"/>
              </a:solidFill>
              <a:latin typeface="Calibri" panose="020F0502020204030204"/>
              <a:ea typeface="+mn-ea"/>
              <a:cs typeface="+mn-cs"/>
            </a:rPr>
            <a:t> </a:t>
          </a:r>
        </a:p>
      </dsp:txBody>
      <dsp:txXfrm>
        <a:off x="6611716" y="4098055"/>
        <a:ext cx="2466619" cy="1479971"/>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313"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6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IE"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9" name="Google Shape;11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4" name="Google Shape;14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1" name="Google Shape;18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IE" sz="1200" b="0" i="0" u="none" strike="noStrike" cap="none">
                <a:solidFill>
                  <a:srgbClr val="000000"/>
                </a:solidFill>
                <a:latin typeface="Calibri"/>
                <a:ea typeface="Calibri"/>
                <a:cs typeface="Calibri"/>
                <a:sym typeface="Calibri"/>
              </a:rPr>
              <a:t>22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189" name="Google Shape;18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2</a:t>
            </a:fld>
            <a:endParaRPr/>
          </a:p>
        </p:txBody>
      </p:sp>
    </p:spTree>
    <p:extLst>
      <p:ext uri="{BB962C8B-B14F-4D97-AF65-F5344CB8AC3E}">
        <p14:creationId xmlns:p14="http://schemas.microsoft.com/office/powerpoint/2010/main" val="2538340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 name="Google Shape;5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62" name="Google Shape;6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IE"/>
              <a:t> </a:t>
            </a:r>
            <a:endParaRPr/>
          </a:p>
        </p:txBody>
      </p:sp>
      <p:sp>
        <p:nvSpPr>
          <p:cNvPr id="99" name="Google Shape;9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 name="Google Shape;191;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IE"/>
              <a:t>13</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11"/>
        <p:cNvGrpSpPr/>
        <p:nvPr/>
      </p:nvGrpSpPr>
      <p:grpSpPr>
        <a:xfrm>
          <a:off x="0" y="0"/>
          <a:ext cx="0" cy="0"/>
          <a:chOff x="0" y="0"/>
          <a:chExt cx="0" cy="0"/>
        </a:xfrm>
      </p:grpSpPr>
      <p:sp>
        <p:nvSpPr>
          <p:cNvPr id="12" name="Google Shape;12;p22"/>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b="0" i="0" u="none" strike="noStrike" cap="none">
              <a:solidFill>
                <a:schemeClr val="lt1"/>
              </a:solidFill>
              <a:latin typeface="Calibri"/>
              <a:ea typeface="Calibri"/>
              <a:cs typeface="Calibri"/>
              <a:sym typeface="Calibri"/>
            </a:endParaRPr>
          </a:p>
        </p:txBody>
      </p:sp>
      <p:sp>
        <p:nvSpPr>
          <p:cNvPr id="13" name="Google Shape;13;p22"/>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4" name="Google Shape;14;p22"/>
          <p:cNvGrpSpPr/>
          <p:nvPr/>
        </p:nvGrpSpPr>
        <p:grpSpPr>
          <a:xfrm>
            <a:off x="309367" y="6493935"/>
            <a:ext cx="6399441" cy="923330"/>
            <a:chOff x="309367" y="6493935"/>
            <a:chExt cx="6399441" cy="923330"/>
          </a:xfrm>
        </p:grpSpPr>
        <p:sp>
          <p:nvSpPr>
            <p:cNvPr id="15" name="Google Shape;15;p22"/>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b="0" i="0" u="none" strike="noStrike" cap="none">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b="0" i="0" u="none" strike="noStrike" cap="none">
                <a:solidFill>
                  <a:schemeClr val="dk1"/>
                </a:solidFill>
                <a:latin typeface="Calibri"/>
                <a:ea typeface="Calibri"/>
                <a:cs typeface="Calibri"/>
                <a:sym typeface="Calibri"/>
              </a:endParaRPr>
            </a:p>
          </p:txBody>
        </p:sp>
        <p:pic>
          <p:nvPicPr>
            <p:cNvPr id="16" name="Google Shape;16;p22"/>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17" name="Google Shape;17;p22"/>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18" name="Google Shape;18;p22"/>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ubtitle Content - 2col">
  <p:cSld name="Title Subtitle Content - 2col">
    <p:spTree>
      <p:nvGrpSpPr>
        <p:cNvPr id="1" name="Shape 21"/>
        <p:cNvGrpSpPr/>
        <p:nvPr/>
      </p:nvGrpSpPr>
      <p:grpSpPr>
        <a:xfrm>
          <a:off x="0" y="0"/>
          <a:ext cx="0" cy="0"/>
          <a:chOff x="0" y="0"/>
          <a:chExt cx="0" cy="0"/>
        </a:xfrm>
      </p:grpSpPr>
      <p:sp>
        <p:nvSpPr>
          <p:cNvPr id="22" name="Google Shape;22;p23"/>
          <p:cNvSpPr txBox="1">
            <a:spLocks noGrp="1"/>
          </p:cNvSpPr>
          <p:nvPr>
            <p:ph type="body" idx="1"/>
          </p:nvPr>
        </p:nvSpPr>
        <p:spPr>
          <a:xfrm>
            <a:off x="500063" y="1466850"/>
            <a:ext cx="12331541" cy="5538475"/>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3" name="Google Shape;23;p23"/>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Subtitle Content - 2col">
  <p:cSld name="1_Title Subtitle Content - 2col">
    <p:spTree>
      <p:nvGrpSpPr>
        <p:cNvPr id="1" name="Shape 24"/>
        <p:cNvGrpSpPr/>
        <p:nvPr/>
      </p:nvGrpSpPr>
      <p:grpSpPr>
        <a:xfrm>
          <a:off x="0" y="0"/>
          <a:ext cx="0" cy="0"/>
          <a:chOff x="0" y="0"/>
          <a:chExt cx="0" cy="0"/>
        </a:xfrm>
      </p:grpSpPr>
      <p:sp>
        <p:nvSpPr>
          <p:cNvPr id="25" name="Google Shape;25;p24"/>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26" name="Google Shape;26;p2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4"/>
          <p:cNvSpPr txBox="1">
            <a:spLocks noGrp="1"/>
          </p:cNvSpPr>
          <p:nvPr>
            <p:ph type="body" idx="2"/>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ubtitle Text - 1col">
  <p:cSld name="Title Subtitle Text - 1col">
    <p:spTree>
      <p:nvGrpSpPr>
        <p:cNvPr id="1" name="Shape 28"/>
        <p:cNvGrpSpPr/>
        <p:nvPr/>
      </p:nvGrpSpPr>
      <p:grpSpPr>
        <a:xfrm>
          <a:off x="0" y="0"/>
          <a:ext cx="0" cy="0"/>
          <a:chOff x="0" y="0"/>
          <a:chExt cx="0" cy="0"/>
        </a:xfrm>
      </p:grpSpPr>
      <p:sp>
        <p:nvSpPr>
          <p:cNvPr id="29" name="Google Shape;29;p25"/>
          <p:cNvSpPr txBox="1">
            <a:spLocks noGrp="1"/>
          </p:cNvSpPr>
          <p:nvPr>
            <p:ph type="body" idx="1"/>
          </p:nvPr>
        </p:nvSpPr>
        <p:spPr>
          <a:xfrm>
            <a:off x="500064"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0" name="Google Shape;30;p25"/>
          <p:cNvSpPr txBox="1">
            <a:spLocks noGrp="1"/>
          </p:cNvSpPr>
          <p:nvPr>
            <p:ph type="body" idx="2"/>
          </p:nvPr>
        </p:nvSpPr>
        <p:spPr>
          <a:xfrm>
            <a:off x="6789183" y="1981200"/>
            <a:ext cx="6042422" cy="5121418"/>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1" name="Google Shape;31;p25"/>
          <p:cNvSpPr txBox="1">
            <a:spLocks noGrp="1"/>
          </p:cNvSpPr>
          <p:nvPr>
            <p:ph type="body" idx="3"/>
          </p:nvPr>
        </p:nvSpPr>
        <p:spPr>
          <a:xfrm>
            <a:off x="500064" y="1260554"/>
            <a:ext cx="12331541" cy="602889"/>
          </a:xfrm>
          <a:prstGeom prst="rect">
            <a:avLst/>
          </a:prstGeom>
          <a:solidFill>
            <a:schemeClr val="dk1"/>
          </a:solidFill>
          <a:ln>
            <a:noFill/>
          </a:ln>
        </p:spPr>
        <p:txBody>
          <a:bodyPr spcFirstLastPara="1" wrap="square" lIns="72000" tIns="45700" rIns="72000" bIns="45700" anchor="ctr" anchorCtr="0">
            <a:noAutofit/>
          </a:bodyPr>
          <a:lstStyle>
            <a:lvl1pPr marL="457200" marR="0" lvl="0" indent="-228600" algn="just" rtl="0">
              <a:lnSpc>
                <a:spcPct val="90000"/>
              </a:lnSpc>
              <a:spcBef>
                <a:spcPts val="1094"/>
              </a:spcBef>
              <a:spcAft>
                <a:spcPts val="0"/>
              </a:spcAft>
              <a:buClr>
                <a:schemeClr val="lt2"/>
              </a:buClr>
              <a:buSzPts val="2400"/>
              <a:buFont typeface="Arial"/>
              <a:buNone/>
              <a:defRPr sz="2400" b="1" i="1" u="none" strike="noStrike" cap="none">
                <a:solidFill>
                  <a:schemeClr val="lt2"/>
                </a:solidFill>
                <a:latin typeface="Calibri"/>
                <a:ea typeface="Calibri"/>
                <a:cs typeface="Calibri"/>
                <a:sym typeface="Calibri"/>
              </a:defRPr>
            </a:lvl1pPr>
            <a:lvl2pPr marL="914400" marR="0" lvl="1" indent="-395287" algn="l" rtl="0">
              <a:lnSpc>
                <a:spcPct val="90000"/>
              </a:lnSpc>
              <a:spcBef>
                <a:spcPts val="547"/>
              </a:spcBef>
              <a:spcAft>
                <a:spcPts val="0"/>
              </a:spcAft>
              <a:buClr>
                <a:schemeClr val="dk1"/>
              </a:buClr>
              <a:buSzPts val="2625"/>
              <a:buFont typeface="Arial"/>
              <a:buChar char="•"/>
              <a:defRPr sz="2625" b="0" i="0" u="none" strike="noStrike" cap="none">
                <a:solidFill>
                  <a:schemeClr val="dk1"/>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1"/>
              </a:buClr>
              <a:buSzPts val="2188"/>
              <a:buFont typeface="Arial"/>
              <a:buChar char="•"/>
              <a:defRPr sz="2188" b="0" i="0" u="none" strike="noStrike" cap="none">
                <a:solidFill>
                  <a:schemeClr val="dk1"/>
                </a:solidFill>
                <a:latin typeface="Calibri"/>
                <a:ea typeface="Calibri"/>
                <a:cs typeface="Calibri"/>
                <a:sym typeface="Calibri"/>
              </a:defRPr>
            </a:lvl3pPr>
            <a:lvl4pPr marL="1828800" marR="0" lvl="3"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4pPr>
            <a:lvl5pPr marL="2286000" marR="0" lvl="4"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2" name="Google Shape;32;p2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Content - 2col">
  <p:cSld name="Title Content - 2col">
    <p:spTree>
      <p:nvGrpSpPr>
        <p:cNvPr id="1" name="Shape 33"/>
        <p:cNvGrpSpPr/>
        <p:nvPr/>
      </p:nvGrpSpPr>
      <p:grpSpPr>
        <a:xfrm>
          <a:off x="0" y="0"/>
          <a:ext cx="0" cy="0"/>
          <a:chOff x="0" y="0"/>
          <a:chExt cx="0" cy="0"/>
        </a:xfrm>
      </p:grpSpPr>
      <p:sp>
        <p:nvSpPr>
          <p:cNvPr id="34" name="Google Shape;34;p26"/>
          <p:cNvSpPr txBox="1">
            <a:spLocks noGrp="1"/>
          </p:cNvSpPr>
          <p:nvPr>
            <p:ph type="body" idx="1"/>
          </p:nvPr>
        </p:nvSpPr>
        <p:spPr>
          <a:xfrm>
            <a:off x="500064"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5" name="Google Shape;35;p26"/>
          <p:cNvSpPr txBox="1">
            <a:spLocks noGrp="1"/>
          </p:cNvSpPr>
          <p:nvPr>
            <p:ph type="body" idx="2"/>
          </p:nvPr>
        </p:nvSpPr>
        <p:spPr>
          <a:xfrm>
            <a:off x="6789183" y="1514474"/>
            <a:ext cx="6042422" cy="5588141"/>
          </a:xfrm>
          <a:prstGeom prst="rect">
            <a:avLst/>
          </a:prstGeom>
          <a:noFill/>
          <a:ln>
            <a:noFill/>
          </a:ln>
        </p:spPr>
        <p:txBody>
          <a:bodyPr spcFirstLastPara="1" wrap="square" lIns="72000" tIns="45700" rIns="72000" bIns="45700" anchor="t" anchorCtr="0">
            <a:noAutofit/>
          </a:bodyPr>
          <a:lstStyle>
            <a:lvl1pPr marL="457200" marR="0" lvl="0" indent="-228600" algn="just" rtl="0">
              <a:lnSpc>
                <a:spcPct val="90000"/>
              </a:lnSpc>
              <a:spcBef>
                <a:spcPts val="1094"/>
              </a:spcBef>
              <a:spcAft>
                <a:spcPts val="0"/>
              </a:spcAft>
              <a:buClr>
                <a:schemeClr val="dk2"/>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90000"/>
              </a:lnSpc>
              <a:spcBef>
                <a:spcPts val="547"/>
              </a:spcBef>
              <a:spcAft>
                <a:spcPts val="0"/>
              </a:spcAft>
              <a:buClr>
                <a:schemeClr val="dk2"/>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endParaRPr/>
          </a:p>
        </p:txBody>
      </p:sp>
      <p:sp>
        <p:nvSpPr>
          <p:cNvPr id="36" name="Google Shape;36;p2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lvl="0" algn="l">
              <a:lnSpc>
                <a:spcPct val="90000"/>
              </a:lnSpc>
              <a:spcBef>
                <a:spcPts val="0"/>
              </a:spcBef>
              <a:spcAft>
                <a:spcPts val="0"/>
              </a:spcAft>
              <a:buClr>
                <a:schemeClr val="accen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d cover">
  <p:cSld name="End cover">
    <p:spTree>
      <p:nvGrpSpPr>
        <p:cNvPr id="1" name="Shape 37"/>
        <p:cNvGrpSpPr/>
        <p:nvPr/>
      </p:nvGrpSpPr>
      <p:grpSpPr>
        <a:xfrm>
          <a:off x="0" y="0"/>
          <a:ext cx="0" cy="0"/>
          <a:chOff x="0" y="0"/>
          <a:chExt cx="0" cy="0"/>
        </a:xfrm>
      </p:grpSpPr>
      <p:sp>
        <p:nvSpPr>
          <p:cNvPr id="38" name="Google Shape;38;p21"/>
          <p:cNvSpPr/>
          <p:nvPr/>
        </p:nvSpPr>
        <p:spPr>
          <a:xfrm>
            <a:off x="-67969" y="-254000"/>
            <a:ext cx="13691032" cy="7759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100000" tIns="50000" rIns="100000" bIns="50000" anchor="ctr" anchorCtr="0">
            <a:noAutofit/>
          </a:bodyPr>
          <a:lstStyle/>
          <a:p>
            <a:pPr marL="0" marR="0" lvl="0" indent="0" algn="ctr" rtl="0">
              <a:spcBef>
                <a:spcPts val="0"/>
              </a:spcBef>
              <a:spcAft>
                <a:spcPts val="0"/>
              </a:spcAft>
              <a:buNone/>
            </a:pPr>
            <a:endParaRPr sz="1478">
              <a:solidFill>
                <a:schemeClr val="lt1"/>
              </a:solidFill>
              <a:latin typeface="Calibri"/>
              <a:ea typeface="Calibri"/>
              <a:cs typeface="Calibri"/>
              <a:sym typeface="Calibri"/>
            </a:endParaRPr>
          </a:p>
        </p:txBody>
      </p:sp>
      <p:sp>
        <p:nvSpPr>
          <p:cNvPr id="39" name="Google Shape;39;p21"/>
          <p:cNvSpPr txBox="1">
            <a:spLocks noGrp="1"/>
          </p:cNvSpPr>
          <p:nvPr>
            <p:ph type="ctrTitle"/>
          </p:nvPr>
        </p:nvSpPr>
        <p:spPr>
          <a:xfrm>
            <a:off x="310399" y="2955190"/>
            <a:ext cx="6107071" cy="1060949"/>
          </a:xfrm>
          <a:prstGeom prst="rect">
            <a:avLst/>
          </a:prstGeom>
          <a:noFill/>
          <a:ln>
            <a:noFill/>
          </a:ln>
        </p:spPr>
        <p:txBody>
          <a:bodyPr spcFirstLastPara="1" wrap="square" lIns="72000" tIns="45700" rIns="72000" bIns="45700" anchor="t" anchorCtr="0">
            <a:noAutofit/>
          </a:bodyPr>
          <a:lstStyle>
            <a:lvl1pPr lvl="0" algn="l">
              <a:lnSpc>
                <a:spcPct val="90000"/>
              </a:lnSpc>
              <a:spcBef>
                <a:spcPts val="0"/>
              </a:spcBef>
              <a:spcAft>
                <a:spcPts val="0"/>
              </a:spcAft>
              <a:buClr>
                <a:schemeClr val="dk2"/>
              </a:buClr>
              <a:buSzPts val="2800"/>
              <a:buFont typeface="Open Sans"/>
              <a:buNone/>
              <a:defRPr sz="2800" b="1">
                <a:solidFill>
                  <a:schemeClr val="dk2"/>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40" name="Google Shape;40;p21"/>
          <p:cNvGrpSpPr/>
          <p:nvPr/>
        </p:nvGrpSpPr>
        <p:grpSpPr>
          <a:xfrm>
            <a:off x="309367" y="6493935"/>
            <a:ext cx="6399441" cy="923330"/>
            <a:chOff x="309367" y="6493935"/>
            <a:chExt cx="6399441" cy="923330"/>
          </a:xfrm>
        </p:grpSpPr>
        <p:sp>
          <p:nvSpPr>
            <p:cNvPr id="41" name="Google Shape;41;p21"/>
            <p:cNvSpPr txBox="1"/>
            <p:nvPr/>
          </p:nvSpPr>
          <p:spPr>
            <a:xfrm>
              <a:off x="2070100" y="6493935"/>
              <a:ext cx="4638708" cy="92333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200"/>
                <a:buFont typeface="Calibri"/>
                <a:buNone/>
              </a:pPr>
              <a:r>
                <a:rPr lang="en-IE" sz="12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2020-1-UK01-KA204-079048]</a:t>
              </a:r>
              <a:endParaRPr sz="1200">
                <a:solidFill>
                  <a:schemeClr val="dk1"/>
                </a:solidFill>
                <a:latin typeface="Calibri"/>
                <a:ea typeface="Calibri"/>
                <a:cs typeface="Calibri"/>
                <a:sym typeface="Calibri"/>
              </a:endParaRPr>
            </a:p>
          </p:txBody>
        </p:sp>
        <p:pic>
          <p:nvPicPr>
            <p:cNvPr id="42" name="Google Shape;42;p21"/>
            <p:cNvPicPr preferRelativeResize="0"/>
            <p:nvPr/>
          </p:nvPicPr>
          <p:blipFill rotWithShape="1">
            <a:blip r:embed="rId2">
              <a:alphaModFix/>
            </a:blip>
            <a:srcRect/>
            <a:stretch/>
          </p:blipFill>
          <p:spPr>
            <a:xfrm>
              <a:off x="309367" y="6778845"/>
              <a:ext cx="1471307" cy="304544"/>
            </a:xfrm>
            <a:prstGeom prst="rect">
              <a:avLst/>
            </a:prstGeom>
            <a:noFill/>
            <a:ln>
              <a:noFill/>
            </a:ln>
          </p:spPr>
        </p:pic>
      </p:grpSp>
      <p:pic>
        <p:nvPicPr>
          <p:cNvPr id="43" name="Google Shape;43;p21"/>
          <p:cNvPicPr preferRelativeResize="0"/>
          <p:nvPr/>
        </p:nvPicPr>
        <p:blipFill rotWithShape="1">
          <a:blip r:embed="rId3">
            <a:alphaModFix/>
          </a:blip>
          <a:srcRect/>
          <a:stretch/>
        </p:blipFill>
        <p:spPr>
          <a:xfrm>
            <a:off x="465786" y="637418"/>
            <a:ext cx="2782951" cy="1259537"/>
          </a:xfrm>
          <a:prstGeom prst="rect">
            <a:avLst/>
          </a:prstGeom>
          <a:noFill/>
          <a:ln>
            <a:noFill/>
          </a:ln>
        </p:spPr>
      </p:pic>
      <p:pic>
        <p:nvPicPr>
          <p:cNvPr id="44" name="Google Shape;44;p21"/>
          <p:cNvPicPr preferRelativeResize="0"/>
          <p:nvPr/>
        </p:nvPicPr>
        <p:blipFill rotWithShape="1">
          <a:blip r:embed="rId4">
            <a:alphaModFix/>
          </a:blip>
          <a:srcRect/>
          <a:stretch/>
        </p:blipFill>
        <p:spPr>
          <a:xfrm>
            <a:off x="6998234" y="2675313"/>
            <a:ext cx="6624829" cy="483038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theme" Target="../theme/theme2.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sp>
        <p:nvSpPr>
          <p:cNvPr id="20" name="Google Shape;20;p19"/>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lvl1pPr marR="0" lvl="0" algn="l" rtl="0">
              <a:lnSpc>
                <a:spcPct val="90000"/>
              </a:lnSpc>
              <a:spcBef>
                <a:spcPts val="0"/>
              </a:spcBef>
              <a:spcAft>
                <a:spcPts val="0"/>
              </a:spcAft>
              <a:buClr>
                <a:schemeClr val="accent2"/>
              </a:buClr>
              <a:buSzPts val="2800"/>
              <a:buFont typeface="Calibri"/>
              <a:buNone/>
              <a:defRPr sz="2800" b="1" i="0" u="none" strike="noStrike" cap="none">
                <a:solidFill>
                  <a:schemeClr val="accent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pxhere.com/en/photo/1562747"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drive.google.com/drive/u/0/folders/1gcdxCiySuXhHvOVn1bRx2rd-OLDn-io5"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hyperlink" Target="source:%20https://buffer.com/resources/the-science-of-colors-in-marketing-why-is-facebook-blue/" TargetMode="Externa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thelogocompany.net/wp-content/uploads/2020/12/Color_Emotion_Guide221.pn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s://forms.gle/7Ht4divX2EenTbVv7"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forms.gle/1qNm9eD2mvmpbag46" TargetMode="External"/><Relationship Id="rId2" Type="http://schemas.openxmlformats.org/officeDocument/2006/relationships/image" Target="../media/image31.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eewiki.newint.org/index.php?title=Modern_life_is_rubbish" TargetMode="External"/><Relationship Id="rId5" Type="http://schemas.openxmlformats.org/officeDocument/2006/relationships/image" Target="../media/image34.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moneymattersproject.eu/"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hyperlink" Target="https://www.ioinvesto.com/" TargetMode="External"/><Relationship Id="rId3" Type="http://schemas.openxmlformats.org/officeDocument/2006/relationships/hyperlink" Target="https://www.instagram.com/financas.no.feminino/" TargetMode="External"/><Relationship Id="rId7" Type="http://schemas.openxmlformats.org/officeDocument/2006/relationships/hyperlink" Target="https://www.instagram.com/moneylabpt/" TargetMode="External"/><Relationship Id="rId12" Type="http://schemas.openxmlformats.org/officeDocument/2006/relationships/hyperlink" Target="https://www.youtube.com/results?search_query=Pietro+Michelangeli"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instagram.com/barbarabarroso/" TargetMode="External"/><Relationship Id="rId11" Type="http://schemas.openxmlformats.org/officeDocument/2006/relationships/hyperlink" Target="https://www.instagram.com/leonpinn/" TargetMode="External"/><Relationship Id="rId5" Type="http://schemas.openxmlformats.org/officeDocument/2006/relationships/hyperlink" Target="https://www.instagram.com/financascomella/" TargetMode="External"/><Relationship Id="rId10" Type="http://schemas.openxmlformats.org/officeDocument/2006/relationships/hyperlink" Target="https://www.youtube.com/user/TheMARCELLEMME" TargetMode="External"/><Relationship Id="rId4" Type="http://schemas.openxmlformats.org/officeDocument/2006/relationships/hyperlink" Target="https://www.instagram.com/cat.poupanca/" TargetMode="External"/><Relationship Id="rId9" Type="http://schemas.openxmlformats.org/officeDocument/2006/relationships/hyperlink" Target="https://www.youtube.com/channel/UCdxW9KZslNPIqlq9AZVZ8_A"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instagram.com/eoin_mcgee/" TargetMode="External"/><Relationship Id="rId3" Type="http://schemas.openxmlformats.org/officeDocument/2006/relationships/hyperlink" Target="https://www.instagram.com/financialgreeks/" TargetMode="External"/><Relationship Id="rId7" Type="http://schemas.openxmlformats.org/officeDocument/2006/relationships/hyperlink" Target="https://www.instagram.com/moneysavingexp/"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hyperlink" Target="https://www.instagram.com/martinlewismse/" TargetMode="External"/><Relationship Id="rId5" Type="http://schemas.openxmlformats.org/officeDocument/2006/relationships/hyperlink" Target="https://www.instagram.com/bewealthyapp/" TargetMode="External"/><Relationship Id="rId4" Type="http://schemas.openxmlformats.org/officeDocument/2006/relationships/hyperlink" Target="https://www.instagram.com/tsounischri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svg"/><Relationship Id="rId1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png"/><Relationship Id="rId17" Type="http://schemas.openxmlformats.org/officeDocument/2006/relationships/image" Target="../media/image13.svg"/><Relationship Id="rId2" Type="http://schemas.openxmlformats.org/officeDocument/2006/relationships/notesSlide" Target="../notesSlides/notesSlide3.xml"/><Relationship Id="rId16"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7.svg"/><Relationship Id="rId5" Type="http://schemas.openxmlformats.org/officeDocument/2006/relationships/diagramQuickStyle" Target="../diagrams/quickStyle1.xml"/><Relationship Id="rId15" Type="http://schemas.openxmlformats.org/officeDocument/2006/relationships/image" Target="../media/image11.svg"/><Relationship Id="rId10" Type="http://schemas.openxmlformats.org/officeDocument/2006/relationships/image" Target="../media/image6.png"/><Relationship Id="rId19" Type="http://schemas.openxmlformats.org/officeDocument/2006/relationships/image" Target="../media/image15.svg"/><Relationship Id="rId4" Type="http://schemas.openxmlformats.org/officeDocument/2006/relationships/diagramLayout" Target="../diagrams/layout1.xml"/><Relationship Id="rId9" Type="http://schemas.openxmlformats.org/officeDocument/2006/relationships/image" Target="../media/image5.sv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pixnio.com/media/bottled-water-bottles-ecology-environment-garbage"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youtube.com/watch?v=EC7VLjIw8hY" TargetMode="External"/><Relationship Id="rId4" Type="http://schemas.openxmlformats.org/officeDocument/2006/relationships/hyperlink" Target="https://www.yatesweb.com/the-advertising-ide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www.weightymatters.ca/2013/03/why-i-dont-support-junk-food.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a:spLocks noGrp="1"/>
          </p:cNvSpPr>
          <p:nvPr>
            <p:ph type="ctrTitle"/>
          </p:nvPr>
        </p:nvSpPr>
        <p:spPr>
          <a:xfrm>
            <a:off x="311150" y="2955925"/>
            <a:ext cx="8126997" cy="1060450"/>
          </a:xfrm>
          <a:prstGeom prst="rect">
            <a:avLst/>
          </a:prstGeom>
          <a:noFill/>
          <a:ln>
            <a:noFill/>
          </a:ln>
        </p:spPr>
        <p:txBody>
          <a:bodyPr spcFirstLastPara="1" wrap="square" lIns="72000" tIns="45700" rIns="72000" bIns="45700" anchor="t" anchorCtr="0">
            <a:noAutofit/>
          </a:bodyPr>
          <a:lstStyle/>
          <a:p>
            <a:pPr marL="0" lvl="0" indent="0" algn="l" rtl="0">
              <a:lnSpc>
                <a:spcPct val="90000"/>
              </a:lnSpc>
              <a:spcBef>
                <a:spcPts val="0"/>
              </a:spcBef>
              <a:spcAft>
                <a:spcPts val="0"/>
              </a:spcAft>
              <a:buClr>
                <a:schemeClr val="dk2"/>
              </a:buClr>
              <a:buSzPts val="2800"/>
              <a:buFont typeface="Open Sans"/>
              <a:buNone/>
            </a:pPr>
            <a:r>
              <a:rPr lang="it-IT"/>
              <a:t>IO3: Formazione di alfabetizzazione finanziaria per genitori</a:t>
            </a:r>
          </a:p>
        </p:txBody>
      </p:sp>
      <p:sp>
        <p:nvSpPr>
          <p:cNvPr id="51" name="Google Shape;51;p1"/>
          <p:cNvSpPr txBox="1"/>
          <p:nvPr/>
        </p:nvSpPr>
        <p:spPr>
          <a:xfrm>
            <a:off x="310399" y="4233090"/>
            <a:ext cx="6514147" cy="936476"/>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0A9A8F"/>
              </a:buClr>
              <a:buSzPts val="2400"/>
              <a:buFont typeface="Arial"/>
              <a:buNone/>
            </a:pPr>
            <a:r>
              <a:rPr lang="it-IT" sz="2400" b="1" i="0" u="none" strike="noStrike" cap="none">
                <a:solidFill>
                  <a:srgbClr val="097D74"/>
                </a:solidFill>
                <a:latin typeface="Open Sans"/>
                <a:ea typeface="Open Sans"/>
                <a:cs typeface="Open Sans"/>
                <a:sym typeface="Open Sans"/>
              </a:rPr>
              <a:t>Modulo 6: Diventare una consumatrice critica / un consumatore critico</a:t>
            </a:r>
            <a:endParaRPr lang="it-IT">
              <a:solidFill>
                <a:srgbClr val="097D7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Google Shape;194;p13"/>
          <p:cNvSpPr txBox="1">
            <a:spLocks noGrp="1"/>
          </p:cNvSpPr>
          <p:nvPr>
            <p:ph type="title"/>
          </p:nvPr>
        </p:nvSpPr>
        <p:spPr>
          <a:xfrm>
            <a:off x="6364006" y="2814238"/>
            <a:ext cx="4614043" cy="720000"/>
          </a:xfrm>
          <a:prstGeom prst="rect">
            <a:avLst/>
          </a:prstGeom>
          <a:noFill/>
          <a:ln>
            <a:noFill/>
          </a:ln>
        </p:spPr>
        <p:txBody>
          <a:bodyPr spcFirstLastPara="1" wrap="square" lIns="72000" tIns="45700" rIns="72000" bIns="45700" anchor="ctr" anchorCtr="0">
            <a:normAutofit/>
          </a:bodyPr>
          <a:lstStyle/>
          <a:p>
            <a:pPr marL="0" lvl="0" indent="0" algn="ctr" rtl="0">
              <a:lnSpc>
                <a:spcPct val="90000"/>
              </a:lnSpc>
              <a:spcBef>
                <a:spcPts val="0"/>
              </a:spcBef>
              <a:spcAft>
                <a:spcPts val="0"/>
              </a:spcAft>
              <a:buClr>
                <a:schemeClr val="accent2"/>
              </a:buClr>
              <a:buSzPts val="2800"/>
              <a:buFont typeface="Calibri"/>
              <a:buNone/>
            </a:pPr>
            <a:endParaRPr dirty="0"/>
          </a:p>
        </p:txBody>
      </p:sp>
      <p:sp>
        <p:nvSpPr>
          <p:cNvPr id="195" name="Google Shape;195;p13"/>
          <p:cNvSpPr txBox="1">
            <a:spLocks noGrp="1"/>
          </p:cNvSpPr>
          <p:nvPr>
            <p:ph type="body" idx="2"/>
          </p:nvPr>
        </p:nvSpPr>
        <p:spPr>
          <a:xfrm>
            <a:off x="1042737" y="2020300"/>
            <a:ext cx="4186989" cy="3465095"/>
          </a:xfrm>
          <a:prstGeom prst="rect">
            <a:avLst/>
          </a:prstGeom>
          <a:solidFill>
            <a:schemeClr val="dk1"/>
          </a:solidFill>
          <a:ln>
            <a:noFill/>
          </a:ln>
        </p:spPr>
        <p:txBody>
          <a:bodyPr spcFirstLastPara="1" wrap="square" lIns="72000" tIns="45700" rIns="72000" bIns="45700" anchor="ctr" anchorCtr="0">
            <a:noAutofit/>
          </a:bodyPr>
          <a:lstStyle/>
          <a:p>
            <a:pPr marL="0" lvl="0" indent="0" algn="ctr">
              <a:spcBef>
                <a:spcPts val="0"/>
              </a:spcBef>
            </a:pPr>
            <a:r>
              <a:rPr lang="en-IE" sz="4400" i="0" dirty="0" err="1">
                <a:solidFill>
                  <a:srgbClr val="FFC000"/>
                </a:solidFill>
              </a:rPr>
              <a:t>Pausa</a:t>
            </a:r>
            <a:r>
              <a:rPr lang="en-IE" sz="4400" i="0" dirty="0">
                <a:solidFill>
                  <a:srgbClr val="FFC000"/>
                </a:solidFill>
              </a:rPr>
              <a:t> </a:t>
            </a:r>
            <a:r>
              <a:rPr lang="en-IE" sz="4400" i="0" dirty="0" err="1">
                <a:solidFill>
                  <a:srgbClr val="FFC000"/>
                </a:solidFill>
              </a:rPr>
              <a:t>tè</a:t>
            </a:r>
            <a:r>
              <a:rPr lang="en-IE" sz="4400" i="0" dirty="0">
                <a:solidFill>
                  <a:srgbClr val="FFC000"/>
                </a:solidFill>
              </a:rPr>
              <a:t> e </a:t>
            </a:r>
            <a:r>
              <a:rPr lang="en-IE" sz="4400" i="0" dirty="0" err="1">
                <a:solidFill>
                  <a:srgbClr val="FFC000"/>
                </a:solidFill>
              </a:rPr>
              <a:t>caffè</a:t>
            </a:r>
            <a:r>
              <a:rPr lang="en-IE" sz="4400" i="0" dirty="0">
                <a:solidFill>
                  <a:srgbClr val="FFC000"/>
                </a:solidFill>
              </a:rPr>
              <a:t>
</a:t>
            </a:r>
            <a:endParaRPr sz="4400" i="0" dirty="0">
              <a:solidFill>
                <a:srgbClr val="FFC000"/>
              </a:solidFill>
            </a:endParaRPr>
          </a:p>
        </p:txBody>
      </p:sp>
      <p:pic>
        <p:nvPicPr>
          <p:cNvPr id="3" name="Picture 2" descr="A picture containing food, person, orange&#10;&#10;Description automatically generated">
            <a:extLst>
              <a:ext uri="{FF2B5EF4-FFF2-40B4-BE49-F238E27FC236}">
                <a16:creationId xmlns:a16="http://schemas.microsoft.com/office/drawing/2014/main" id="{50DD7DD7-3369-9305-C1C7-CE45F0DD629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943868" y="2020301"/>
            <a:ext cx="5454317" cy="3465095"/>
          </a:xfrm>
          <a:prstGeom prst="rect">
            <a:avLst/>
          </a:prstGeom>
        </p:spPr>
      </p:pic>
      <p:sp>
        <p:nvSpPr>
          <p:cNvPr id="6" name="TextBox 5">
            <a:extLst>
              <a:ext uri="{FF2B5EF4-FFF2-40B4-BE49-F238E27FC236}">
                <a16:creationId xmlns:a16="http://schemas.microsoft.com/office/drawing/2014/main" id="{1AD5B26C-CE77-7B18-478E-A551297FBF78}"/>
              </a:ext>
            </a:extLst>
          </p:cNvPr>
          <p:cNvSpPr txBox="1"/>
          <p:nvPr/>
        </p:nvSpPr>
        <p:spPr>
          <a:xfrm>
            <a:off x="782052" y="838502"/>
            <a:ext cx="6665494" cy="954107"/>
          </a:xfrm>
          <a:prstGeom prst="rect">
            <a:avLst/>
          </a:prstGeom>
          <a:noFill/>
        </p:spPr>
        <p:txBody>
          <a:bodyPr wrap="square">
            <a:spAutoFit/>
          </a:bodyPr>
          <a:lstStyle/>
          <a:p>
            <a:r>
              <a:rPr lang="it-IT"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lang="en-GB" sz="2800" dirty="0">
              <a:latin typeface="Calibri" panose="020F0502020204030204" pitchFamily="34" charset="0"/>
              <a:cs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4660A8-A094-31EB-DA65-2974603E7A8D}"/>
              </a:ext>
            </a:extLst>
          </p:cNvPr>
          <p:cNvSpPr>
            <a:spLocks noGrp="1"/>
          </p:cNvSpPr>
          <p:nvPr>
            <p:ph type="body" idx="1"/>
          </p:nvPr>
        </p:nvSpPr>
        <p:spPr>
          <a:xfrm>
            <a:off x="499925" y="2405471"/>
            <a:ext cx="6858680" cy="4602848"/>
          </a:xfrm>
        </p:spPr>
        <p:txBody>
          <a:bodyPr/>
          <a:lstStyle/>
          <a:p>
            <a:endParaRPr lang="en-GB" dirty="0">
              <a:hlinkClick r:id="rId2"/>
            </a:endParaRPr>
          </a:p>
          <a:p>
            <a:pPr marL="215900" indent="0" algn="ctr"/>
            <a:r>
              <a:rPr lang="it-IT" sz="3600" dirty="0"/>
              <a:t>Questo fumetto sulla destra si rivolge ai bambini. </a:t>
            </a:r>
          </a:p>
          <a:p>
            <a:pPr marL="215900" indent="0" algn="ctr"/>
            <a:r>
              <a:rPr lang="it-IT" sz="3600" dirty="0"/>
              <a:t>Quali sono i punti chiave che fa sulla pubblicità?
</a:t>
            </a:r>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hlinkClick r:id="rId2"/>
            </a:endParaRPr>
          </a:p>
          <a:p>
            <a:endParaRPr lang="en-GB" dirty="0"/>
          </a:p>
          <a:p>
            <a:endParaRPr lang="en-GB" dirty="0"/>
          </a:p>
          <a:p>
            <a:endParaRPr lang="en-GB" dirty="0">
              <a:highlight>
                <a:srgbClr val="FFFF00"/>
              </a:highlight>
            </a:endParaRPr>
          </a:p>
        </p:txBody>
      </p:sp>
      <p:sp>
        <p:nvSpPr>
          <p:cNvPr id="3" name="Title 2">
            <a:extLst>
              <a:ext uri="{FF2B5EF4-FFF2-40B4-BE49-F238E27FC236}">
                <a16:creationId xmlns:a16="http://schemas.microsoft.com/office/drawing/2014/main" id="{94BA2CD1-90D2-0DBF-8B81-01BBAC9FE759}"/>
              </a:ext>
            </a:extLst>
          </p:cNvPr>
          <p:cNvSpPr>
            <a:spLocks noGrp="1"/>
          </p:cNvSpPr>
          <p:nvPr>
            <p:ph type="title"/>
          </p:nvPr>
        </p:nvSpPr>
        <p:spPr>
          <a:xfrm>
            <a:off x="502500" y="497381"/>
            <a:ext cx="12330000" cy="720000"/>
          </a:xfrm>
        </p:spPr>
        <p:txBody>
          <a:bodyPr/>
          <a:lstStyle/>
          <a:p>
            <a:r>
              <a:rPr lang="it-IT"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lang="en-GB"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457B83EB-598B-EF16-89BC-8E7756CE11A3}"/>
              </a:ext>
            </a:extLst>
          </p:cNvPr>
          <p:cNvSpPr>
            <a:spLocks noGrp="1"/>
          </p:cNvSpPr>
          <p:nvPr>
            <p:ph type="body" idx="2"/>
          </p:nvPr>
        </p:nvSpPr>
        <p:spPr>
          <a:xfrm>
            <a:off x="499925" y="1167436"/>
            <a:ext cx="12331541" cy="945248"/>
          </a:xfrm>
        </p:spPr>
        <p:txBody>
          <a:bodyPr/>
          <a:lstStyle/>
          <a:p>
            <a:pPr>
              <a:lnSpc>
                <a:spcPct val="100000"/>
              </a:lnSpc>
              <a:spcBef>
                <a:spcPts val="600"/>
              </a:spcBef>
              <a:spcAft>
                <a:spcPts val="600"/>
              </a:spcAft>
            </a:pPr>
            <a:r>
              <a:rPr lang="en-GB" i="0" dirty="0" err="1"/>
              <a:t>Attività</a:t>
            </a:r>
            <a:r>
              <a:rPr lang="en-GB" i="0" dirty="0"/>
              <a:t> M 6.4</a:t>
            </a:r>
          </a:p>
          <a:p>
            <a:pPr>
              <a:lnSpc>
                <a:spcPct val="100000"/>
              </a:lnSpc>
              <a:spcBef>
                <a:spcPts val="600"/>
              </a:spcBef>
              <a:spcAft>
                <a:spcPts val="600"/>
              </a:spcAft>
            </a:pPr>
            <a:r>
              <a:rPr lang="en-GB" i="0" dirty="0"/>
              <a:t>Fumetto Money Matters No 6:  ‘</a:t>
            </a:r>
            <a:r>
              <a:rPr lang="en-GB" i="0" dirty="0" err="1"/>
              <a:t>Pubblicità</a:t>
            </a:r>
            <a:r>
              <a:rPr lang="en-GB" i="0" dirty="0"/>
              <a:t>’ </a:t>
            </a:r>
          </a:p>
        </p:txBody>
      </p:sp>
      <p:pic>
        <p:nvPicPr>
          <p:cNvPr id="7" name="Picture 6" descr="A picture containing text, toy, vector graphics&#10;&#10;Description automatically generated">
            <a:extLst>
              <a:ext uri="{FF2B5EF4-FFF2-40B4-BE49-F238E27FC236}">
                <a16:creationId xmlns:a16="http://schemas.microsoft.com/office/drawing/2014/main" id="{30B0BDED-9C31-6DF3-B544-45B43B17947C}"/>
              </a:ext>
            </a:extLst>
          </p:cNvPr>
          <p:cNvPicPr>
            <a:picLocks noChangeAspect="1"/>
          </p:cNvPicPr>
          <p:nvPr/>
        </p:nvPicPr>
        <p:blipFill rotWithShape="1">
          <a:blip r:embed="rId3"/>
          <a:srcRect t="-1" b="-558"/>
          <a:stretch/>
        </p:blipFill>
        <p:spPr>
          <a:xfrm>
            <a:off x="7871979" y="2180285"/>
            <a:ext cx="3928134" cy="5264220"/>
          </a:xfrm>
          <a:prstGeom prst="rect">
            <a:avLst/>
          </a:prstGeom>
        </p:spPr>
      </p:pic>
    </p:spTree>
    <p:extLst>
      <p:ext uri="{BB962C8B-B14F-4D97-AF65-F5344CB8AC3E}">
        <p14:creationId xmlns:p14="http://schemas.microsoft.com/office/powerpoint/2010/main" val="3864633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aborazione alternativa 8">
            <a:extLst>
              <a:ext uri="{FF2B5EF4-FFF2-40B4-BE49-F238E27FC236}">
                <a16:creationId xmlns:a16="http://schemas.microsoft.com/office/drawing/2014/main" id="{36C862D5-16BE-9A5B-E8A3-B4DC9B23D236}"/>
              </a:ext>
            </a:extLst>
          </p:cNvPr>
          <p:cNvSpPr/>
          <p:nvPr/>
        </p:nvSpPr>
        <p:spPr>
          <a:xfrm>
            <a:off x="6565508" y="6379523"/>
            <a:ext cx="6154057" cy="720000"/>
          </a:xfrm>
          <a:prstGeom prst="flowChartAlternateProcess">
            <a:avLst/>
          </a:prstGeom>
          <a:solidFill>
            <a:srgbClr val="0B9389"/>
          </a:solidFill>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solidFill>
                  <a:schemeClr val="bg1"/>
                </a:solidFill>
              </a:rPr>
              <a:t>Quando compari diverse promozioni, controlla tutti i dettagli di un’offerta. </a:t>
            </a:r>
          </a:p>
          <a:p>
            <a:pPr algn="ctr"/>
            <a:r>
              <a:rPr lang="it-IT" dirty="0">
                <a:solidFill>
                  <a:schemeClr val="bg1"/>
                </a:solidFill>
              </a:rPr>
              <a:t>Sei mai </a:t>
            </a:r>
            <a:r>
              <a:rPr lang="it-IT" dirty="0" err="1">
                <a:solidFill>
                  <a:schemeClr val="bg1"/>
                </a:solidFill>
              </a:rPr>
              <a:t>stat</a:t>
            </a:r>
            <a:r>
              <a:rPr lang="it-IT" dirty="0">
                <a:solidFill>
                  <a:schemeClr val="bg1"/>
                </a:solidFill>
              </a:rPr>
              <a:t>@ </a:t>
            </a:r>
            <a:r>
              <a:rPr lang="it-IT" dirty="0" err="1">
                <a:solidFill>
                  <a:schemeClr val="bg1"/>
                </a:solidFill>
              </a:rPr>
              <a:t>influenzat</a:t>
            </a:r>
            <a:r>
              <a:rPr lang="it-IT" dirty="0">
                <a:solidFill>
                  <a:schemeClr val="bg1"/>
                </a:solidFill>
              </a:rPr>
              <a:t>@ a comprare qualcosa per via di una pubblicità?</a:t>
            </a:r>
          </a:p>
        </p:txBody>
      </p:sp>
      <p:sp>
        <p:nvSpPr>
          <p:cNvPr id="2" name="Text Placeholder 1">
            <a:extLst>
              <a:ext uri="{FF2B5EF4-FFF2-40B4-BE49-F238E27FC236}">
                <a16:creationId xmlns:a16="http://schemas.microsoft.com/office/drawing/2014/main" id="{FCAB72D4-746F-EAFC-4E8D-4C07AB948754}"/>
              </a:ext>
            </a:extLst>
          </p:cNvPr>
          <p:cNvSpPr>
            <a:spLocks noGrp="1"/>
          </p:cNvSpPr>
          <p:nvPr>
            <p:ph type="body" idx="1"/>
          </p:nvPr>
        </p:nvSpPr>
        <p:spPr>
          <a:xfrm>
            <a:off x="508985" y="2327568"/>
            <a:ext cx="5711511" cy="3877133"/>
          </a:xfrm>
        </p:spPr>
        <p:txBody>
          <a:bodyPr/>
          <a:lstStyle/>
          <a:p>
            <a:pPr marL="571500" indent="-342900">
              <a:buFont typeface="Arial" panose="020B0604020202020204" pitchFamily="34" charset="0"/>
              <a:buChar char="•"/>
            </a:pPr>
            <a:r>
              <a:rPr lang="it-IT" sz="3200" dirty="0"/>
              <a:t>Inflazione    
Sconti
Pressione sociale
Influencers
Occasioni come quelle ‘2 per 1’
Biglietti della lotteria
Consumismo
Altre tecniche pubblicitarie</a:t>
            </a:r>
            <a:endParaRPr lang="en-GB" sz="3200" dirty="0"/>
          </a:p>
        </p:txBody>
      </p:sp>
      <p:sp>
        <p:nvSpPr>
          <p:cNvPr id="3" name="Title 2">
            <a:extLst>
              <a:ext uri="{FF2B5EF4-FFF2-40B4-BE49-F238E27FC236}">
                <a16:creationId xmlns:a16="http://schemas.microsoft.com/office/drawing/2014/main" id="{49A94269-9841-34B5-49C8-5A340F908852}"/>
              </a:ext>
            </a:extLst>
          </p:cNvPr>
          <p:cNvSpPr>
            <a:spLocks noGrp="1"/>
          </p:cNvSpPr>
          <p:nvPr>
            <p:ph type="title"/>
          </p:nvPr>
        </p:nvSpPr>
        <p:spPr/>
        <p:txBody>
          <a:bodyPr>
            <a:normAutofit/>
          </a:bodyPr>
          <a:lstStyle/>
          <a:p>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lang="en-GB" sz="24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79BE790F-8675-FD19-E3F9-7EF60D337780}"/>
              </a:ext>
            </a:extLst>
          </p:cNvPr>
          <p:cNvSpPr>
            <a:spLocks noGrp="1"/>
          </p:cNvSpPr>
          <p:nvPr>
            <p:ph type="body" idx="2"/>
          </p:nvPr>
        </p:nvSpPr>
        <p:spPr>
          <a:xfrm>
            <a:off x="508985" y="1004469"/>
            <a:ext cx="12331541" cy="1064096"/>
          </a:xfrm>
        </p:spPr>
        <p:txBody>
          <a:bodyPr/>
          <a:lstStyle/>
          <a:p>
            <a:r>
              <a:rPr lang="en-GB" i="0" dirty="0" err="1"/>
              <a:t>Attività</a:t>
            </a:r>
            <a:r>
              <a:rPr lang="en-GB" i="0" dirty="0"/>
              <a:t> M 6.4 continuo</a:t>
            </a:r>
          </a:p>
          <a:p>
            <a:r>
              <a:rPr lang="en-GB" i="0" dirty="0"/>
              <a:t>Fumetto Money Matters No. 6:  ‘</a:t>
            </a:r>
            <a:r>
              <a:rPr lang="en-GB" i="0" dirty="0" err="1"/>
              <a:t>Pubblicità</a:t>
            </a:r>
            <a:r>
              <a:rPr lang="en-GB" i="0" dirty="0"/>
              <a:t>’ </a:t>
            </a:r>
            <a:endParaRPr lang="en-GB" dirty="0"/>
          </a:p>
        </p:txBody>
      </p:sp>
      <p:pic>
        <p:nvPicPr>
          <p:cNvPr id="7" name="Picture 6" descr="Graphical user interface, text&#10;&#10;Description automatically generated">
            <a:extLst>
              <a:ext uri="{FF2B5EF4-FFF2-40B4-BE49-F238E27FC236}">
                <a16:creationId xmlns:a16="http://schemas.microsoft.com/office/drawing/2014/main" id="{3A30EFE5-A0FF-E13B-B142-D56EA42076DD}"/>
              </a:ext>
            </a:extLst>
          </p:cNvPr>
          <p:cNvPicPr>
            <a:picLocks noChangeAspect="1"/>
          </p:cNvPicPr>
          <p:nvPr/>
        </p:nvPicPr>
        <p:blipFill>
          <a:blip r:embed="rId2"/>
          <a:stretch>
            <a:fillRect/>
          </a:stretch>
        </p:blipFill>
        <p:spPr>
          <a:xfrm>
            <a:off x="6444687" y="1866337"/>
            <a:ext cx="6395700" cy="3877132"/>
          </a:xfrm>
          <a:prstGeom prst="rect">
            <a:avLst/>
          </a:prstGeom>
        </p:spPr>
      </p:pic>
      <p:sp>
        <p:nvSpPr>
          <p:cNvPr id="6" name="Fumetto: rettangolo con angoli arrotondati 5">
            <a:extLst>
              <a:ext uri="{FF2B5EF4-FFF2-40B4-BE49-F238E27FC236}">
                <a16:creationId xmlns:a16="http://schemas.microsoft.com/office/drawing/2014/main" id="{9D7BBE57-23E1-16E4-E305-1F91ABB32B59}"/>
              </a:ext>
            </a:extLst>
          </p:cNvPr>
          <p:cNvSpPr/>
          <p:nvPr/>
        </p:nvSpPr>
        <p:spPr>
          <a:xfrm>
            <a:off x="9683977" y="1194951"/>
            <a:ext cx="2104572" cy="1001486"/>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Dice che l’offerta dura solo per 24 ore…</a:t>
            </a:r>
          </a:p>
        </p:txBody>
      </p:sp>
      <p:sp>
        <p:nvSpPr>
          <p:cNvPr id="8" name="Elaborazione alternativa 7">
            <a:extLst>
              <a:ext uri="{FF2B5EF4-FFF2-40B4-BE49-F238E27FC236}">
                <a16:creationId xmlns:a16="http://schemas.microsoft.com/office/drawing/2014/main" id="{AEF3FDE7-B4B7-F2BD-8A60-F66497288EAA}"/>
              </a:ext>
            </a:extLst>
          </p:cNvPr>
          <p:cNvSpPr/>
          <p:nvPr/>
        </p:nvSpPr>
        <p:spPr>
          <a:xfrm>
            <a:off x="6565508" y="5728791"/>
            <a:ext cx="6154057" cy="720000"/>
          </a:xfrm>
          <a:prstGeom prst="flowChartAlternateProcess">
            <a:avLst/>
          </a:prstGeom>
          <a:ln>
            <a:solidFill>
              <a:schemeClr val="bg2">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dirty="0"/>
              <a:t>Foxy, alcuni giochi offrono dei premi gratuiti per comprare delle cose di cui non hai bisogno. Ma tu sei abbastanza sveglio per riuscire a distinguere queste offerte, giusto?</a:t>
            </a:r>
          </a:p>
        </p:txBody>
      </p:sp>
    </p:spTree>
    <p:extLst>
      <p:ext uri="{BB962C8B-B14F-4D97-AF65-F5344CB8AC3E}">
        <p14:creationId xmlns:p14="http://schemas.microsoft.com/office/powerpoint/2010/main" val="2621855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7"/>
          <p:cNvSpPr txBox="1">
            <a:spLocks noGrp="1"/>
          </p:cNvSpPr>
          <p:nvPr>
            <p:ph type="body" idx="1"/>
          </p:nvPr>
        </p:nvSpPr>
        <p:spPr>
          <a:xfrm>
            <a:off x="500061" y="2085973"/>
            <a:ext cx="7742253" cy="874940"/>
          </a:xfrm>
          <a:prstGeom prst="rect">
            <a:avLst/>
          </a:prstGeom>
          <a:noFill/>
          <a:ln>
            <a:noFill/>
          </a:ln>
        </p:spPr>
        <p:txBody>
          <a:bodyPr spcFirstLastPara="1" wrap="square" lIns="72000" tIns="45700" rIns="72000" bIns="45700" anchor="t" anchorCtr="0">
            <a:noAutofit/>
          </a:bodyPr>
          <a:lstStyle/>
          <a:p>
            <a:pPr marL="342900" lvl="0" indent="-342900" algn="l">
              <a:buSzPts val="2100"/>
              <a:buFont typeface="Arial"/>
              <a:buChar char="•"/>
            </a:pPr>
            <a:r>
              <a:rPr lang="it-IT" sz="2800" dirty="0"/>
              <a:t>Sapevi che il colore gioca un ruolo importante nella nostra vita?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11" name="Google Shape;111;p7"/>
          <p:cNvSpPr txBox="1">
            <a:spLocks noGrp="1"/>
          </p:cNvSpPr>
          <p:nvPr>
            <p:ph type="title"/>
          </p:nvPr>
        </p:nvSpPr>
        <p:spPr>
          <a:xfrm>
            <a:off x="1814286" y="336946"/>
            <a:ext cx="968317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112" name="Google Shape;112;p7"/>
          <p:cNvSpPr txBox="1">
            <a:spLocks noGrp="1"/>
          </p:cNvSpPr>
          <p:nvPr>
            <p:ph type="body" idx="2"/>
          </p:nvPr>
        </p:nvSpPr>
        <p:spPr>
          <a:xfrm>
            <a:off x="500061" y="1100818"/>
            <a:ext cx="12331700" cy="603250"/>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 In che modo la pubblicità usa la psicologia?.... ad esempio coi colori </a:t>
            </a:r>
            <a:endParaRPr dirty="0"/>
          </a:p>
        </p:txBody>
      </p:sp>
      <p:pic>
        <p:nvPicPr>
          <p:cNvPr id="113" name="Google Shape;113;p7" descr="Badge Tick with solid fill"/>
          <p:cNvPicPr preferRelativeResize="0"/>
          <p:nvPr/>
        </p:nvPicPr>
        <p:blipFill rotWithShape="1">
          <a:blip r:embed="rId3">
            <a:alphaModFix/>
          </a:blip>
          <a:srcRect/>
          <a:stretch/>
        </p:blipFill>
        <p:spPr>
          <a:xfrm>
            <a:off x="11821924" y="126057"/>
            <a:ext cx="914400" cy="914400"/>
          </a:xfrm>
          <a:prstGeom prst="rect">
            <a:avLst/>
          </a:prstGeom>
          <a:noFill/>
          <a:ln>
            <a:noFill/>
          </a:ln>
        </p:spPr>
      </p:pic>
      <p:pic>
        <p:nvPicPr>
          <p:cNvPr id="114" name="Google Shape;114;p7" descr="Badge Tick with solid fill"/>
          <p:cNvPicPr preferRelativeResize="0"/>
          <p:nvPr/>
        </p:nvPicPr>
        <p:blipFill rotWithShape="1">
          <a:blip r:embed="rId3">
            <a:alphaModFix/>
          </a:blip>
          <a:srcRect/>
          <a:stretch/>
        </p:blipFill>
        <p:spPr>
          <a:xfrm>
            <a:off x="731213" y="140608"/>
            <a:ext cx="914400" cy="914400"/>
          </a:xfrm>
          <a:prstGeom prst="rect">
            <a:avLst/>
          </a:prstGeom>
          <a:noFill/>
          <a:ln>
            <a:noFill/>
          </a:ln>
        </p:spPr>
      </p:pic>
      <p:pic>
        <p:nvPicPr>
          <p:cNvPr id="115" name="Google Shape;115;p7"/>
          <p:cNvPicPr preferRelativeResize="0"/>
          <p:nvPr/>
        </p:nvPicPr>
        <p:blipFill rotWithShape="1">
          <a:blip r:embed="rId4">
            <a:alphaModFix/>
          </a:blip>
          <a:srcRect/>
          <a:stretch/>
        </p:blipFill>
        <p:spPr>
          <a:xfrm>
            <a:off x="8916683" y="1984374"/>
            <a:ext cx="3457583" cy="5184380"/>
          </a:xfrm>
          <a:prstGeom prst="rect">
            <a:avLst/>
          </a:prstGeom>
          <a:noFill/>
          <a:ln>
            <a:noFill/>
          </a:ln>
        </p:spPr>
      </p:pic>
      <p:sp>
        <p:nvSpPr>
          <p:cNvPr id="2" name="Google Shape;110;p7">
            <a:extLst>
              <a:ext uri="{FF2B5EF4-FFF2-40B4-BE49-F238E27FC236}">
                <a16:creationId xmlns:a16="http://schemas.microsoft.com/office/drawing/2014/main" id="{14289340-E3D4-9A79-97E0-B0356FC12ADF}"/>
              </a:ext>
            </a:extLst>
          </p:cNvPr>
          <p:cNvSpPr txBox="1">
            <a:spLocks/>
          </p:cNvSpPr>
          <p:nvPr/>
        </p:nvSpPr>
        <p:spPr>
          <a:xfrm>
            <a:off x="547191" y="3136757"/>
            <a:ext cx="7742253" cy="3062063"/>
          </a:xfrm>
          <a:prstGeom prst="rect">
            <a:avLst/>
          </a:prstGeom>
          <a:noFill/>
          <a:ln>
            <a:noFill/>
          </a:ln>
        </p:spPr>
        <p:txBody>
          <a:bodyPr spcFirstLastPara="1" wrap="square" lIns="72000" tIns="45700" rIns="72000"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pPr marL="1207291" lvl="1" indent="-457200">
              <a:buSzPts val="2100"/>
              <a:buFont typeface="Wingdings" panose="05000000000000000000" pitchFamily="2" charset="2"/>
              <a:buChar char="v"/>
            </a:pPr>
            <a:r>
              <a:rPr lang="it-IT" sz="2800" dirty="0"/>
              <a:t>Ci esprimiamo attraverso il colore 
Mangiamo cibo colorato 
Acquistiamo articoli in base al loro colore</a:t>
            </a:r>
          </a:p>
          <a:p>
            <a:pPr marL="750091" lvl="1" indent="0">
              <a:buSzPts val="2100"/>
              <a:buNone/>
            </a:pPr>
            <a:endParaRPr lang="en-US" sz="2800" dirty="0"/>
          </a:p>
          <a:p>
            <a:pPr marL="342900" indent="-342900" algn="l">
              <a:spcBef>
                <a:spcPts val="600"/>
              </a:spcBef>
              <a:buSzPts val="2100"/>
              <a:buFont typeface="Arial"/>
              <a:buChar char="•"/>
            </a:pPr>
            <a:r>
              <a:rPr lang="it-IT" sz="2800" dirty="0"/>
              <a:t>In che modo le aziende usano i colori per attirarci e invitarci a spendere i nostri soldi?   </a:t>
            </a:r>
            <a:endParaRPr lang="en-US" dirty="0"/>
          </a:p>
          <a:p>
            <a:pPr marL="0" indent="0">
              <a:spcBef>
                <a:spcPts val="600"/>
              </a:spcBef>
            </a:pPr>
            <a:endParaRPr lang="en-US" dirty="0"/>
          </a:p>
          <a:p>
            <a:pPr marL="0" indent="0">
              <a:spcBef>
                <a:spcPts val="600"/>
              </a:spcBef>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9"/>
          <p:cNvSpPr/>
          <p:nvPr/>
        </p:nvSpPr>
        <p:spPr>
          <a:xfrm>
            <a:off x="0" y="0"/>
            <a:ext cx="13335001" cy="750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0" name="Google Shape;140;p9"/>
          <p:cNvPicPr preferRelativeResize="0">
            <a:picLocks noGrp="1"/>
          </p:cNvPicPr>
          <p:nvPr>
            <p:ph type="body" idx="1"/>
          </p:nvPr>
        </p:nvPicPr>
        <p:blipFill rotWithShape="1">
          <a:blip r:embed="rId3">
            <a:alphaModFix/>
          </a:blip>
          <a:srcRect/>
          <a:stretch/>
        </p:blipFill>
        <p:spPr>
          <a:xfrm>
            <a:off x="0" y="0"/>
            <a:ext cx="13335000" cy="7505700"/>
          </a:xfrm>
          <a:prstGeom prst="rect">
            <a:avLst/>
          </a:prstGeom>
          <a:noFill/>
          <a:ln>
            <a:noFill/>
          </a:ln>
        </p:spPr>
      </p:pic>
      <p:sp>
        <p:nvSpPr>
          <p:cNvPr id="2" name="Elaborazione alternativa 1">
            <a:extLst>
              <a:ext uri="{FF2B5EF4-FFF2-40B4-BE49-F238E27FC236}">
                <a16:creationId xmlns:a16="http://schemas.microsoft.com/office/drawing/2014/main" id="{DCC8BB12-04EF-F6C3-71B4-0F64AC6769AE}"/>
              </a:ext>
            </a:extLst>
          </p:cNvPr>
          <p:cNvSpPr/>
          <p:nvPr/>
        </p:nvSpPr>
        <p:spPr>
          <a:xfrm>
            <a:off x="651317" y="455515"/>
            <a:ext cx="2529119" cy="1393369"/>
          </a:xfrm>
          <a:prstGeom prst="flowChartAlternateProcess">
            <a:avLst/>
          </a:prstGeom>
          <a:solidFill>
            <a:srgbClr val="FFFF0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3" name="Elaborazione alternativa 2">
            <a:extLst>
              <a:ext uri="{FF2B5EF4-FFF2-40B4-BE49-F238E27FC236}">
                <a16:creationId xmlns:a16="http://schemas.microsoft.com/office/drawing/2014/main" id="{93519400-867E-15FB-FB03-6081C5C4489C}"/>
              </a:ext>
            </a:extLst>
          </p:cNvPr>
          <p:cNvSpPr/>
          <p:nvPr/>
        </p:nvSpPr>
        <p:spPr>
          <a:xfrm>
            <a:off x="3831753" y="437864"/>
            <a:ext cx="2471042" cy="1364341"/>
          </a:xfrm>
          <a:prstGeom prst="flowChartAlternateProcess">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4" name="Elaborazione alternativa 3">
            <a:extLst>
              <a:ext uri="{FF2B5EF4-FFF2-40B4-BE49-F238E27FC236}">
                <a16:creationId xmlns:a16="http://schemas.microsoft.com/office/drawing/2014/main" id="{7C81BDF4-61D5-DA9D-3A75-1531FA90D3A8}"/>
              </a:ext>
            </a:extLst>
          </p:cNvPr>
          <p:cNvSpPr/>
          <p:nvPr/>
        </p:nvSpPr>
        <p:spPr>
          <a:xfrm>
            <a:off x="7100637" y="437864"/>
            <a:ext cx="2471042" cy="1364341"/>
          </a:xfrm>
          <a:prstGeom prst="flowChartAlternateProcess">
            <a:avLst/>
          </a:prstGeom>
          <a:solidFill>
            <a:srgbClr val="0071BC"/>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5" name="Elaborazione alternativa 4">
            <a:extLst>
              <a:ext uri="{FF2B5EF4-FFF2-40B4-BE49-F238E27FC236}">
                <a16:creationId xmlns:a16="http://schemas.microsoft.com/office/drawing/2014/main" id="{2017DA8A-058B-3794-D3FB-953F73792B1A}"/>
              </a:ext>
            </a:extLst>
          </p:cNvPr>
          <p:cNvSpPr/>
          <p:nvPr/>
        </p:nvSpPr>
        <p:spPr>
          <a:xfrm>
            <a:off x="10132791" y="429634"/>
            <a:ext cx="2550892" cy="1364340"/>
          </a:xfrm>
          <a:prstGeom prst="flowChartAlternateProcess">
            <a:avLst/>
          </a:prstGeom>
          <a:solidFill>
            <a:srgbClr val="22B57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6" name="Elaborazione alternativa 5">
            <a:extLst>
              <a:ext uri="{FF2B5EF4-FFF2-40B4-BE49-F238E27FC236}">
                <a16:creationId xmlns:a16="http://schemas.microsoft.com/office/drawing/2014/main" id="{315EA3D8-55EE-218A-3F2D-421B1911AF3C}"/>
              </a:ext>
            </a:extLst>
          </p:cNvPr>
          <p:cNvSpPr/>
          <p:nvPr/>
        </p:nvSpPr>
        <p:spPr>
          <a:xfrm>
            <a:off x="10262478" y="4212637"/>
            <a:ext cx="2431144" cy="1364340"/>
          </a:xfrm>
          <a:prstGeom prst="flowChartAlternateProcess">
            <a:avLst/>
          </a:prstGeom>
          <a:solidFill>
            <a:srgbClr val="9E005D"/>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7" name="Elaborazione alternativa 6">
            <a:extLst>
              <a:ext uri="{FF2B5EF4-FFF2-40B4-BE49-F238E27FC236}">
                <a16:creationId xmlns:a16="http://schemas.microsoft.com/office/drawing/2014/main" id="{54423CBF-1C8F-25E9-5FB0-A6CD80D5E294}"/>
              </a:ext>
            </a:extLst>
          </p:cNvPr>
          <p:cNvSpPr/>
          <p:nvPr/>
        </p:nvSpPr>
        <p:spPr>
          <a:xfrm>
            <a:off x="7100637" y="4191599"/>
            <a:ext cx="2511899" cy="1371316"/>
          </a:xfrm>
          <a:prstGeom prst="flowChartAlternateProcess">
            <a:avLst/>
          </a:prstGeom>
          <a:solidFill>
            <a:srgbClr val="0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8" name="Elaborazione alternativa 7">
            <a:extLst>
              <a:ext uri="{FF2B5EF4-FFF2-40B4-BE49-F238E27FC236}">
                <a16:creationId xmlns:a16="http://schemas.microsoft.com/office/drawing/2014/main" id="{A20FB861-00AE-D6DD-0480-913900C54114}"/>
              </a:ext>
            </a:extLst>
          </p:cNvPr>
          <p:cNvSpPr/>
          <p:nvPr/>
        </p:nvSpPr>
        <p:spPr>
          <a:xfrm>
            <a:off x="3915667" y="4191598"/>
            <a:ext cx="2431144" cy="1364339"/>
          </a:xfrm>
          <a:prstGeom prst="flowChartAlternateProcess">
            <a:avLst/>
          </a:prstGeom>
          <a:solidFill>
            <a:srgbClr val="E85C9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9" name="Elaborazione alternativa 8">
            <a:extLst>
              <a:ext uri="{FF2B5EF4-FFF2-40B4-BE49-F238E27FC236}">
                <a16:creationId xmlns:a16="http://schemas.microsoft.com/office/drawing/2014/main" id="{2C0DC046-2737-154B-0637-8A82E751D7C3}"/>
              </a:ext>
            </a:extLst>
          </p:cNvPr>
          <p:cNvSpPr/>
          <p:nvPr/>
        </p:nvSpPr>
        <p:spPr>
          <a:xfrm>
            <a:off x="753826" y="4241096"/>
            <a:ext cx="2431144" cy="1307421"/>
          </a:xfrm>
          <a:prstGeom prst="flowChartAlternateProcess">
            <a:avLst/>
          </a:prstGeom>
          <a:solidFill>
            <a:srgbClr val="F7931E"/>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500" b="1" dirty="0">
                <a:latin typeface="Lucida Handwriting" panose="03010101010101010101" pitchFamily="66" charset="0"/>
                <a:cs typeface="Dreaming Outloud Script Pro" panose="020B0604020202020204" pitchFamily="66" charset="0"/>
              </a:rPr>
              <a:t>Compra</a:t>
            </a:r>
          </a:p>
        </p:txBody>
      </p:sp>
      <p:sp>
        <p:nvSpPr>
          <p:cNvPr id="10" name="Rettangolo 9">
            <a:extLst>
              <a:ext uri="{FF2B5EF4-FFF2-40B4-BE49-F238E27FC236}">
                <a16:creationId xmlns:a16="http://schemas.microsoft.com/office/drawing/2014/main" id="{D1326EA5-E0C6-1DB8-8DB0-FF5D767A40EC}"/>
              </a:ext>
            </a:extLst>
          </p:cNvPr>
          <p:cNvSpPr/>
          <p:nvPr/>
        </p:nvSpPr>
        <p:spPr>
          <a:xfrm>
            <a:off x="7672347" y="1994410"/>
            <a:ext cx="1452690"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BLU</a:t>
            </a:r>
          </a:p>
        </p:txBody>
      </p:sp>
      <p:sp>
        <p:nvSpPr>
          <p:cNvPr id="11" name="Rettangolo 10">
            <a:extLst>
              <a:ext uri="{FF2B5EF4-FFF2-40B4-BE49-F238E27FC236}">
                <a16:creationId xmlns:a16="http://schemas.microsoft.com/office/drawing/2014/main" id="{698CD8BD-D772-6126-E89F-3E4A8F291F84}"/>
              </a:ext>
            </a:extLst>
          </p:cNvPr>
          <p:cNvSpPr/>
          <p:nvPr/>
        </p:nvSpPr>
        <p:spPr>
          <a:xfrm>
            <a:off x="4455129" y="2008087"/>
            <a:ext cx="1575582"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ROSSO</a:t>
            </a:r>
          </a:p>
        </p:txBody>
      </p:sp>
      <p:sp>
        <p:nvSpPr>
          <p:cNvPr id="12" name="Rettangolo 11">
            <a:extLst>
              <a:ext uri="{FF2B5EF4-FFF2-40B4-BE49-F238E27FC236}">
                <a16:creationId xmlns:a16="http://schemas.microsoft.com/office/drawing/2014/main" id="{342D4298-D879-61ED-30E6-D7C1C3C56541}"/>
              </a:ext>
            </a:extLst>
          </p:cNvPr>
          <p:cNvSpPr/>
          <p:nvPr/>
        </p:nvSpPr>
        <p:spPr>
          <a:xfrm>
            <a:off x="1146579" y="2075703"/>
            <a:ext cx="1575582"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GIALLO</a:t>
            </a:r>
          </a:p>
        </p:txBody>
      </p:sp>
      <p:sp>
        <p:nvSpPr>
          <p:cNvPr id="13" name="Rettangolo 12">
            <a:extLst>
              <a:ext uri="{FF2B5EF4-FFF2-40B4-BE49-F238E27FC236}">
                <a16:creationId xmlns:a16="http://schemas.microsoft.com/office/drawing/2014/main" id="{41ABEA58-50CD-A724-285E-0DF1D15FBC5E}"/>
              </a:ext>
            </a:extLst>
          </p:cNvPr>
          <p:cNvSpPr/>
          <p:nvPr/>
        </p:nvSpPr>
        <p:spPr>
          <a:xfrm>
            <a:off x="10790493" y="1995359"/>
            <a:ext cx="1575582"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VERDE</a:t>
            </a:r>
          </a:p>
        </p:txBody>
      </p:sp>
      <p:sp>
        <p:nvSpPr>
          <p:cNvPr id="14" name="Rettangolo 13">
            <a:extLst>
              <a:ext uri="{FF2B5EF4-FFF2-40B4-BE49-F238E27FC236}">
                <a16:creationId xmlns:a16="http://schemas.microsoft.com/office/drawing/2014/main" id="{9242D87D-CE6D-8677-D798-F1F5EB02329D}"/>
              </a:ext>
            </a:extLst>
          </p:cNvPr>
          <p:cNvSpPr/>
          <p:nvPr/>
        </p:nvSpPr>
        <p:spPr>
          <a:xfrm>
            <a:off x="1324319" y="5813086"/>
            <a:ext cx="2267243"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ARANCIONE</a:t>
            </a:r>
          </a:p>
        </p:txBody>
      </p:sp>
      <p:sp>
        <p:nvSpPr>
          <p:cNvPr id="15" name="Rettangolo 14">
            <a:extLst>
              <a:ext uri="{FF2B5EF4-FFF2-40B4-BE49-F238E27FC236}">
                <a16:creationId xmlns:a16="http://schemas.microsoft.com/office/drawing/2014/main" id="{A60F09F2-C5C4-3CA3-973A-5E374E57DFB3}"/>
              </a:ext>
            </a:extLst>
          </p:cNvPr>
          <p:cNvSpPr/>
          <p:nvPr/>
        </p:nvSpPr>
        <p:spPr>
          <a:xfrm>
            <a:off x="4530132" y="5813086"/>
            <a:ext cx="1575582"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ROSA</a:t>
            </a:r>
          </a:p>
        </p:txBody>
      </p:sp>
      <p:sp>
        <p:nvSpPr>
          <p:cNvPr id="16" name="Rettangolo 15">
            <a:extLst>
              <a:ext uri="{FF2B5EF4-FFF2-40B4-BE49-F238E27FC236}">
                <a16:creationId xmlns:a16="http://schemas.microsoft.com/office/drawing/2014/main" id="{DED268E3-C09F-4429-86BF-B25AE5A85E23}"/>
              </a:ext>
            </a:extLst>
          </p:cNvPr>
          <p:cNvSpPr/>
          <p:nvPr/>
        </p:nvSpPr>
        <p:spPr>
          <a:xfrm>
            <a:off x="7675490" y="5863146"/>
            <a:ext cx="1575582"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NERO</a:t>
            </a:r>
          </a:p>
        </p:txBody>
      </p:sp>
      <p:sp>
        <p:nvSpPr>
          <p:cNvPr id="17" name="Rettangolo 16">
            <a:extLst>
              <a:ext uri="{FF2B5EF4-FFF2-40B4-BE49-F238E27FC236}">
                <a16:creationId xmlns:a16="http://schemas.microsoft.com/office/drawing/2014/main" id="{581464E8-0A76-AD35-DD4E-0D49B3FCE2C8}"/>
              </a:ext>
            </a:extLst>
          </p:cNvPr>
          <p:cNvSpPr/>
          <p:nvPr/>
        </p:nvSpPr>
        <p:spPr>
          <a:xfrm>
            <a:off x="10851666" y="5815077"/>
            <a:ext cx="1405596" cy="45016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solidFill>
                  <a:srgbClr val="606767"/>
                </a:solidFill>
                <a:latin typeface="Calibri" panose="020F0502020204030204" pitchFamily="34" charset="0"/>
                <a:cs typeface="Calibri" panose="020F0502020204030204" pitchFamily="34" charset="0"/>
              </a:rPr>
              <a:t>VIOLA</a:t>
            </a:r>
          </a:p>
        </p:txBody>
      </p:sp>
      <p:sp>
        <p:nvSpPr>
          <p:cNvPr id="18" name="Rettangolo 17">
            <a:extLst>
              <a:ext uri="{FF2B5EF4-FFF2-40B4-BE49-F238E27FC236}">
                <a16:creationId xmlns:a16="http://schemas.microsoft.com/office/drawing/2014/main" id="{BF064EE5-7A68-14CB-BE0F-477FBD9F4CCA}"/>
              </a:ext>
            </a:extLst>
          </p:cNvPr>
          <p:cNvSpPr/>
          <p:nvPr/>
        </p:nvSpPr>
        <p:spPr>
          <a:xfrm>
            <a:off x="945702" y="2665617"/>
            <a:ext cx="2431144" cy="1363920"/>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OTTIMISTA E GIOVANE SPESSO VIENE USATO PER ATTRARRE L’ATTENZIONE DEI POTENZIALI ACQUIRENTI</a:t>
            </a:r>
          </a:p>
        </p:txBody>
      </p:sp>
      <p:sp>
        <p:nvSpPr>
          <p:cNvPr id="19" name="Rettangolo 18">
            <a:extLst>
              <a:ext uri="{FF2B5EF4-FFF2-40B4-BE49-F238E27FC236}">
                <a16:creationId xmlns:a16="http://schemas.microsoft.com/office/drawing/2014/main" id="{E1591AD3-2161-6B1C-2E21-F1C5788A12EB}"/>
              </a:ext>
            </a:extLst>
          </p:cNvPr>
          <p:cNvSpPr/>
          <p:nvPr/>
        </p:nvSpPr>
        <p:spPr>
          <a:xfrm>
            <a:off x="4236356" y="2637140"/>
            <a:ext cx="2431144" cy="1363920"/>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ENERGIA</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AUMENTA IL BATTITO CARDIACO</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CREA URGENZA </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SPESSO VISTO DURANTE LE SVENDITE</a:t>
            </a:r>
          </a:p>
        </p:txBody>
      </p:sp>
      <p:sp>
        <p:nvSpPr>
          <p:cNvPr id="20" name="Rettangolo 19">
            <a:extLst>
              <a:ext uri="{FF2B5EF4-FFF2-40B4-BE49-F238E27FC236}">
                <a16:creationId xmlns:a16="http://schemas.microsoft.com/office/drawing/2014/main" id="{634026A7-C326-A20F-5BF7-EEC8DD92DFC4}"/>
              </a:ext>
            </a:extLst>
          </p:cNvPr>
          <p:cNvSpPr/>
          <p:nvPr/>
        </p:nvSpPr>
        <p:spPr>
          <a:xfrm>
            <a:off x="7455148" y="2525869"/>
            <a:ext cx="2690123" cy="1276145"/>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CREA LA SENSAZIONE DI FIDUCIA E SICUREZZA </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SPESSO USATO DALLE BANCHE E DALLE AZIENDE</a:t>
            </a:r>
          </a:p>
        </p:txBody>
      </p:sp>
      <p:sp>
        <p:nvSpPr>
          <p:cNvPr id="21" name="Rettangolo 20">
            <a:extLst>
              <a:ext uri="{FF2B5EF4-FFF2-40B4-BE49-F238E27FC236}">
                <a16:creationId xmlns:a16="http://schemas.microsoft.com/office/drawing/2014/main" id="{F07835A3-11E2-40E2-E4E2-E7067A9D0C62}"/>
              </a:ext>
            </a:extLst>
          </p:cNvPr>
          <p:cNvSpPr/>
          <p:nvPr/>
        </p:nvSpPr>
        <p:spPr>
          <a:xfrm>
            <a:off x="10651898" y="2637140"/>
            <a:ext cx="2690123" cy="1474707"/>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ASSOCIATO CON LA RICCHEZZA </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È IL COLORE PIÙ FACILE DA PROCESSARE PER GLI OCCHI</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USATO NEI NEGOZI PER RILASSARE</a:t>
            </a:r>
          </a:p>
        </p:txBody>
      </p:sp>
      <p:sp>
        <p:nvSpPr>
          <p:cNvPr id="22" name="Rettangolo 21">
            <a:extLst>
              <a:ext uri="{FF2B5EF4-FFF2-40B4-BE49-F238E27FC236}">
                <a16:creationId xmlns:a16="http://schemas.microsoft.com/office/drawing/2014/main" id="{8B44D166-1E65-474F-515F-8AC6EB2397A7}"/>
              </a:ext>
            </a:extLst>
          </p:cNvPr>
          <p:cNvSpPr/>
          <p:nvPr/>
        </p:nvSpPr>
        <p:spPr>
          <a:xfrm>
            <a:off x="1146579" y="6432277"/>
            <a:ext cx="2314609" cy="950306"/>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AGGRESSIVO</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CREA UNA CHIAMATA ALL’AZIONE: ISCRIVITI, COMPRA, VENDI</a:t>
            </a:r>
          </a:p>
        </p:txBody>
      </p:sp>
      <p:sp>
        <p:nvSpPr>
          <p:cNvPr id="23" name="Rettangolo 22">
            <a:extLst>
              <a:ext uri="{FF2B5EF4-FFF2-40B4-BE49-F238E27FC236}">
                <a16:creationId xmlns:a16="http://schemas.microsoft.com/office/drawing/2014/main" id="{C856C8C8-48D2-D358-A5E9-1DBA2FB6A6D0}"/>
              </a:ext>
            </a:extLst>
          </p:cNvPr>
          <p:cNvSpPr/>
          <p:nvPr/>
        </p:nvSpPr>
        <p:spPr>
          <a:xfrm>
            <a:off x="4364205" y="6453790"/>
            <a:ext cx="2736432" cy="1004909"/>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ROMANTICO E FEMMINILE</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USATO PER VENDERE ALLE DONNE E ALLE GIOVANI</a:t>
            </a:r>
          </a:p>
        </p:txBody>
      </p:sp>
      <p:sp>
        <p:nvSpPr>
          <p:cNvPr id="24" name="Rettangolo 23">
            <a:extLst>
              <a:ext uri="{FF2B5EF4-FFF2-40B4-BE49-F238E27FC236}">
                <a16:creationId xmlns:a16="http://schemas.microsoft.com/office/drawing/2014/main" id="{1CAFB33C-7C89-D002-9BCC-E79570ED7D6F}"/>
              </a:ext>
            </a:extLst>
          </p:cNvPr>
          <p:cNvSpPr/>
          <p:nvPr/>
        </p:nvSpPr>
        <p:spPr>
          <a:xfrm>
            <a:off x="7544260" y="6473821"/>
            <a:ext cx="2511900" cy="847034"/>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POTENTE ED ELEGANTE</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USATO PER PROMUOVERE PRODOTTI DI LUSSO</a:t>
            </a:r>
          </a:p>
        </p:txBody>
      </p:sp>
      <p:sp>
        <p:nvSpPr>
          <p:cNvPr id="25" name="Rettangolo 24">
            <a:extLst>
              <a:ext uri="{FF2B5EF4-FFF2-40B4-BE49-F238E27FC236}">
                <a16:creationId xmlns:a16="http://schemas.microsoft.com/office/drawing/2014/main" id="{416F71E6-C3E0-6748-09DB-4E69B8C6E6E4}"/>
              </a:ext>
            </a:extLst>
          </p:cNvPr>
          <p:cNvSpPr/>
          <p:nvPr/>
        </p:nvSpPr>
        <p:spPr>
          <a:xfrm>
            <a:off x="10651898" y="6534741"/>
            <a:ext cx="2511900" cy="847034"/>
          </a:xfrm>
          <a:prstGeom prst="rect">
            <a:avLst/>
          </a:prstGeom>
          <a:solidFill>
            <a:srgbClr val="BE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USATO PER LENIRE E CALMARE</a:t>
            </a:r>
          </a:p>
          <a:p>
            <a:r>
              <a:rPr lang="it-IT" b="1" dirty="0">
                <a:solidFill>
                  <a:srgbClr val="606767"/>
                </a:solidFill>
                <a:latin typeface="Open Sans" panose="020B0606030504020204" pitchFamily="34" charset="0"/>
                <a:ea typeface="Open Sans" panose="020B0606030504020204" pitchFamily="34" charset="0"/>
                <a:cs typeface="Open Sans" panose="020B0606030504020204" pitchFamily="34" charset="0"/>
              </a:rPr>
              <a:t>SPESSO VISTO NEI PRODOTTI DI BELLEZZA E ANTIETÀ</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8"/>
          <p:cNvSpPr txBox="1">
            <a:spLocks noGrp="1"/>
          </p:cNvSpPr>
          <p:nvPr>
            <p:ph type="body" idx="1"/>
          </p:nvPr>
        </p:nvSpPr>
        <p:spPr>
          <a:xfrm>
            <a:off x="623273" y="1694204"/>
            <a:ext cx="5919213" cy="5252905"/>
          </a:xfrm>
          <a:prstGeom prst="rect">
            <a:avLst/>
          </a:prstGeom>
          <a:noFill/>
          <a:ln>
            <a:noFill/>
          </a:ln>
        </p:spPr>
        <p:txBody>
          <a:bodyPr spcFirstLastPara="1" wrap="square" lIns="72000" tIns="45700" rIns="72000" bIns="45700" anchor="t" anchorCtr="0">
            <a:noAutofit/>
          </a:bodyPr>
          <a:lstStyle/>
          <a:p>
            <a:pPr marL="0" lvl="0" indent="0">
              <a:buSzPts val="2100"/>
            </a:pPr>
            <a:r>
              <a:rPr lang="it-IT" sz="2800" b="1" i="1" dirty="0"/>
              <a:t>Le donne amano i colori</a:t>
            </a:r>
            <a:r>
              <a:rPr lang="en-IE" sz="2800" b="1" i="1" dirty="0"/>
              <a:t>: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3">
                    <a:lumMod val="75000"/>
                  </a:schemeClr>
                </a:solidFill>
              </a:rPr>
              <a:t>Blue</a:t>
            </a:r>
            <a:r>
              <a:rPr lang="en-IE" sz="2800" b="1" dirty="0">
                <a:solidFill>
                  <a:srgbClr val="0070C0"/>
                </a:solidFill>
              </a:rPr>
              <a:t> </a:t>
            </a:r>
            <a:endParaRPr sz="2800" b="1" dirty="0">
              <a:solidFill>
                <a:srgbClr val="0070C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7030A0"/>
                </a:solidFill>
              </a:rPr>
              <a:t>Purple </a:t>
            </a:r>
            <a:endParaRPr sz="2800" b="1" dirty="0">
              <a:solidFill>
                <a:srgbClr val="7030A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00B050"/>
                </a:solidFill>
              </a:rPr>
              <a:t>Green </a:t>
            </a:r>
            <a:endParaRPr sz="2800" b="1" dirty="0">
              <a:solidFill>
                <a:srgbClr val="00B050"/>
              </a:solidFill>
            </a:endParaRPr>
          </a:p>
          <a:p>
            <a:pPr marL="0" lvl="0" indent="0" algn="just" rtl="0">
              <a:lnSpc>
                <a:spcPct val="90000"/>
              </a:lnSpc>
              <a:spcBef>
                <a:spcPts val="1094"/>
              </a:spcBef>
              <a:spcAft>
                <a:spcPts val="0"/>
              </a:spcAft>
              <a:buClr>
                <a:schemeClr val="dk2"/>
              </a:buClr>
              <a:buSzPts val="2188"/>
              <a:buNone/>
            </a:pPr>
            <a:endParaRPr sz="2800" dirty="0"/>
          </a:p>
          <a:p>
            <a:pPr marL="0" lvl="0" indent="0">
              <a:buSzPts val="2100"/>
            </a:pPr>
            <a:r>
              <a:rPr lang="en-IE" sz="2800" b="1" i="1" dirty="0"/>
              <a:t>Le </a:t>
            </a:r>
            <a:r>
              <a:rPr lang="en-IE" sz="2800" b="1" i="1" dirty="0" err="1"/>
              <a:t>donne</a:t>
            </a:r>
            <a:r>
              <a:rPr lang="en-IE" sz="2800" b="1" i="1" dirty="0"/>
              <a:t> </a:t>
            </a:r>
            <a:r>
              <a:rPr lang="en-IE" sz="2800" b="1" i="1" dirty="0" err="1"/>
              <a:t>odiano</a:t>
            </a:r>
            <a:r>
              <a:rPr lang="en-IE" sz="2800" b="1" i="1" dirty="0"/>
              <a:t>: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6"/>
                </a:solidFill>
              </a:rPr>
              <a:t>Orange</a:t>
            </a:r>
            <a:r>
              <a:rPr lang="en-IE" sz="2800" b="1" dirty="0">
                <a:solidFill>
                  <a:srgbClr val="FFC000"/>
                </a:solidFill>
              </a:rPr>
              <a:t> </a:t>
            </a:r>
            <a:endParaRPr sz="2800" b="1" dirty="0">
              <a:solidFill>
                <a:srgbClr val="FFC000"/>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accent1">
                    <a:lumMod val="50000"/>
                  </a:schemeClr>
                </a:solidFill>
              </a:rPr>
              <a:t>Brown</a:t>
            </a:r>
            <a:r>
              <a:rPr lang="en-IE" sz="2800" b="1" dirty="0">
                <a:solidFill>
                  <a:srgbClr val="C00000"/>
                </a:solidFill>
              </a:rPr>
              <a:t> </a:t>
            </a:r>
            <a:endParaRPr sz="2800" b="1" dirty="0">
              <a:solidFill>
                <a:srgbClr val="C00000"/>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bg1">
                    <a:lumMod val="65000"/>
                  </a:schemeClr>
                </a:solidFill>
              </a:rPr>
              <a:t>Gray </a:t>
            </a:r>
            <a:endParaRPr sz="2800" b="1" dirty="0">
              <a:solidFill>
                <a:schemeClr val="bg1">
                  <a:lumMod val="65000"/>
                </a:schemeClr>
              </a:solidFill>
            </a:endParaRPr>
          </a:p>
          <a:p>
            <a:pPr marL="0" lvl="0" indent="0" algn="just" rtl="0">
              <a:lnSpc>
                <a:spcPct val="90000"/>
              </a:lnSpc>
              <a:spcBef>
                <a:spcPts val="1094"/>
              </a:spcBef>
              <a:spcAft>
                <a:spcPts val="0"/>
              </a:spcAft>
              <a:buClr>
                <a:schemeClr val="dk2"/>
              </a:buClr>
              <a:buSzPts val="2188"/>
              <a:buNone/>
            </a:pPr>
            <a:endParaRPr dirty="0"/>
          </a:p>
          <a:p>
            <a:pPr marL="0" lvl="0" indent="0" algn="just" rtl="0">
              <a:lnSpc>
                <a:spcPct val="90000"/>
              </a:lnSpc>
              <a:spcBef>
                <a:spcPts val="1094"/>
              </a:spcBef>
              <a:spcAft>
                <a:spcPts val="0"/>
              </a:spcAft>
              <a:buClr>
                <a:schemeClr val="dk2"/>
              </a:buClr>
              <a:buSzPts val="2188"/>
              <a:buNone/>
            </a:pPr>
            <a:endParaRPr dirty="0"/>
          </a:p>
        </p:txBody>
      </p:sp>
      <p:sp>
        <p:nvSpPr>
          <p:cNvPr id="122" name="Google Shape;122;p8"/>
          <p:cNvSpPr txBox="1">
            <a:spLocks noGrp="1"/>
          </p:cNvSpPr>
          <p:nvPr>
            <p:ph type="body" idx="2"/>
          </p:nvPr>
        </p:nvSpPr>
        <p:spPr>
          <a:xfrm>
            <a:off x="6727369" y="1684698"/>
            <a:ext cx="6042422" cy="5252905"/>
          </a:xfrm>
          <a:prstGeom prst="rect">
            <a:avLst/>
          </a:prstGeom>
          <a:noFill/>
          <a:ln>
            <a:noFill/>
          </a:ln>
        </p:spPr>
        <p:txBody>
          <a:bodyPr spcFirstLastPara="1" wrap="square" lIns="72000" tIns="45700" rIns="72000" bIns="45700" anchor="t" anchorCtr="0">
            <a:noAutofit/>
          </a:bodyPr>
          <a:lstStyle/>
          <a:p>
            <a:pPr marL="0" lvl="0" indent="0">
              <a:buSzPts val="2100"/>
            </a:pPr>
            <a:r>
              <a:rPr lang="it-IT" sz="2800" b="1" i="1" dirty="0"/>
              <a:t>Gli uomini amano i colori</a:t>
            </a:r>
            <a:r>
              <a:rPr lang="en-IE" sz="2800" b="1" i="1" dirty="0"/>
              <a:t>: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3">
                    <a:lumMod val="75000"/>
                  </a:schemeClr>
                </a:solidFill>
              </a:rPr>
              <a:t>Blue </a:t>
            </a:r>
            <a:endParaRPr sz="2800" b="1" dirty="0">
              <a:solidFill>
                <a:schemeClr val="accent3">
                  <a:lumMod val="75000"/>
                </a:schemeClr>
              </a:solidFill>
            </a:endParaRPr>
          </a:p>
          <a:p>
            <a:pPr marL="0" lvl="0" indent="0" algn="just" rtl="0">
              <a:lnSpc>
                <a:spcPct val="90000"/>
              </a:lnSpc>
              <a:spcBef>
                <a:spcPts val="1094"/>
              </a:spcBef>
              <a:spcAft>
                <a:spcPts val="0"/>
              </a:spcAft>
              <a:buClr>
                <a:schemeClr val="dk2"/>
              </a:buClr>
              <a:buSzPts val="2100"/>
              <a:buNone/>
            </a:pPr>
            <a:r>
              <a:rPr lang="en-IE" sz="2800" b="1" dirty="0">
                <a:solidFill>
                  <a:srgbClr val="00B050"/>
                </a:solidFill>
              </a:rPr>
              <a:t>Green</a:t>
            </a:r>
            <a:r>
              <a:rPr lang="en-IE" sz="2800" b="1" dirty="0">
                <a:solidFill>
                  <a:srgbClr val="92D050"/>
                </a:solidFill>
              </a:rPr>
              <a:t> </a:t>
            </a:r>
            <a:endParaRPr sz="2800" b="1" dirty="0">
              <a:solidFill>
                <a:srgbClr val="92D050"/>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tx1">
                    <a:lumMod val="50000"/>
                  </a:schemeClr>
                </a:solidFill>
              </a:rPr>
              <a:t>Black</a:t>
            </a:r>
            <a:r>
              <a:rPr lang="en-IE" sz="2800" b="1" dirty="0"/>
              <a:t> </a:t>
            </a:r>
            <a:endParaRPr sz="2800" b="1" dirty="0"/>
          </a:p>
          <a:p>
            <a:pPr marL="0" lvl="0" indent="0" algn="just" rtl="0">
              <a:lnSpc>
                <a:spcPct val="90000"/>
              </a:lnSpc>
              <a:spcBef>
                <a:spcPts val="1094"/>
              </a:spcBef>
              <a:spcAft>
                <a:spcPts val="0"/>
              </a:spcAft>
              <a:buClr>
                <a:schemeClr val="dk2"/>
              </a:buClr>
              <a:buSzPts val="2188"/>
              <a:buNone/>
            </a:pPr>
            <a:endParaRPr sz="2800" dirty="0"/>
          </a:p>
          <a:p>
            <a:pPr marL="0" lvl="0" indent="0">
              <a:buSzPts val="2100"/>
            </a:pPr>
            <a:r>
              <a:rPr lang="en-IE" sz="2800" b="1" i="1" dirty="0" err="1"/>
              <a:t>Gli</a:t>
            </a:r>
            <a:r>
              <a:rPr lang="en-IE" sz="2800" b="1" i="1" dirty="0"/>
              <a:t> </a:t>
            </a:r>
            <a:r>
              <a:rPr lang="en-IE" sz="2800" b="1" i="1" dirty="0" err="1"/>
              <a:t>uomini</a:t>
            </a:r>
            <a:r>
              <a:rPr lang="en-IE" sz="2800" b="1" i="1" dirty="0"/>
              <a:t> </a:t>
            </a:r>
            <a:r>
              <a:rPr lang="en-IE" sz="2800" b="1" i="1" dirty="0" err="1"/>
              <a:t>odiano</a:t>
            </a:r>
            <a:r>
              <a:rPr lang="en-IE" sz="2800" b="1" i="1" dirty="0"/>
              <a:t>: </a:t>
            </a:r>
            <a:endParaRPr sz="2800" b="1" i="1" dirty="0"/>
          </a:p>
          <a:p>
            <a:pPr marL="0" lvl="0" indent="0" algn="just" rtl="0">
              <a:lnSpc>
                <a:spcPct val="90000"/>
              </a:lnSpc>
              <a:spcBef>
                <a:spcPts val="1094"/>
              </a:spcBef>
              <a:spcAft>
                <a:spcPts val="0"/>
              </a:spcAft>
              <a:buClr>
                <a:schemeClr val="dk2"/>
              </a:buClr>
              <a:buSzPts val="2100"/>
              <a:buNone/>
            </a:pPr>
            <a:r>
              <a:rPr lang="en-IE" sz="2800" b="1" dirty="0">
                <a:solidFill>
                  <a:schemeClr val="accent1">
                    <a:lumMod val="50000"/>
                  </a:schemeClr>
                </a:solidFill>
              </a:rPr>
              <a:t>Brown </a:t>
            </a:r>
            <a:endParaRPr sz="2800" b="1" dirty="0">
              <a:solidFill>
                <a:schemeClr val="accent1">
                  <a:lumMod val="50000"/>
                </a:schemeClr>
              </a:solidFill>
            </a:endParaRPr>
          </a:p>
          <a:p>
            <a:pPr marL="0" lvl="0" indent="0" algn="just" rtl="0">
              <a:lnSpc>
                <a:spcPct val="90000"/>
              </a:lnSpc>
              <a:spcBef>
                <a:spcPts val="1094"/>
              </a:spcBef>
              <a:spcAft>
                <a:spcPts val="0"/>
              </a:spcAft>
              <a:buClr>
                <a:schemeClr val="dk2"/>
              </a:buClr>
              <a:buSzPts val="2100"/>
              <a:buNone/>
            </a:pPr>
            <a:r>
              <a:rPr lang="en-IE" sz="2800" b="1" dirty="0">
                <a:solidFill>
                  <a:schemeClr val="accent6"/>
                </a:solidFill>
              </a:rPr>
              <a:t>Orange</a:t>
            </a:r>
            <a:r>
              <a:rPr lang="en-IE" sz="2800" b="1" dirty="0">
                <a:solidFill>
                  <a:srgbClr val="FFC000"/>
                </a:solidFill>
              </a:rPr>
              <a:t> </a:t>
            </a:r>
            <a:endParaRPr sz="2800" b="1" dirty="0">
              <a:solidFill>
                <a:srgbClr val="FFC000"/>
              </a:solidFill>
            </a:endParaRPr>
          </a:p>
          <a:p>
            <a:pPr marL="0" lvl="0" indent="0" algn="just" rtl="0">
              <a:lnSpc>
                <a:spcPct val="90000"/>
              </a:lnSpc>
              <a:spcBef>
                <a:spcPts val="1094"/>
              </a:spcBef>
              <a:spcAft>
                <a:spcPts val="0"/>
              </a:spcAft>
              <a:buClr>
                <a:schemeClr val="dk2"/>
              </a:buClr>
              <a:buSzPts val="2100"/>
              <a:buNone/>
            </a:pPr>
            <a:r>
              <a:rPr lang="en-IE" sz="2800" b="1" dirty="0">
                <a:solidFill>
                  <a:srgbClr val="7030A0"/>
                </a:solidFill>
              </a:rPr>
              <a:t>Purple </a:t>
            </a:r>
            <a:endParaRPr sz="2800" b="1" dirty="0">
              <a:solidFill>
                <a:srgbClr val="7030A0"/>
              </a:solidFill>
            </a:endParaRPr>
          </a:p>
        </p:txBody>
      </p:sp>
      <p:sp>
        <p:nvSpPr>
          <p:cNvPr id="123" name="Google Shape;123;p8"/>
          <p:cNvSpPr txBox="1">
            <a:spLocks noGrp="1"/>
          </p:cNvSpPr>
          <p:nvPr>
            <p:ph type="body" idx="3"/>
          </p:nvPr>
        </p:nvSpPr>
        <p:spPr>
          <a:xfrm>
            <a:off x="499925" y="1007692"/>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 Sei d'accordo con gli psicologi che credono che: </a:t>
            </a:r>
            <a:endParaRPr dirty="0"/>
          </a:p>
        </p:txBody>
      </p:sp>
      <p:sp>
        <p:nvSpPr>
          <p:cNvPr id="124" name="Google Shape;124;p8"/>
          <p:cNvSpPr txBox="1">
            <a:spLocks noGrp="1"/>
          </p:cNvSpPr>
          <p:nvPr>
            <p:ph type="title"/>
          </p:nvPr>
        </p:nvSpPr>
        <p:spPr>
          <a:xfrm>
            <a:off x="1414325" y="257421"/>
            <a:ext cx="9660567" cy="720000"/>
          </a:xfrm>
          <a:prstGeom prst="rect">
            <a:avLst/>
          </a:prstGeom>
          <a:noFill/>
          <a:ln>
            <a:noFill/>
          </a:ln>
        </p:spPr>
        <p:txBody>
          <a:bodyPr spcFirstLastPara="1" wrap="square" lIns="72000" tIns="45700" rIns="72000" bIns="45700" anchor="ctr" anchorCtr="0">
            <a:noAutofit/>
          </a:bodyPr>
          <a:lstStyle/>
          <a:p>
            <a:pPr marL="0" lvl="0" indent="0" rtl="0">
              <a:lnSpc>
                <a:spcPct val="90000"/>
              </a:lnSpc>
              <a:spcBef>
                <a:spcPts val="0"/>
              </a:spcBef>
              <a:spcAft>
                <a:spcPts val="0"/>
              </a:spcAft>
              <a:buClr>
                <a:schemeClr val="accent2"/>
              </a:buClr>
              <a:buSzPts val="2800"/>
              <a:buFont typeface="Calibri"/>
              <a:buNone/>
            </a:pPr>
            <a:r>
              <a:rPr lang="it-IT" sz="2400" dirty="0"/>
              <a:t>Diventare una consumatrice critica / un consumatore critico</a:t>
            </a:r>
            <a:endParaRPr sz="2400" dirty="0"/>
          </a:p>
        </p:txBody>
      </p:sp>
      <p:pic>
        <p:nvPicPr>
          <p:cNvPr id="125" name="Google Shape;125;p8" descr="Badge Tick with solid fill"/>
          <p:cNvPicPr preferRelativeResize="0"/>
          <p:nvPr/>
        </p:nvPicPr>
        <p:blipFill rotWithShape="1">
          <a:blip r:embed="rId3">
            <a:alphaModFix/>
          </a:blip>
          <a:srcRect/>
          <a:stretch/>
        </p:blipFill>
        <p:spPr>
          <a:xfrm>
            <a:off x="11855391" y="142502"/>
            <a:ext cx="914400" cy="914400"/>
          </a:xfrm>
          <a:prstGeom prst="rect">
            <a:avLst/>
          </a:prstGeom>
          <a:noFill/>
          <a:ln>
            <a:noFill/>
          </a:ln>
        </p:spPr>
      </p:pic>
      <p:pic>
        <p:nvPicPr>
          <p:cNvPr id="126" name="Google Shape;126;p8" descr="Badge Tick with solid fill"/>
          <p:cNvPicPr preferRelativeResize="0"/>
          <p:nvPr/>
        </p:nvPicPr>
        <p:blipFill rotWithShape="1">
          <a:blip r:embed="rId3">
            <a:alphaModFix/>
          </a:blip>
          <a:srcRect/>
          <a:stretch/>
        </p:blipFill>
        <p:spPr>
          <a:xfrm>
            <a:off x="499925" y="117919"/>
            <a:ext cx="914400" cy="914400"/>
          </a:xfrm>
          <a:prstGeom prst="rect">
            <a:avLst/>
          </a:prstGeom>
          <a:noFill/>
          <a:ln>
            <a:noFill/>
          </a:ln>
        </p:spPr>
      </p:pic>
      <p:pic>
        <p:nvPicPr>
          <p:cNvPr id="127" name="Google Shape;127;p8" descr="Group of women with solid fill"/>
          <p:cNvPicPr preferRelativeResize="0"/>
          <p:nvPr/>
        </p:nvPicPr>
        <p:blipFill rotWithShape="1">
          <a:blip r:embed="rId4">
            <a:alphaModFix/>
          </a:blip>
          <a:srcRect/>
          <a:stretch/>
        </p:blipFill>
        <p:spPr>
          <a:xfrm>
            <a:off x="5043546" y="1849712"/>
            <a:ext cx="914400" cy="914400"/>
          </a:xfrm>
          <a:prstGeom prst="rect">
            <a:avLst/>
          </a:prstGeom>
          <a:noFill/>
          <a:ln>
            <a:noFill/>
          </a:ln>
        </p:spPr>
      </p:pic>
      <p:pic>
        <p:nvPicPr>
          <p:cNvPr id="128" name="Google Shape;128;p8" descr="Two Men with solid fill"/>
          <p:cNvPicPr preferRelativeResize="0"/>
          <p:nvPr/>
        </p:nvPicPr>
        <p:blipFill rotWithShape="1">
          <a:blip r:embed="rId5">
            <a:alphaModFix/>
          </a:blip>
          <a:srcRect/>
          <a:stretch/>
        </p:blipFill>
        <p:spPr>
          <a:xfrm>
            <a:off x="11086110" y="1849712"/>
            <a:ext cx="914400" cy="914400"/>
          </a:xfrm>
          <a:prstGeom prst="rect">
            <a:avLst/>
          </a:prstGeom>
          <a:noFill/>
          <a:ln>
            <a:noFill/>
          </a:ln>
        </p:spPr>
      </p:pic>
      <p:sp>
        <p:nvSpPr>
          <p:cNvPr id="129" name="Google Shape;129;p8"/>
          <p:cNvSpPr txBox="1"/>
          <p:nvPr/>
        </p:nvSpPr>
        <p:spPr>
          <a:xfrm>
            <a:off x="577768" y="6967874"/>
            <a:ext cx="11422742" cy="395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600" dirty="0">
                <a:solidFill>
                  <a:schemeClr val="dk1"/>
                </a:solidFill>
                <a:latin typeface="Calibri"/>
                <a:ea typeface="Calibri"/>
                <a:cs typeface="Calibri"/>
                <a:sym typeface="Calibri"/>
                <a:hlinkClick r:id="rId6"/>
              </a:rPr>
              <a:t>Source: https://buffer.com/resources/the-science-of-colors-in-marketing-why-is-facebook-blue/</a:t>
            </a:r>
            <a:r>
              <a:rPr lang="en-IE" sz="1969" dirty="0">
                <a:solidFill>
                  <a:schemeClr val="dk1"/>
                </a:solidFill>
                <a:latin typeface="Calibri"/>
                <a:ea typeface="Calibri"/>
                <a:cs typeface="Calibri"/>
                <a:sym typeface="Calibri"/>
                <a:hlinkClick r:id="rId6"/>
              </a:rPr>
              <a:t> </a:t>
            </a: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5"/>
        <p:cNvGrpSpPr/>
        <p:nvPr/>
      </p:nvGrpSpPr>
      <p:grpSpPr>
        <a:xfrm>
          <a:off x="0" y="0"/>
          <a:ext cx="0" cy="0"/>
          <a:chOff x="0" y="0"/>
          <a:chExt cx="0" cy="0"/>
        </a:xfrm>
      </p:grpSpPr>
      <p:sp>
        <p:nvSpPr>
          <p:cNvPr id="146" name="Google Shape;146;p10"/>
          <p:cNvSpPr/>
          <p:nvPr/>
        </p:nvSpPr>
        <p:spPr>
          <a:xfrm>
            <a:off x="0" y="0"/>
            <a:ext cx="13335001" cy="7505700"/>
          </a:xfrm>
          <a:prstGeom prst="rect">
            <a:avLst/>
          </a:prstGeom>
          <a:solidFill>
            <a:srgbClr val="4233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sp>
        <p:nvSpPr>
          <p:cNvPr id="147" name="Google Shape;147;p10"/>
          <p:cNvSpPr/>
          <p:nvPr/>
        </p:nvSpPr>
        <p:spPr>
          <a:xfrm>
            <a:off x="1204686" y="525399"/>
            <a:ext cx="10461954" cy="5732072"/>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69">
              <a:solidFill>
                <a:schemeClr val="lt1"/>
              </a:solidFill>
              <a:latin typeface="Calibri"/>
              <a:ea typeface="Calibri"/>
              <a:cs typeface="Calibri"/>
              <a:sym typeface="Calibri"/>
            </a:endParaRPr>
          </a:p>
        </p:txBody>
      </p:sp>
      <p:pic>
        <p:nvPicPr>
          <p:cNvPr id="148" name="Google Shape;148;p10" descr="Map&#10;&#10;Description automatically generated with medium confidence"/>
          <p:cNvPicPr preferRelativeResize="0">
            <a:picLocks noGrp="1"/>
          </p:cNvPicPr>
          <p:nvPr>
            <p:ph type="body" idx="1"/>
          </p:nvPr>
        </p:nvPicPr>
        <p:blipFill rotWithShape="1">
          <a:blip r:embed="rId3">
            <a:alphaModFix/>
          </a:blip>
          <a:srcRect/>
          <a:stretch/>
        </p:blipFill>
        <p:spPr>
          <a:xfrm>
            <a:off x="1204686" y="269823"/>
            <a:ext cx="10813143" cy="6452568"/>
          </a:xfrm>
          <a:prstGeom prst="rect">
            <a:avLst/>
          </a:prstGeom>
          <a:noFill/>
          <a:ln>
            <a:noFill/>
          </a:ln>
        </p:spPr>
      </p:pic>
      <p:sp>
        <p:nvSpPr>
          <p:cNvPr id="149" name="Google Shape;149;p10"/>
          <p:cNvSpPr txBox="1"/>
          <p:nvPr/>
        </p:nvSpPr>
        <p:spPr>
          <a:xfrm>
            <a:off x="1204686" y="6980301"/>
            <a:ext cx="12845143" cy="6983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969" dirty="0">
                <a:solidFill>
                  <a:schemeClr val="lt1"/>
                </a:solidFill>
                <a:latin typeface="Calibri"/>
                <a:ea typeface="Calibri"/>
                <a:cs typeface="Calibri"/>
                <a:sym typeface="Calibri"/>
              </a:rPr>
              <a:t>Source: </a:t>
            </a:r>
            <a:r>
              <a:rPr lang="en-IE" sz="1969" dirty="0">
                <a:solidFill>
                  <a:schemeClr val="lt1"/>
                </a:solidFill>
                <a:latin typeface="Calibri"/>
                <a:ea typeface="Calibri"/>
                <a:cs typeface="Calibri"/>
                <a:sym typeface="Calibri"/>
                <a:hlinkClick r:id="rId4"/>
              </a:rPr>
              <a:t>https://thelogocompany.net/wp-content/uploads/2020/12/Color_Emotion_Guide221.png</a:t>
            </a:r>
            <a:endParaRPr dirty="0"/>
          </a:p>
          <a:p>
            <a:pPr marL="0" marR="0" lvl="0" indent="0" algn="l" rtl="0">
              <a:spcBef>
                <a:spcPts val="0"/>
              </a:spcBef>
              <a:spcAft>
                <a:spcPts val="0"/>
              </a:spcAft>
              <a:buNone/>
            </a:pPr>
            <a:r>
              <a:rPr lang="en-IE" sz="1969" dirty="0">
                <a:solidFill>
                  <a:schemeClr val="dk1"/>
                </a:solidFill>
                <a:latin typeface="Calibri"/>
                <a:ea typeface="Calibri"/>
                <a:cs typeface="Calibri"/>
                <a:sym typeface="Calibri"/>
              </a:rPr>
              <a:t>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7BBD2-424D-CCA0-D649-88C8F141FD06}"/>
              </a:ext>
            </a:extLst>
          </p:cNvPr>
          <p:cNvSpPr>
            <a:spLocks noGrp="1"/>
          </p:cNvSpPr>
          <p:nvPr>
            <p:ph type="body" idx="1"/>
          </p:nvPr>
        </p:nvSpPr>
        <p:spPr>
          <a:xfrm>
            <a:off x="366165" y="2279091"/>
            <a:ext cx="7366539" cy="4415065"/>
          </a:xfrm>
        </p:spPr>
        <p:txBody>
          <a:bodyPr/>
          <a:lstStyle/>
          <a:p>
            <a:pPr marL="571500" indent="-342900" algn="l">
              <a:buFont typeface="Arial" panose="020B0604020202020204" pitchFamily="34" charset="0"/>
              <a:buChar char="•"/>
            </a:pPr>
            <a:r>
              <a:rPr lang="it-IT" sz="2800" b="1" dirty="0"/>
              <a:t>La pubblicità </a:t>
            </a:r>
            <a:r>
              <a:rPr lang="it-IT" sz="2800" dirty="0"/>
              <a:t>può convincerci a spendere soldi che potremmo non avere.</a:t>
            </a:r>
            <a:r>
              <a:rPr lang="it-IT" sz="2800" b="1" dirty="0"/>
              <a:t>
La pressione sociale </a:t>
            </a:r>
            <a:r>
              <a:rPr lang="it-IT" sz="2800" dirty="0"/>
              <a:t>può convincerci a spendere soldi che potremmo non avere</a:t>
            </a:r>
            <a:r>
              <a:rPr lang="en-GB" sz="2800" dirty="0"/>
              <a:t>.</a:t>
            </a:r>
          </a:p>
          <a:p>
            <a:pPr marL="571500" indent="-342900" algn="l">
              <a:buFont typeface="Arial" panose="020B0604020202020204" pitchFamily="34" charset="0"/>
              <a:buChar char="•"/>
            </a:pPr>
            <a:r>
              <a:rPr lang="it-IT" sz="2800" b="1" dirty="0"/>
              <a:t>Gli influencer </a:t>
            </a:r>
            <a:r>
              <a:rPr lang="it-IT" sz="2800" dirty="0"/>
              <a:t>possono convincerci a spendere soldi che potremmo non avere</a:t>
            </a:r>
            <a:r>
              <a:rPr lang="en-GB" sz="2800" dirty="0"/>
              <a:t>.</a:t>
            </a:r>
          </a:p>
          <a:p>
            <a:pPr marL="571500" indent="-342900" algn="l">
              <a:buFont typeface="Arial" panose="020B0604020202020204" pitchFamily="34" charset="0"/>
              <a:buChar char="•"/>
            </a:pPr>
            <a:endParaRPr lang="en-GB" sz="2800" dirty="0"/>
          </a:p>
          <a:p>
            <a:pPr marL="228600" indent="0" algn="ctr"/>
            <a:r>
              <a:rPr lang="it-IT" sz="2800" b="1" dirty="0">
                <a:solidFill>
                  <a:srgbClr val="FF0000"/>
                </a:solidFill>
              </a:rPr>
              <a:t>Se non abbiamo i soldi per comprare le cose, potremmo essere spinti a prenderli in prestito da un'altra fonte.
</a:t>
            </a:r>
            <a:endParaRPr lang="en-GB" dirty="0"/>
          </a:p>
          <a:p>
            <a:endParaRPr lang="en-GB" dirty="0"/>
          </a:p>
        </p:txBody>
      </p:sp>
      <p:sp>
        <p:nvSpPr>
          <p:cNvPr id="3" name="Title 2">
            <a:extLst>
              <a:ext uri="{FF2B5EF4-FFF2-40B4-BE49-F238E27FC236}">
                <a16:creationId xmlns:a16="http://schemas.microsoft.com/office/drawing/2014/main" id="{2EABA5C8-B7CD-2790-B145-10B25CB46495}"/>
              </a:ext>
            </a:extLst>
          </p:cNvPr>
          <p:cNvSpPr>
            <a:spLocks noGrp="1"/>
          </p:cNvSpPr>
          <p:nvPr>
            <p:ph type="title"/>
          </p:nvPr>
        </p:nvSpPr>
        <p:spPr/>
        <p:txBody>
          <a:bodyPr>
            <a:normAutofit/>
          </a:bodyPr>
          <a:lstStyle/>
          <a:p>
            <a:r>
              <a:rPr lang="it-IT" sz="2400" dirty="0"/>
              <a:t>Diventare una consumatrice critica / un consumatore critico</a:t>
            </a:r>
            <a:endParaRPr lang="en-GB" sz="2400" dirty="0"/>
          </a:p>
        </p:txBody>
      </p:sp>
      <p:sp>
        <p:nvSpPr>
          <p:cNvPr id="4" name="Text Placeholder 3">
            <a:extLst>
              <a:ext uri="{FF2B5EF4-FFF2-40B4-BE49-F238E27FC236}">
                <a16:creationId xmlns:a16="http://schemas.microsoft.com/office/drawing/2014/main" id="{EC8BF257-AC95-43DE-643E-C96F6D557D5B}"/>
              </a:ext>
            </a:extLst>
          </p:cNvPr>
          <p:cNvSpPr>
            <a:spLocks noGrp="1"/>
          </p:cNvSpPr>
          <p:nvPr>
            <p:ph type="body" idx="2"/>
          </p:nvPr>
        </p:nvSpPr>
        <p:spPr>
          <a:xfrm>
            <a:off x="502500" y="943105"/>
            <a:ext cx="12331541" cy="995955"/>
          </a:xfrm>
        </p:spPr>
        <p:txBody>
          <a:bodyPr/>
          <a:lstStyle/>
          <a:p>
            <a:pPr>
              <a:spcBef>
                <a:spcPts val="600"/>
              </a:spcBef>
              <a:spcAft>
                <a:spcPts val="600"/>
              </a:spcAft>
            </a:pPr>
            <a:r>
              <a:rPr lang="en-GB" i="0" dirty="0" err="1"/>
              <a:t>Attività</a:t>
            </a:r>
            <a:r>
              <a:rPr lang="en-GB" i="0" dirty="0"/>
              <a:t> M 6.5</a:t>
            </a:r>
          </a:p>
          <a:p>
            <a:pPr>
              <a:spcBef>
                <a:spcPts val="600"/>
              </a:spcBef>
              <a:spcAft>
                <a:spcPts val="600"/>
              </a:spcAft>
            </a:pPr>
            <a:r>
              <a:rPr lang="en-GB" i="0" dirty="0"/>
              <a:t>Le </a:t>
            </a:r>
            <a:r>
              <a:rPr lang="en-GB" i="0" dirty="0" err="1"/>
              <a:t>risorse</a:t>
            </a:r>
            <a:r>
              <a:rPr lang="en-GB" i="0" dirty="0"/>
              <a:t> Money Matters: </a:t>
            </a:r>
            <a:r>
              <a:rPr lang="en-GB" i="0" dirty="0" err="1"/>
              <a:t>Scappa</a:t>
            </a:r>
            <a:r>
              <a:rPr lang="en-GB" i="0" dirty="0"/>
              <a:t> </a:t>
            </a:r>
            <a:r>
              <a:rPr lang="en-GB" i="0" dirty="0" err="1"/>
              <a:t>dalla</a:t>
            </a:r>
            <a:r>
              <a:rPr lang="en-GB" i="0" dirty="0"/>
              <a:t> </a:t>
            </a:r>
            <a:r>
              <a:rPr lang="en-GB" i="0" dirty="0" err="1"/>
              <a:t>giungla</a:t>
            </a:r>
            <a:r>
              <a:rPr lang="en-GB" i="0" dirty="0"/>
              <a:t> </a:t>
            </a:r>
            <a:r>
              <a:rPr lang="en-GB" i="0" dirty="0" err="1"/>
              <a:t>dei</a:t>
            </a:r>
            <a:r>
              <a:rPr lang="en-GB" i="0" dirty="0"/>
              <a:t> soldi – Money Jungle</a:t>
            </a:r>
          </a:p>
        </p:txBody>
      </p:sp>
      <p:pic>
        <p:nvPicPr>
          <p:cNvPr id="5" name="Content Placeholder 4" descr="A picture containing outdoor, plant, tree&#10;&#10;Description automatically generated">
            <a:extLst>
              <a:ext uri="{FF2B5EF4-FFF2-40B4-BE49-F238E27FC236}">
                <a16:creationId xmlns:a16="http://schemas.microsoft.com/office/drawing/2014/main" id="{016317A5-3FBD-12B6-79E6-BE17745001C9}"/>
              </a:ext>
            </a:extLst>
          </p:cNvPr>
          <p:cNvPicPr>
            <a:picLocks noChangeAspect="1"/>
          </p:cNvPicPr>
          <p:nvPr/>
        </p:nvPicPr>
        <p:blipFill rotWithShape="1">
          <a:blip r:embed="rId2">
            <a:extLst>
              <a:ext uri="{28A0092B-C50C-407E-A947-70E740481C1C}">
                <a14:useLocalDpi xmlns:a14="http://schemas.microsoft.com/office/drawing/2010/main" val="0"/>
              </a:ext>
            </a:extLst>
          </a:blip>
          <a:srcRect r="18220" b="-1"/>
          <a:stretch/>
        </p:blipFill>
        <p:spPr>
          <a:xfrm>
            <a:off x="7866603" y="2725963"/>
            <a:ext cx="4965002" cy="3521323"/>
          </a:xfrm>
          <a:prstGeom prst="rect">
            <a:avLst/>
          </a:prstGeom>
        </p:spPr>
      </p:pic>
    </p:spTree>
    <p:extLst>
      <p:ext uri="{BB962C8B-B14F-4D97-AF65-F5344CB8AC3E}">
        <p14:creationId xmlns:p14="http://schemas.microsoft.com/office/powerpoint/2010/main" val="379578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3DCABC-D7C4-52F4-05D6-29BF8F4C81E4}"/>
              </a:ext>
            </a:extLst>
          </p:cNvPr>
          <p:cNvSpPr>
            <a:spLocks noGrp="1"/>
          </p:cNvSpPr>
          <p:nvPr>
            <p:ph type="body" idx="1"/>
          </p:nvPr>
        </p:nvSpPr>
        <p:spPr/>
        <p:txBody>
          <a:bodyPr/>
          <a:lstStyle/>
          <a:p>
            <a:endParaRPr lang="en-GB" dirty="0"/>
          </a:p>
          <a:p>
            <a:endParaRPr lang="en-GB" dirty="0"/>
          </a:p>
          <a:p>
            <a:endParaRPr lang="en-GB" dirty="0"/>
          </a:p>
          <a:p>
            <a:pPr marL="1461262" lvl="3" indent="0">
              <a:buNone/>
            </a:pPr>
            <a:endParaRPr lang="en-GB" u="sng" dirty="0">
              <a:hlinkClick r:id="rId2"/>
            </a:endParaRPr>
          </a:p>
          <a:p>
            <a:pPr marL="1461262" lvl="3" indent="0">
              <a:buNone/>
            </a:pPr>
            <a:endParaRPr lang="en-GB" u="sng" dirty="0">
              <a:hlinkClick r:id="rId2"/>
            </a:endParaRPr>
          </a:p>
          <a:p>
            <a:pPr marL="1004062" lvl="2" indent="0">
              <a:buNone/>
            </a:pPr>
            <a:r>
              <a:rPr lang="en-GB" sz="2800" u="sng" dirty="0">
                <a:hlinkClick r:id="rId2"/>
              </a:rPr>
              <a:t>https://forms.gle/7Ht4divX2EenTbVv7</a:t>
            </a:r>
            <a:endParaRPr lang="en-GB" sz="2800" dirty="0"/>
          </a:p>
          <a:p>
            <a:endParaRPr lang="en-GB" dirty="0"/>
          </a:p>
          <a:p>
            <a:endParaRPr lang="en-GB" dirty="0"/>
          </a:p>
        </p:txBody>
      </p:sp>
      <p:sp>
        <p:nvSpPr>
          <p:cNvPr id="3" name="Title 2">
            <a:extLst>
              <a:ext uri="{FF2B5EF4-FFF2-40B4-BE49-F238E27FC236}">
                <a16:creationId xmlns:a16="http://schemas.microsoft.com/office/drawing/2014/main" id="{127F033A-44FF-B5D3-7796-34C281203A47}"/>
              </a:ext>
            </a:extLst>
          </p:cNvPr>
          <p:cNvSpPr>
            <a:spLocks noGrp="1"/>
          </p:cNvSpPr>
          <p:nvPr>
            <p:ph type="title"/>
          </p:nvPr>
        </p:nvSpPr>
        <p:spPr/>
        <p:txBody>
          <a:bodyPr>
            <a:normAutofit/>
          </a:bodyPr>
          <a:lstStyle/>
          <a:p>
            <a:r>
              <a:rPr lang="it-IT" sz="2400" dirty="0"/>
              <a:t>Diventare una consumatrice critica / un consumatore critico</a:t>
            </a:r>
            <a:endParaRPr lang="en-GB" sz="2400" dirty="0"/>
          </a:p>
        </p:txBody>
      </p:sp>
      <p:sp>
        <p:nvSpPr>
          <p:cNvPr id="4" name="Text Placeholder 3">
            <a:extLst>
              <a:ext uri="{FF2B5EF4-FFF2-40B4-BE49-F238E27FC236}">
                <a16:creationId xmlns:a16="http://schemas.microsoft.com/office/drawing/2014/main" id="{E634C036-7BDB-4C25-87B6-725EFE40DC5C}"/>
              </a:ext>
            </a:extLst>
          </p:cNvPr>
          <p:cNvSpPr>
            <a:spLocks noGrp="1"/>
          </p:cNvSpPr>
          <p:nvPr>
            <p:ph type="body" idx="2"/>
          </p:nvPr>
        </p:nvSpPr>
        <p:spPr>
          <a:xfrm>
            <a:off x="500064" y="945460"/>
            <a:ext cx="12331541" cy="840931"/>
          </a:xfrm>
        </p:spPr>
        <p:txBody>
          <a:bodyPr/>
          <a:lstStyle/>
          <a:p>
            <a:pPr>
              <a:spcBef>
                <a:spcPts val="600"/>
              </a:spcBef>
              <a:spcAft>
                <a:spcPts val="600"/>
              </a:spcAft>
            </a:pPr>
            <a:r>
              <a:rPr lang="en-GB" i="0" dirty="0"/>
              <a:t>Le </a:t>
            </a:r>
            <a:r>
              <a:rPr lang="en-GB" i="0" dirty="0" err="1"/>
              <a:t>risorse</a:t>
            </a:r>
            <a:r>
              <a:rPr lang="en-GB" i="0" dirty="0"/>
              <a:t> Money Matters: </a:t>
            </a:r>
            <a:r>
              <a:rPr lang="en-GB" i="0" dirty="0" err="1"/>
              <a:t>Scappa</a:t>
            </a:r>
            <a:r>
              <a:rPr lang="en-GB" i="0" dirty="0"/>
              <a:t> </a:t>
            </a:r>
            <a:r>
              <a:rPr lang="en-GB" i="0" dirty="0" err="1"/>
              <a:t>dalla</a:t>
            </a:r>
            <a:r>
              <a:rPr lang="en-GB" i="0" dirty="0"/>
              <a:t> </a:t>
            </a:r>
            <a:r>
              <a:rPr lang="en-GB" i="0" dirty="0" err="1"/>
              <a:t>giungla</a:t>
            </a:r>
            <a:r>
              <a:rPr lang="en-GB" i="0" dirty="0"/>
              <a:t> </a:t>
            </a:r>
            <a:r>
              <a:rPr lang="en-GB" i="0" dirty="0" err="1"/>
              <a:t>dei</a:t>
            </a:r>
            <a:r>
              <a:rPr lang="en-GB" i="0" dirty="0"/>
              <a:t> soldi – Money Jungle</a:t>
            </a:r>
            <a:endParaRPr lang="en-GB" dirty="0"/>
          </a:p>
        </p:txBody>
      </p:sp>
      <p:pic>
        <p:nvPicPr>
          <p:cNvPr id="8" name="Picture 7" descr="A picture containing indoor, person&#10;&#10;Description automatically generated">
            <a:extLst>
              <a:ext uri="{FF2B5EF4-FFF2-40B4-BE49-F238E27FC236}">
                <a16:creationId xmlns:a16="http://schemas.microsoft.com/office/drawing/2014/main" id="{F4D52904-1B7A-4864-2ADC-B108F8E63C94}"/>
              </a:ext>
            </a:extLst>
          </p:cNvPr>
          <p:cNvPicPr>
            <a:picLocks noChangeAspect="1"/>
          </p:cNvPicPr>
          <p:nvPr/>
        </p:nvPicPr>
        <p:blipFill>
          <a:blip r:embed="rId3"/>
          <a:stretch>
            <a:fillRect/>
          </a:stretch>
        </p:blipFill>
        <p:spPr>
          <a:xfrm>
            <a:off x="7761469" y="2380343"/>
            <a:ext cx="4967560" cy="4440182"/>
          </a:xfrm>
          <a:prstGeom prst="rect">
            <a:avLst/>
          </a:prstGeom>
        </p:spPr>
      </p:pic>
    </p:spTree>
    <p:extLst>
      <p:ext uri="{BB962C8B-B14F-4D97-AF65-F5344CB8AC3E}">
        <p14:creationId xmlns:p14="http://schemas.microsoft.com/office/powerpoint/2010/main" val="160327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8" descr="A picture containing text&#10;&#10;Description automatically generated">
            <a:extLst>
              <a:ext uri="{FF2B5EF4-FFF2-40B4-BE49-F238E27FC236}">
                <a16:creationId xmlns:a16="http://schemas.microsoft.com/office/drawing/2014/main" id="{39221A4C-C22E-9FF5-C828-ACCE669D6DC6}"/>
              </a:ext>
            </a:extLst>
          </p:cNvPr>
          <p:cNvPicPr>
            <a:picLocks noChangeAspect="1"/>
          </p:cNvPicPr>
          <p:nvPr/>
        </p:nvPicPr>
        <p:blipFill rotWithShape="1">
          <a:blip r:embed="rId2">
            <a:extLst>
              <a:ext uri="{28A0092B-C50C-407E-A947-70E740481C1C}">
                <a14:useLocalDpi xmlns:a14="http://schemas.microsoft.com/office/drawing/2010/main" val="0"/>
              </a:ext>
            </a:extLst>
          </a:blip>
          <a:srcRect b="9939"/>
          <a:stretch/>
        </p:blipFill>
        <p:spPr>
          <a:xfrm>
            <a:off x="7734926" y="2441125"/>
            <a:ext cx="5096540" cy="4106631"/>
          </a:xfrm>
          <a:prstGeom prst="rect">
            <a:avLst/>
          </a:prstGeom>
        </p:spPr>
      </p:pic>
      <p:sp>
        <p:nvSpPr>
          <p:cNvPr id="2" name="Text Placeholder 1">
            <a:extLst>
              <a:ext uri="{FF2B5EF4-FFF2-40B4-BE49-F238E27FC236}">
                <a16:creationId xmlns:a16="http://schemas.microsoft.com/office/drawing/2014/main" id="{D03DDAB6-EEAD-72B8-2FA1-876B09585C3A}"/>
              </a:ext>
            </a:extLst>
          </p:cNvPr>
          <p:cNvSpPr>
            <a:spLocks noGrp="1"/>
          </p:cNvSpPr>
          <p:nvPr>
            <p:ph type="body" idx="1"/>
          </p:nvPr>
        </p:nvSpPr>
        <p:spPr>
          <a:xfrm>
            <a:off x="500064" y="2157725"/>
            <a:ext cx="12331402" cy="1936124"/>
          </a:xfrm>
        </p:spPr>
        <p:txBody>
          <a:bodyPr/>
          <a:lstStyle/>
          <a:p>
            <a:endParaRPr lang="en-GB" dirty="0">
              <a:hlinkClick r:id="rId3"/>
            </a:endParaRPr>
          </a:p>
          <a:p>
            <a:r>
              <a:rPr lang="en-GB" sz="2800" dirty="0" err="1">
                <a:hlinkClick r:id="rId3"/>
              </a:rPr>
              <a:t>Scambio</a:t>
            </a:r>
            <a:r>
              <a:rPr lang="en-GB" sz="2800" dirty="0">
                <a:hlinkClick r:id="rId3"/>
              </a:rPr>
              <a:t> </a:t>
            </a:r>
            <a:r>
              <a:rPr lang="en-GB" sz="2800" dirty="0" err="1">
                <a:hlinkClick r:id="rId3"/>
              </a:rPr>
              <a:t>interplanetario</a:t>
            </a:r>
            <a:endParaRPr lang="en-GB" sz="2800" dirty="0">
              <a:hlinkClick r:id="rId3"/>
            </a:endParaRPr>
          </a:p>
          <a:p>
            <a:endParaRPr lang="en-GB" sz="2800" u="sng" dirty="0">
              <a:hlinkClick r:id="rId3"/>
            </a:endParaRPr>
          </a:p>
          <a:p>
            <a:r>
              <a:rPr lang="en-GB" sz="2800" u="sng" dirty="0">
                <a:hlinkClick r:id="rId3"/>
              </a:rPr>
              <a:t>https://forms.gle/1qNm9eD2mvmpbag46</a:t>
            </a:r>
            <a:endParaRPr lang="en-US" sz="2800" i="1" dirty="0">
              <a:solidFill>
                <a:srgbClr val="00B050"/>
              </a:solidFill>
            </a:endParaRPr>
          </a:p>
          <a:p>
            <a:endParaRPr lang="en-US" sz="2800" i="1" dirty="0">
              <a:solidFill>
                <a:srgbClr val="00B050"/>
              </a:solidFill>
            </a:endParaRPr>
          </a:p>
          <a:p>
            <a:endParaRPr lang="en-GB" dirty="0"/>
          </a:p>
        </p:txBody>
      </p:sp>
      <p:sp>
        <p:nvSpPr>
          <p:cNvPr id="3" name="Title 2">
            <a:extLst>
              <a:ext uri="{FF2B5EF4-FFF2-40B4-BE49-F238E27FC236}">
                <a16:creationId xmlns:a16="http://schemas.microsoft.com/office/drawing/2014/main" id="{78D95FEF-4413-D8CC-AA07-52D3DEB8EE4C}"/>
              </a:ext>
            </a:extLst>
          </p:cNvPr>
          <p:cNvSpPr>
            <a:spLocks noGrp="1"/>
          </p:cNvSpPr>
          <p:nvPr>
            <p:ph type="title"/>
          </p:nvPr>
        </p:nvSpPr>
        <p:spPr>
          <a:xfrm>
            <a:off x="319314" y="360681"/>
            <a:ext cx="12513186" cy="720000"/>
          </a:xfrm>
        </p:spPr>
        <p:txBody>
          <a:bodyPr>
            <a:normAutofit/>
          </a:bodyPr>
          <a:lstStyle/>
          <a:p>
            <a:r>
              <a:rPr lang="it-IT" sz="2400" dirty="0"/>
              <a:t>Diventare una consumatrice critica / un consumatore critico</a:t>
            </a:r>
            <a:endParaRPr lang="en-GB" sz="2400" dirty="0"/>
          </a:p>
        </p:txBody>
      </p:sp>
      <p:sp>
        <p:nvSpPr>
          <p:cNvPr id="4" name="Text Placeholder 3">
            <a:extLst>
              <a:ext uri="{FF2B5EF4-FFF2-40B4-BE49-F238E27FC236}">
                <a16:creationId xmlns:a16="http://schemas.microsoft.com/office/drawing/2014/main" id="{EE00A558-635D-E1DA-9D01-56EB26F0B4F8}"/>
              </a:ext>
            </a:extLst>
          </p:cNvPr>
          <p:cNvSpPr>
            <a:spLocks noGrp="1"/>
          </p:cNvSpPr>
          <p:nvPr>
            <p:ph type="body" idx="2"/>
          </p:nvPr>
        </p:nvSpPr>
        <p:spPr>
          <a:xfrm>
            <a:off x="319314" y="957944"/>
            <a:ext cx="12512291" cy="1026431"/>
          </a:xfrm>
        </p:spPr>
        <p:txBody>
          <a:bodyPr/>
          <a:lstStyle/>
          <a:p>
            <a:pPr algn="l">
              <a:spcBef>
                <a:spcPts val="600"/>
              </a:spcBef>
              <a:spcAft>
                <a:spcPts val="600"/>
              </a:spcAft>
            </a:pPr>
            <a:r>
              <a:rPr lang="en-GB" i="0" dirty="0" err="1"/>
              <a:t>Attività</a:t>
            </a:r>
            <a:r>
              <a:rPr lang="en-GB" i="0" dirty="0"/>
              <a:t> M 6.6</a:t>
            </a:r>
          </a:p>
          <a:p>
            <a:pPr algn="l">
              <a:spcBef>
                <a:spcPts val="600"/>
              </a:spcBef>
              <a:spcAft>
                <a:spcPts val="600"/>
              </a:spcAft>
            </a:pPr>
            <a:r>
              <a:rPr lang="en-GB" i="0" dirty="0" err="1"/>
              <a:t>Risorse</a:t>
            </a:r>
            <a:r>
              <a:rPr lang="en-GB" i="0" dirty="0"/>
              <a:t> Money Matters: </a:t>
            </a:r>
            <a:r>
              <a:rPr lang="en-GB" i="0" dirty="0" err="1"/>
              <a:t>Strategie</a:t>
            </a:r>
            <a:r>
              <a:rPr lang="en-GB" i="0" dirty="0"/>
              <a:t> per </a:t>
            </a:r>
            <a:r>
              <a:rPr lang="en-GB" i="0" dirty="0" err="1"/>
              <a:t>diventare</a:t>
            </a:r>
            <a:r>
              <a:rPr lang="en-GB" i="0" dirty="0"/>
              <a:t> </a:t>
            </a:r>
            <a:r>
              <a:rPr lang="en-GB" i="0" dirty="0" err="1"/>
              <a:t>consumatori</a:t>
            </a:r>
            <a:r>
              <a:rPr lang="en-GB" i="0" dirty="0"/>
              <a:t> </a:t>
            </a:r>
            <a:r>
              <a:rPr lang="en-GB" i="0" dirty="0" err="1"/>
              <a:t>critici</a:t>
            </a:r>
            <a:r>
              <a:rPr lang="en-GB" i="0" dirty="0"/>
              <a:t>: </a:t>
            </a:r>
            <a:r>
              <a:rPr lang="en-GB" i="0" dirty="0" err="1"/>
              <a:t>l’Economia</a:t>
            </a:r>
            <a:r>
              <a:rPr lang="en-GB" i="0" dirty="0"/>
              <a:t> </a:t>
            </a:r>
            <a:r>
              <a:rPr lang="en-GB" i="0" dirty="0" err="1"/>
              <a:t>Circolare</a:t>
            </a:r>
            <a:endParaRPr lang="en-GB" dirty="0"/>
          </a:p>
        </p:txBody>
      </p:sp>
      <p:sp>
        <p:nvSpPr>
          <p:cNvPr id="6" name="CasellaDiTesto 5">
            <a:extLst>
              <a:ext uri="{FF2B5EF4-FFF2-40B4-BE49-F238E27FC236}">
                <a16:creationId xmlns:a16="http://schemas.microsoft.com/office/drawing/2014/main" id="{A94999B3-69DA-48B4-E04A-4AEEAD7799C4}"/>
              </a:ext>
            </a:extLst>
          </p:cNvPr>
          <p:cNvSpPr txBox="1"/>
          <p:nvPr/>
        </p:nvSpPr>
        <p:spPr>
          <a:xfrm>
            <a:off x="500064" y="4093849"/>
            <a:ext cx="6945764" cy="2793842"/>
          </a:xfrm>
          <a:prstGeom prst="rect">
            <a:avLst/>
          </a:prstGeom>
          <a:noFill/>
        </p:spPr>
        <p:txBody>
          <a:bodyPr wrap="square" rtlCol="0">
            <a:spAutoFit/>
          </a:bodyPr>
          <a:lstStyle/>
          <a:p>
            <a:pPr marL="342900" indent="-342900">
              <a:lnSpc>
                <a:spcPct val="150000"/>
              </a:lnSpc>
              <a:buClr>
                <a:srgbClr val="00B050"/>
              </a:buClr>
              <a:buFont typeface="Wingdings" panose="05000000000000000000" pitchFamily="2" charset="2"/>
              <a:buChar char="v"/>
            </a:pPr>
            <a:r>
              <a:rPr lang="it-IT" sz="2400" i="1" dirty="0">
                <a:solidFill>
                  <a:srgbClr val="00B050"/>
                </a:solidFill>
              </a:rPr>
              <a:t>Cos'è una CRISI finanziaria!?!
In che modo gli alti tassi di interesse ci intrappolano nel debito?
Come possiamo avere un'economia circolare e verde?</a:t>
            </a:r>
            <a:endParaRPr lang="en-GB" sz="2400" dirty="0"/>
          </a:p>
        </p:txBody>
      </p:sp>
    </p:spTree>
    <p:extLst>
      <p:ext uri="{BB962C8B-B14F-4D97-AF65-F5344CB8AC3E}">
        <p14:creationId xmlns:p14="http://schemas.microsoft.com/office/powerpoint/2010/main" val="779297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a:spLocks noGrp="1"/>
          </p:cNvSpPr>
          <p:nvPr>
            <p:ph type="body" idx="1"/>
          </p:nvPr>
        </p:nvSpPr>
        <p:spPr>
          <a:xfrm>
            <a:off x="500959" y="1897100"/>
            <a:ext cx="12331541" cy="4429468"/>
          </a:xfrm>
          <a:prstGeom prst="rect">
            <a:avLst/>
          </a:prstGeom>
          <a:noFill/>
          <a:ln>
            <a:noFill/>
          </a:ln>
        </p:spPr>
        <p:txBody>
          <a:bodyPr spcFirstLastPara="1" wrap="square" lIns="72000" tIns="45700" rIns="72000" bIns="45700" anchor="t" anchorCtr="0">
            <a:noAutofit/>
          </a:bodyPr>
          <a:lstStyle/>
          <a:p>
            <a:pPr marL="0" lvl="0" indent="0" algn="l" rtl="0">
              <a:lnSpc>
                <a:spcPct val="100000"/>
              </a:lnSpc>
              <a:spcBef>
                <a:spcPts val="0"/>
              </a:spcBef>
              <a:spcAft>
                <a:spcPts val="0"/>
              </a:spcAft>
              <a:buClr>
                <a:schemeClr val="dk2"/>
              </a:buClr>
              <a:buSzPts val="2100"/>
              <a:buNone/>
            </a:pPr>
            <a:r>
              <a:rPr lang="it-IT" sz="2800" b="1" dirty="0"/>
              <a:t>Risultati dell'apprendimento: dopo aver completato questo workshop, genitori e tutori saranno in grado di</a:t>
            </a:r>
            <a:r>
              <a:rPr lang="en-IE" sz="2800" b="1" dirty="0"/>
              <a:t>:</a:t>
            </a:r>
          </a:p>
          <a:p>
            <a:pPr marL="0" lvl="0" indent="0" algn="l" rtl="0">
              <a:lnSpc>
                <a:spcPct val="100000"/>
              </a:lnSpc>
              <a:spcBef>
                <a:spcPts val="0"/>
              </a:spcBef>
              <a:spcAft>
                <a:spcPts val="0"/>
              </a:spcAft>
              <a:buClr>
                <a:schemeClr val="dk2"/>
              </a:buClr>
              <a:buSzPts val="2100"/>
              <a:buNone/>
            </a:pPr>
            <a:endParaRPr sz="2800" dirty="0"/>
          </a:p>
          <a:p>
            <a:pPr lvl="0" indent="-361950" algn="l" rtl="0">
              <a:lnSpc>
                <a:spcPct val="100000"/>
              </a:lnSpc>
              <a:spcBef>
                <a:spcPts val="600"/>
              </a:spcBef>
              <a:spcAft>
                <a:spcPts val="0"/>
              </a:spcAft>
              <a:buClr>
                <a:schemeClr val="dk2"/>
              </a:buClr>
              <a:buSzPts val="2100"/>
              <a:buFont typeface="Arial" panose="020B0604020202020204" pitchFamily="34" charset="0"/>
              <a:buChar char="•"/>
            </a:pPr>
            <a:r>
              <a:rPr lang="it-IT" sz="2800" dirty="0"/>
              <a:t>Identificare alcune delle caratteristiche dei consumatori critici </a:t>
            </a:r>
          </a:p>
          <a:p>
            <a:pPr lvl="0" indent="-361950" algn="l" rtl="0">
              <a:lnSpc>
                <a:spcPct val="100000"/>
              </a:lnSpc>
              <a:spcBef>
                <a:spcPts val="600"/>
              </a:spcBef>
              <a:spcAft>
                <a:spcPts val="0"/>
              </a:spcAft>
              <a:buClr>
                <a:schemeClr val="dk2"/>
              </a:buClr>
              <a:buSzPts val="2100"/>
              <a:buFont typeface="Arial" panose="020B0604020202020204" pitchFamily="34" charset="0"/>
              <a:buChar char="•"/>
            </a:pPr>
            <a:r>
              <a:rPr lang="it-IT" sz="2800" dirty="0"/>
              <a:t>Riconoscere come funziona la pubblicità che incoraggia la spesa attraverso la persuasione</a:t>
            </a:r>
          </a:p>
          <a:p>
            <a:pPr lvl="0" indent="-361950" algn="l" rtl="0">
              <a:lnSpc>
                <a:spcPct val="100000"/>
              </a:lnSpc>
              <a:spcBef>
                <a:spcPts val="600"/>
              </a:spcBef>
              <a:spcAft>
                <a:spcPts val="0"/>
              </a:spcAft>
              <a:buClr>
                <a:schemeClr val="dk2"/>
              </a:buClr>
              <a:buSzPts val="2100"/>
              <a:buFont typeface="Arial" panose="020B0604020202020204" pitchFamily="34" charset="0"/>
              <a:buChar char="•"/>
            </a:pPr>
            <a:r>
              <a:rPr lang="it-IT" sz="2800" dirty="0"/>
              <a:t>Comprendere il ruolo dell'economia circolare </a:t>
            </a:r>
          </a:p>
        </p:txBody>
      </p:sp>
      <p:sp>
        <p:nvSpPr>
          <p:cNvPr id="58" name="Google Shape;58;p2"/>
          <p:cNvSpPr txBox="1">
            <a:spLocks noGrp="1"/>
          </p:cNvSpPr>
          <p:nvPr>
            <p:ph type="title"/>
          </p:nvPr>
        </p:nvSpPr>
        <p:spPr>
          <a:xfrm>
            <a:off x="502500" y="432158"/>
            <a:ext cx="12330000" cy="1201263"/>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Diventare</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una</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consumatrice</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critica</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 un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consumatore</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critico</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n-IE" dirty="0" err="1"/>
              <a:t>Risultati</a:t>
            </a:r>
            <a:r>
              <a:rPr lang="en-IE" dirty="0"/>
              <a:t> di </a:t>
            </a:r>
            <a:r>
              <a:rPr lang="en-IE" dirty="0" err="1"/>
              <a:t>apprendimento</a:t>
            </a:r>
            <a:endParaRPr dirty="0"/>
          </a:p>
        </p:txBody>
      </p:sp>
    </p:spTree>
    <p:extLst>
      <p:ext uri="{BB962C8B-B14F-4D97-AF65-F5344CB8AC3E}">
        <p14:creationId xmlns:p14="http://schemas.microsoft.com/office/powerpoint/2010/main" val="41463937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4" title="Explaining the Circular Economy and How Society Can Re-think Progress | Animated Video Essay"/>
          <p:cNvPicPr preferRelativeResize="0">
            <a:picLocks noGrp="1"/>
          </p:cNvPicPr>
          <p:nvPr>
            <p:ph type="body" idx="1"/>
          </p:nvPr>
        </p:nvPicPr>
        <p:blipFill rotWithShape="1">
          <a:blip r:embed="rId3">
            <a:alphaModFix/>
          </a:blip>
          <a:srcRect/>
          <a:stretch/>
        </p:blipFill>
        <p:spPr>
          <a:xfrm>
            <a:off x="3525407" y="1940622"/>
            <a:ext cx="6952343" cy="4097031"/>
          </a:xfrm>
          <a:prstGeom prst="rect">
            <a:avLst/>
          </a:prstGeom>
          <a:noFill/>
          <a:ln>
            <a:noFill/>
          </a:ln>
        </p:spPr>
      </p:pic>
      <p:sp>
        <p:nvSpPr>
          <p:cNvPr id="184" name="Google Shape;184;p1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185" name="Google Shape;185;p14"/>
          <p:cNvSpPr txBox="1">
            <a:spLocks noGrp="1"/>
          </p:cNvSpPr>
          <p:nvPr>
            <p:ph type="body" idx="2"/>
          </p:nvPr>
        </p:nvSpPr>
        <p:spPr>
          <a:xfrm>
            <a:off x="500957" y="99020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Strategie utili per aiutarci a diventare consumatori critici – L'economia circolare </a:t>
            </a:r>
            <a:endParaRPr dirty="0"/>
          </a:p>
        </p:txBody>
      </p:sp>
      <p:pic>
        <p:nvPicPr>
          <p:cNvPr id="3" name="Picture 2" descr="A landscape with trees and hills in the back&#10;&#10;Description automatically generated with low confidence">
            <a:extLst>
              <a:ext uri="{FF2B5EF4-FFF2-40B4-BE49-F238E27FC236}">
                <a16:creationId xmlns:a16="http://schemas.microsoft.com/office/drawing/2014/main" id="{3B720A87-DB86-0F12-46BC-F959306DF6C8}"/>
              </a:ext>
            </a:extLst>
          </p:cNvPr>
          <p:cNvPicPr>
            <a:picLocks noChangeAspect="1"/>
          </p:cNvPicPr>
          <p:nvPr/>
        </p:nvPicPr>
        <p:blipFill>
          <a:blip r:embed="rId4"/>
          <a:stretch>
            <a:fillRect/>
          </a:stretch>
        </p:blipFill>
        <p:spPr>
          <a:xfrm>
            <a:off x="500959" y="4020457"/>
            <a:ext cx="3664641" cy="3258508"/>
          </a:xfrm>
          <a:prstGeom prst="rect">
            <a:avLst/>
          </a:prstGeom>
        </p:spPr>
      </p:pic>
      <p:pic>
        <p:nvPicPr>
          <p:cNvPr id="5" name="Picture 4" descr="A picture containing outdoor, rock, people, crowd&#10;&#10;Description automatically generated">
            <a:extLst>
              <a:ext uri="{FF2B5EF4-FFF2-40B4-BE49-F238E27FC236}">
                <a16:creationId xmlns:a16="http://schemas.microsoft.com/office/drawing/2014/main" id="{0FC28F24-65EF-C54F-C69C-1E4D13131FE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708570" y="3886486"/>
            <a:ext cx="3758471" cy="3258508"/>
          </a:xfrm>
          <a:prstGeom prst="rect">
            <a:avLst/>
          </a:prstGeom>
        </p:spPr>
      </p:pic>
      <p:sp>
        <p:nvSpPr>
          <p:cNvPr id="6" name="TextBox 5">
            <a:extLst>
              <a:ext uri="{FF2B5EF4-FFF2-40B4-BE49-F238E27FC236}">
                <a16:creationId xmlns:a16="http://schemas.microsoft.com/office/drawing/2014/main" id="{9181B11B-8A92-B05D-ABC7-13E5E1400A28}"/>
              </a:ext>
            </a:extLst>
          </p:cNvPr>
          <p:cNvSpPr txBox="1"/>
          <p:nvPr/>
        </p:nvSpPr>
        <p:spPr>
          <a:xfrm>
            <a:off x="8708570" y="10482210"/>
            <a:ext cx="3758471" cy="230832"/>
          </a:xfrm>
          <a:prstGeom prst="rect">
            <a:avLst/>
          </a:prstGeom>
          <a:noFill/>
        </p:spPr>
        <p:txBody>
          <a:bodyPr wrap="square" rtlCol="0">
            <a:spAutoFit/>
          </a:bodyPr>
          <a:lstStyle/>
          <a:p>
            <a:r>
              <a:rPr lang="en-GB" sz="900">
                <a:hlinkClick r:id="rId6" tooltip="https://eewiki.newint.org/index.php?title=Modern_life_is_rubbish"/>
              </a:rPr>
              <a:t>This Photo</a:t>
            </a:r>
            <a:r>
              <a:rPr lang="en-GB" sz="900"/>
              <a:t> by Unknown Author is licensed under </a:t>
            </a:r>
            <a:r>
              <a:rPr lang="en-GB" sz="900">
                <a:hlinkClick r:id="rId7" tooltip="https://creativecommons.org/licenses/by-nc-sa/3.0/"/>
              </a:rPr>
              <a:t>CC BY-SA-NC</a:t>
            </a:r>
            <a:endParaRPr lang="en-GB" sz="900"/>
          </a:p>
        </p:txBody>
      </p:sp>
      <p:sp>
        <p:nvSpPr>
          <p:cNvPr id="4" name="Memoria ad accesso sequenziale 3">
            <a:extLst>
              <a:ext uri="{FF2B5EF4-FFF2-40B4-BE49-F238E27FC236}">
                <a16:creationId xmlns:a16="http://schemas.microsoft.com/office/drawing/2014/main" id="{E3B7D88D-3A8A-6AE1-FAF6-BF0DFFCE47D5}"/>
              </a:ext>
            </a:extLst>
          </p:cNvPr>
          <p:cNvSpPr/>
          <p:nvPr/>
        </p:nvSpPr>
        <p:spPr>
          <a:xfrm>
            <a:off x="500957" y="2071790"/>
            <a:ext cx="2663156" cy="1586432"/>
          </a:xfrm>
          <a:prstGeom prst="flowChartMagneticTape">
            <a:avLst/>
          </a:prstGeom>
          <a:solidFill>
            <a:srgbClr val="F79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b="1" dirty="0">
                <a:latin typeface="Candara Light" panose="020E0502030303020204" pitchFamily="34" charset="0"/>
              </a:rPr>
              <a:t>Ripensare il progresso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1"/>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3"/>
          <p:cNvSpPr txBox="1">
            <a:spLocks noGrp="1"/>
          </p:cNvSpPr>
          <p:nvPr>
            <p:ph type="body" idx="1"/>
          </p:nvPr>
        </p:nvSpPr>
        <p:spPr>
          <a:xfrm>
            <a:off x="500064" y="2065297"/>
            <a:ext cx="12330000" cy="1382939"/>
          </a:xfrm>
          <a:prstGeom prst="rect">
            <a:avLst/>
          </a:prstGeom>
          <a:noFill/>
          <a:ln>
            <a:noFill/>
          </a:ln>
        </p:spPr>
        <p:txBody>
          <a:bodyPr spcFirstLastPara="1" wrap="square" lIns="72000" tIns="45700" rIns="72000" bIns="45700" anchor="t" anchorCtr="0">
            <a:noAutofit/>
          </a:bodyPr>
          <a:lstStyle/>
          <a:p>
            <a:pPr marL="342900" lvl="0" indent="-342900" algn="l">
              <a:buSzPts val="2100"/>
              <a:buFont typeface="Arial"/>
              <a:buChar char="•"/>
            </a:pPr>
            <a:r>
              <a:rPr lang="en-IE" sz="2600" dirty="0"/>
              <a:t>La </a:t>
            </a:r>
            <a:r>
              <a:rPr lang="en-IE" sz="2600" b="1" dirty="0" err="1"/>
              <a:t>direttiva</a:t>
            </a:r>
            <a:r>
              <a:rPr lang="en-IE" sz="2600" b="1" dirty="0"/>
              <a:t> </a:t>
            </a:r>
            <a:r>
              <a:rPr lang="en-IE" sz="2600" b="1" dirty="0" err="1"/>
              <a:t>sulle</a:t>
            </a:r>
            <a:r>
              <a:rPr lang="en-IE" sz="2600" b="1" dirty="0"/>
              <a:t> </a:t>
            </a:r>
            <a:r>
              <a:rPr lang="en-IE" sz="2600" b="1" dirty="0" err="1"/>
              <a:t>plastiche</a:t>
            </a:r>
            <a:r>
              <a:rPr lang="en-IE" sz="2600" b="1" dirty="0"/>
              <a:t> </a:t>
            </a:r>
            <a:r>
              <a:rPr lang="en-IE" sz="2600" b="1" dirty="0" err="1"/>
              <a:t>monouso</a:t>
            </a:r>
            <a:r>
              <a:rPr lang="en-IE" sz="2600" b="1" dirty="0"/>
              <a:t> </a:t>
            </a:r>
            <a:r>
              <a:rPr lang="en-IE" sz="2600" dirty="0"/>
              <a:t>(SUP) </a:t>
            </a:r>
            <a:r>
              <a:rPr lang="it-IT" sz="2600" dirty="0"/>
              <a:t>è stata introdotta il 3.7.2021 in tutta Europa. L'obiettivo è ridurre il volume e l'impatto dei prodotti in plastica sull'ambiente. Sapevi che ora è illegale acquistare i seguenti articoli?</a:t>
            </a:r>
            <a:endParaRPr sz="2600" dirty="0"/>
          </a:p>
          <a:p>
            <a:pPr marL="1092991" lvl="1" indent="-203962" algn="l" rtl="0">
              <a:lnSpc>
                <a:spcPct val="100000"/>
              </a:lnSpc>
              <a:spcBef>
                <a:spcPts val="600"/>
              </a:spcBef>
              <a:spcAft>
                <a:spcPts val="0"/>
              </a:spcAft>
              <a:buSzPts val="2188"/>
              <a:buNone/>
            </a:pPr>
            <a:endParaRPr dirty="0"/>
          </a:p>
        </p:txBody>
      </p:sp>
      <p:sp>
        <p:nvSpPr>
          <p:cNvPr id="176" name="Google Shape;176;p13"/>
          <p:cNvSpPr txBox="1">
            <a:spLocks noGrp="1"/>
          </p:cNvSpPr>
          <p:nvPr>
            <p:ph type="title"/>
          </p:nvPr>
        </p:nvSpPr>
        <p:spPr>
          <a:xfrm>
            <a:off x="500064" y="257275"/>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Diventare una consumatrice critica / un consumatore critico</a:t>
            </a:r>
            <a:endParaRPr sz="2400" dirty="0"/>
          </a:p>
        </p:txBody>
      </p:sp>
      <p:sp>
        <p:nvSpPr>
          <p:cNvPr id="177" name="Google Shape;177;p13"/>
          <p:cNvSpPr txBox="1">
            <a:spLocks noGrp="1"/>
          </p:cNvSpPr>
          <p:nvPr>
            <p:ph type="body" idx="2"/>
          </p:nvPr>
        </p:nvSpPr>
        <p:spPr>
          <a:xfrm>
            <a:off x="500064" y="826250"/>
            <a:ext cx="12331541" cy="1007100"/>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Attività M 6.7
Strategie utili per aiutarci a diventare consumatori critici – La Direttiva SUP </a:t>
            </a:r>
            <a:endParaRPr dirty="0"/>
          </a:p>
        </p:txBody>
      </p:sp>
      <p:sp>
        <p:nvSpPr>
          <p:cNvPr id="2" name="Google Shape;175;p13">
            <a:extLst>
              <a:ext uri="{FF2B5EF4-FFF2-40B4-BE49-F238E27FC236}">
                <a16:creationId xmlns:a16="http://schemas.microsoft.com/office/drawing/2014/main" id="{83203D5C-BCC6-B7FB-5ECD-C2575B78F452}"/>
              </a:ext>
            </a:extLst>
          </p:cNvPr>
          <p:cNvSpPr txBox="1">
            <a:spLocks/>
          </p:cNvSpPr>
          <p:nvPr/>
        </p:nvSpPr>
        <p:spPr>
          <a:xfrm>
            <a:off x="500064" y="3380540"/>
            <a:ext cx="12330000" cy="1162221"/>
          </a:xfrm>
          <a:prstGeom prst="rect">
            <a:avLst/>
          </a:prstGeom>
          <a:noFill/>
          <a:ln>
            <a:noFill/>
          </a:ln>
        </p:spPr>
        <p:txBody>
          <a:bodyPr spcFirstLastPara="1" wrap="square" lIns="72000" tIns="45700" rIns="72000"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pPr marL="900113" indent="-457200" algn="l">
              <a:buSzPts val="2100"/>
              <a:buFont typeface="Wingdings" panose="05000000000000000000" pitchFamily="2" charset="2"/>
              <a:buChar char="v"/>
            </a:pPr>
            <a:r>
              <a:rPr lang="en-IE" sz="2600" dirty="0">
                <a:solidFill>
                  <a:schemeClr val="bg2"/>
                </a:solidFill>
              </a:rPr>
              <a:t>Cotton </a:t>
            </a:r>
            <a:r>
              <a:rPr lang="en-IE" sz="2600" dirty="0" err="1">
                <a:solidFill>
                  <a:schemeClr val="bg2"/>
                </a:solidFill>
              </a:rPr>
              <a:t>fioc</a:t>
            </a:r>
            <a:r>
              <a:rPr lang="en-IE" sz="2600" dirty="0">
                <a:solidFill>
                  <a:schemeClr val="bg2"/>
                </a:solidFill>
              </a:rPr>
              <a:t> in </a:t>
            </a:r>
            <a:r>
              <a:rPr lang="en-IE" sz="2600" b="1" dirty="0" err="1">
                <a:solidFill>
                  <a:schemeClr val="bg2"/>
                </a:solidFill>
              </a:rPr>
              <a:t>plastica</a:t>
            </a:r>
            <a:r>
              <a:rPr lang="en-IE" sz="2600" b="1" dirty="0">
                <a:solidFill>
                  <a:schemeClr val="bg2"/>
                </a:solidFill>
              </a:rPr>
              <a:t>
</a:t>
            </a:r>
            <a:r>
              <a:rPr lang="it-IT" sz="2600" dirty="0"/>
              <a:t>Posate/piatti/bacchette di </a:t>
            </a:r>
            <a:r>
              <a:rPr lang="it-IT" sz="2600" b="1" dirty="0"/>
              <a:t>plastica </a:t>
            </a:r>
            <a:endParaRPr lang="en-IE" sz="2600" dirty="0"/>
          </a:p>
          <a:p>
            <a:pPr marL="900113" lvl="1" indent="-457200">
              <a:spcBef>
                <a:spcPts val="0"/>
              </a:spcBef>
              <a:buSzPts val="2100"/>
              <a:buFont typeface="Wingdings" panose="05000000000000000000" pitchFamily="2" charset="2"/>
              <a:buChar char="v"/>
            </a:pPr>
            <a:r>
              <a:rPr lang="en-IE" sz="2600" dirty="0" err="1"/>
              <a:t>Cannucce</a:t>
            </a:r>
            <a:r>
              <a:rPr lang="en-IE" sz="2600" dirty="0"/>
              <a:t> di </a:t>
            </a:r>
            <a:r>
              <a:rPr lang="en-IE" sz="2600" b="1" dirty="0" err="1"/>
              <a:t>plastica</a:t>
            </a:r>
            <a:r>
              <a:rPr lang="en-IE" sz="2600" b="1" dirty="0"/>
              <a:t> </a:t>
            </a:r>
            <a:endParaRPr lang="en-IE" sz="2600" dirty="0"/>
          </a:p>
        </p:txBody>
      </p:sp>
      <p:sp>
        <p:nvSpPr>
          <p:cNvPr id="3" name="Google Shape;175;p13">
            <a:extLst>
              <a:ext uri="{FF2B5EF4-FFF2-40B4-BE49-F238E27FC236}">
                <a16:creationId xmlns:a16="http://schemas.microsoft.com/office/drawing/2014/main" id="{5004461A-9CB0-E9FB-13E7-557B10B29AF5}"/>
              </a:ext>
            </a:extLst>
          </p:cNvPr>
          <p:cNvSpPr txBox="1">
            <a:spLocks/>
          </p:cNvSpPr>
          <p:nvPr/>
        </p:nvSpPr>
        <p:spPr>
          <a:xfrm>
            <a:off x="500064" y="4666952"/>
            <a:ext cx="12330000" cy="2012498"/>
          </a:xfrm>
          <a:prstGeom prst="rect">
            <a:avLst/>
          </a:prstGeom>
          <a:noFill/>
          <a:ln>
            <a:noFill/>
          </a:ln>
        </p:spPr>
        <p:txBody>
          <a:bodyPr spcFirstLastPara="1" wrap="square" lIns="72000" tIns="45700" rIns="72000" bIns="45700" anchor="t" anchorCtr="0">
            <a:noAutofit/>
          </a:bodyPr>
          <a:lstStyle>
            <a:defPPr marR="0" lvl="0" algn="l" rtl="0">
              <a:lnSpc>
                <a:spcPct val="100000"/>
              </a:lnSpc>
              <a:spcBef>
                <a:spcPts val="0"/>
              </a:spcBef>
              <a:spcAft>
                <a:spcPts val="0"/>
              </a:spcAft>
            </a:defPPr>
            <a:lvl1pPr marL="457200" marR="0" lvl="0" indent="-228600" algn="just" rtl="0">
              <a:lnSpc>
                <a:spcPct val="100000"/>
              </a:lnSpc>
              <a:spcBef>
                <a:spcPts val="0"/>
              </a:spcBef>
              <a:spcAft>
                <a:spcPts val="0"/>
              </a:spcAft>
              <a:buClr>
                <a:schemeClr val="accent4"/>
              </a:buClr>
              <a:buSzPts val="2188"/>
              <a:buFont typeface="Arial"/>
              <a:buNone/>
              <a:defRPr sz="2188" b="0" i="0" u="none" strike="noStrike" cap="none">
                <a:solidFill>
                  <a:schemeClr val="dk2"/>
                </a:solidFill>
                <a:latin typeface="Calibri"/>
                <a:ea typeface="Calibri"/>
                <a:cs typeface="Calibri"/>
                <a:sym typeface="Calibri"/>
              </a:defRPr>
            </a:lvl1pPr>
            <a:lvl2pPr marL="914400" marR="0" lvl="1" indent="-367537"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2pPr>
            <a:lvl3pPr marL="1371600" marR="0" lvl="2"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3pPr>
            <a:lvl4pPr marL="1828800" marR="0" lvl="3"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4pPr>
            <a:lvl5pPr marL="2286000" marR="0" lvl="4" indent="-367538" algn="l" rtl="0">
              <a:lnSpc>
                <a:spcPct val="100000"/>
              </a:lnSpc>
              <a:spcBef>
                <a:spcPts val="600"/>
              </a:spcBef>
              <a:spcAft>
                <a:spcPts val="0"/>
              </a:spcAft>
              <a:buClr>
                <a:schemeClr val="accent4"/>
              </a:buClr>
              <a:buSzPts val="2188"/>
              <a:buFont typeface="Arial"/>
              <a:buChar char="•"/>
              <a:defRPr sz="2188" b="0" i="0" u="none" strike="noStrike" cap="none">
                <a:solidFill>
                  <a:schemeClr val="dk2"/>
                </a:solidFill>
                <a:latin typeface="Calibri"/>
                <a:ea typeface="Calibri"/>
                <a:cs typeface="Calibri"/>
                <a:sym typeface="Calibri"/>
              </a:defRPr>
            </a:lvl5pPr>
            <a:lvl6pPr marL="2743200" marR="0" lvl="5" indent="-353631" algn="l" rtl="0">
              <a:lnSpc>
                <a:spcPct val="90000"/>
              </a:lnSpc>
              <a:spcBef>
                <a:spcPts val="600"/>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6pPr>
            <a:lvl7pPr marL="3200400" marR="0" lvl="6"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7pPr>
            <a:lvl8pPr marL="3657600" marR="0" lvl="7"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8pPr>
            <a:lvl9pPr marL="4114800" marR="0" lvl="8" indent="-353631" algn="l" rtl="0">
              <a:lnSpc>
                <a:spcPct val="90000"/>
              </a:lnSpc>
              <a:spcBef>
                <a:spcPts val="547"/>
              </a:spcBef>
              <a:spcAft>
                <a:spcPts val="0"/>
              </a:spcAft>
              <a:buClr>
                <a:schemeClr val="dk1"/>
              </a:buClr>
              <a:buSzPts val="1969"/>
              <a:buFont typeface="Arial"/>
              <a:buChar char="•"/>
              <a:defRPr sz="1969" b="0" i="0" u="none" strike="noStrike" cap="none">
                <a:solidFill>
                  <a:schemeClr val="dk1"/>
                </a:solidFill>
                <a:latin typeface="Calibri"/>
                <a:ea typeface="Calibri"/>
                <a:cs typeface="Calibri"/>
                <a:sym typeface="Calibri"/>
              </a:defRPr>
            </a:lvl9pPr>
          </a:lstStyle>
          <a:p>
            <a:pPr marL="635791" indent="-342900" algn="l">
              <a:spcBef>
                <a:spcPts val="600"/>
              </a:spcBef>
              <a:buSzPts val="2100"/>
              <a:buFont typeface="Arial"/>
              <a:buChar char="•"/>
            </a:pPr>
            <a:r>
              <a:rPr lang="it-IT" sz="2600" dirty="0"/>
              <a:t>Sii consapevole dei trucchi, dei metodi e delle strategie pubblicitarie per farti comprare cose.
Riciclare i rifiuti alimentari o creare compost da giardino dai rifiuti organici adatti.
Vendi o regala piuttosto che gettare e far distruggere oggetti indesiderati ma ancora utilizzabili/riutilizzabili.</a:t>
            </a:r>
          </a:p>
          <a:p>
            <a:pPr marL="292891" indent="0" algn="ctr">
              <a:buSzPts val="2100"/>
            </a:pPr>
            <a:r>
              <a:rPr lang="en-IE" sz="2800" b="1" dirty="0">
                <a:solidFill>
                  <a:srgbClr val="FF0000"/>
                </a:solidFill>
              </a:rPr>
              <a:t>Hai </a:t>
            </a:r>
            <a:r>
              <a:rPr lang="en-IE" sz="2800" b="1" dirty="0" err="1">
                <a:solidFill>
                  <a:srgbClr val="FF0000"/>
                </a:solidFill>
              </a:rPr>
              <a:t>altre</a:t>
            </a:r>
            <a:r>
              <a:rPr lang="en-IE" sz="2800" b="1" dirty="0">
                <a:solidFill>
                  <a:srgbClr val="FF0000"/>
                </a:solidFill>
              </a:rPr>
              <a:t> idee?
</a:t>
            </a:r>
            <a:endParaRPr lang="en-IE" sz="20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8"/>
          <p:cNvSpPr txBox="1"/>
          <p:nvPr/>
        </p:nvSpPr>
        <p:spPr>
          <a:xfrm>
            <a:off x="462799" y="3107590"/>
            <a:ext cx="6107071" cy="1060949"/>
          </a:xfrm>
          <a:prstGeom prst="rect">
            <a:avLst/>
          </a:prstGeom>
          <a:noFill/>
          <a:ln>
            <a:noFill/>
          </a:ln>
        </p:spPr>
        <p:txBody>
          <a:bodyPr spcFirstLastPara="1" wrap="square" lIns="72000" tIns="45700" rIns="72000" bIns="45700" anchor="t" anchorCtr="0">
            <a:noAutofit/>
          </a:bodyPr>
          <a:lstStyle/>
          <a:p>
            <a:pPr lvl="0">
              <a:lnSpc>
                <a:spcPct val="90000"/>
              </a:lnSpc>
              <a:buClr>
                <a:schemeClr val="dk2"/>
              </a:buClr>
              <a:buSzPts val="2800"/>
            </a:pPr>
            <a:r>
              <a:rPr lang="it-IT" sz="2800" b="1" dirty="0">
                <a:solidFill>
                  <a:schemeClr val="dk2"/>
                </a:solidFill>
                <a:latin typeface="Open Sans"/>
                <a:ea typeface="Open Sans"/>
                <a:cs typeface="Open Sans"/>
                <a:sym typeface="Open Sans"/>
              </a:rPr>
              <a:t>Grazie per aver partecipato. Per ulteriori risorse, visita il sito Web di Money </a:t>
            </a:r>
            <a:r>
              <a:rPr lang="it-IT" sz="2800" b="1" dirty="0" err="1">
                <a:solidFill>
                  <a:schemeClr val="dk2"/>
                </a:solidFill>
                <a:latin typeface="Open Sans"/>
                <a:ea typeface="Open Sans"/>
                <a:cs typeface="Open Sans"/>
                <a:sym typeface="Open Sans"/>
              </a:rPr>
              <a:t>Matters</a:t>
            </a:r>
            <a:r>
              <a:rPr lang="it-IT" sz="2800" b="1" dirty="0">
                <a:solidFill>
                  <a:schemeClr val="dk2"/>
                </a:solidFill>
                <a:latin typeface="Open Sans"/>
                <a:ea typeface="Open Sans"/>
                <a:cs typeface="Open Sans"/>
                <a:sym typeface="Open Sans"/>
              </a:rPr>
              <a:t>: </a:t>
            </a:r>
            <a:br>
              <a:rPr lang="en-IE" sz="2800" b="1" dirty="0">
                <a:solidFill>
                  <a:schemeClr val="dk2"/>
                </a:solidFill>
                <a:latin typeface="Open Sans"/>
                <a:ea typeface="Open Sans"/>
                <a:cs typeface="Open Sans"/>
                <a:sym typeface="Open Sans"/>
              </a:rPr>
            </a:br>
            <a:br>
              <a:rPr lang="en-IE" sz="2800" b="1" dirty="0">
                <a:solidFill>
                  <a:schemeClr val="dk2"/>
                </a:solidFill>
                <a:latin typeface="Open Sans"/>
                <a:ea typeface="Open Sans"/>
                <a:cs typeface="Open Sans"/>
                <a:sym typeface="Open Sans"/>
              </a:rPr>
            </a:br>
            <a:r>
              <a:rPr lang="en-IE" sz="2800" b="1" u="sng" dirty="0">
                <a:solidFill>
                  <a:schemeClr val="dk2"/>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https://moneymattersproject.eu/</a:t>
            </a:r>
            <a:r>
              <a:rPr lang="en-IE" sz="2800" b="1" dirty="0">
                <a:solidFill>
                  <a:schemeClr val="dk2"/>
                </a:solidFill>
                <a:latin typeface="Open Sans"/>
                <a:ea typeface="Open Sans"/>
                <a:cs typeface="Open Sans"/>
                <a:sym typeface="Open Sans"/>
              </a:rPr>
              <a:t> </a:t>
            </a:r>
            <a:endParaRPr sz="2800" b="1" dirty="0">
              <a:solidFill>
                <a:schemeClr val="dk2"/>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5"/>
          <p:cNvSpPr txBox="1">
            <a:spLocks noGrp="1"/>
          </p:cNvSpPr>
          <p:nvPr>
            <p:ph type="body" idx="1"/>
          </p:nvPr>
        </p:nvSpPr>
        <p:spPr>
          <a:xfrm>
            <a:off x="499924" y="2075544"/>
            <a:ext cx="7091047" cy="5038276"/>
          </a:xfrm>
          <a:prstGeom prst="rect">
            <a:avLst/>
          </a:prstGeom>
          <a:noFill/>
          <a:ln>
            <a:noFill/>
          </a:ln>
        </p:spPr>
        <p:txBody>
          <a:bodyPr spcFirstLastPara="1" wrap="square" lIns="72000" tIns="45700" rIns="72000" bIns="45700" anchor="t" anchorCtr="0">
            <a:noAutofit/>
          </a:bodyPr>
          <a:lstStyle/>
          <a:p>
            <a:pPr marL="0" lvl="0" indent="0" algn="l">
              <a:buSzPts val="2100"/>
            </a:pPr>
            <a:r>
              <a:rPr lang="it-IT" sz="2400" dirty="0"/>
              <a:t>Ecco alcuni suggerimenti che ti aiuteranno! 
</a:t>
            </a:r>
            <a:endParaRPr sz="2400" dirty="0"/>
          </a:p>
          <a:p>
            <a:pPr marL="635791" indent="-342900">
              <a:spcBef>
                <a:spcPts val="600"/>
              </a:spcBef>
              <a:spcAft>
                <a:spcPts val="600"/>
              </a:spcAft>
              <a:buSzPts val="2100"/>
              <a:buChar char="•"/>
            </a:pPr>
            <a:r>
              <a:rPr lang="it-IT" sz="2400" dirty="0"/>
              <a:t>Gli influencer dei social media sono individui che utilizzano piattaforme di social media online per condividere le loro opinioni personali su una vasta gamma di argomenti. 
Nelle diapositive seguenti, abbiamo incluso alcuni dei più noti social influencer ed esperti finanziari in tutta Europa, che discutono di argomenti finanziari, incluso come essere un consumatore critico. </a:t>
            </a:r>
            <a:endParaRPr lang="it-IT" dirty="0"/>
          </a:p>
          <a:p>
            <a:pPr marL="0" lvl="0" indent="0" algn="just" rtl="0">
              <a:lnSpc>
                <a:spcPct val="100000"/>
              </a:lnSpc>
              <a:spcBef>
                <a:spcPts val="600"/>
              </a:spcBef>
              <a:spcAft>
                <a:spcPts val="0"/>
              </a:spcAft>
              <a:buClr>
                <a:schemeClr val="accent4"/>
              </a:buClr>
              <a:buSzPts val="2100"/>
              <a:buNone/>
            </a:pPr>
            <a:r>
              <a:rPr lang="it-IT" dirty="0"/>
              <a:t> </a:t>
            </a:r>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192" name="Google Shape;192;p15"/>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it-IT" sz="2400" dirty="0"/>
              <a:t>Diventare una consumatrice critica / un consumatore critico</a:t>
            </a:r>
            <a:endParaRPr sz="2400" dirty="0"/>
          </a:p>
        </p:txBody>
      </p:sp>
      <p:sp>
        <p:nvSpPr>
          <p:cNvPr id="193" name="Google Shape;193;p15"/>
          <p:cNvSpPr txBox="1">
            <a:spLocks noGrp="1"/>
          </p:cNvSpPr>
          <p:nvPr>
            <p:ph type="body" idx="2"/>
          </p:nvPr>
        </p:nvSpPr>
        <p:spPr>
          <a:xfrm>
            <a:off x="500064" y="1080825"/>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en-IE" i="0" dirty="0" err="1"/>
              <a:t>Buoni</a:t>
            </a:r>
            <a:r>
              <a:rPr lang="en-IE" i="0" dirty="0"/>
              <a:t> </a:t>
            </a:r>
            <a:r>
              <a:rPr lang="en-IE" i="0" dirty="0" err="1"/>
              <a:t>consigli</a:t>
            </a:r>
            <a:endParaRPr i="0" dirty="0"/>
          </a:p>
        </p:txBody>
      </p:sp>
      <p:pic>
        <p:nvPicPr>
          <p:cNvPr id="194" name="Google Shape;194;p15"/>
          <p:cNvPicPr preferRelativeResize="0"/>
          <p:nvPr/>
        </p:nvPicPr>
        <p:blipFill rotWithShape="1">
          <a:blip r:embed="rId3">
            <a:alphaModFix/>
          </a:blip>
          <a:srcRect/>
          <a:stretch/>
        </p:blipFill>
        <p:spPr>
          <a:xfrm>
            <a:off x="8040914" y="1971838"/>
            <a:ext cx="4790691" cy="396421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6"/>
          <p:cNvSpPr txBox="1">
            <a:spLocks noGrp="1"/>
          </p:cNvSpPr>
          <p:nvPr>
            <p:ph type="body" idx="1"/>
          </p:nvPr>
        </p:nvSpPr>
        <p:spPr>
          <a:xfrm>
            <a:off x="500203" y="2133899"/>
            <a:ext cx="12331402" cy="5129444"/>
          </a:xfrm>
          <a:prstGeom prst="rect">
            <a:avLst/>
          </a:prstGeom>
          <a:noFill/>
          <a:ln>
            <a:noFill/>
          </a:ln>
        </p:spPr>
        <p:txBody>
          <a:bodyPr spcFirstLastPara="1" wrap="square" lIns="72000" tIns="45700" rIns="72000" bIns="45700" anchor="t" anchorCtr="0">
            <a:noAutofit/>
          </a:bodyPr>
          <a:lstStyle/>
          <a:p>
            <a:pPr marL="0" lvl="0" indent="0">
              <a:buSzPts val="2000"/>
            </a:pPr>
            <a:r>
              <a:rPr lang="en-IE" sz="2000" b="1" dirty="0" err="1"/>
              <a:t>Portogallo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Finanças</a:t>
            </a:r>
            <a:r>
              <a:rPr lang="en-IE" sz="2000" dirty="0"/>
              <a:t> no </a:t>
            </a:r>
            <a:r>
              <a:rPr lang="en-IE" sz="2000" dirty="0" err="1"/>
              <a:t>Feminino</a:t>
            </a:r>
            <a:r>
              <a:rPr lang="en-IE" sz="2000" dirty="0"/>
              <a:t>: </a:t>
            </a:r>
            <a:r>
              <a:rPr lang="en-IE" sz="2000" b="1" u="sng" dirty="0">
                <a:solidFill>
                  <a:schemeClr val="hlink"/>
                </a:solidFill>
                <a:hlinkClick r:id="rId3"/>
              </a:rPr>
              <a:t>https://www.instagram.com/financas.no.feminino/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Poupança</a:t>
            </a:r>
            <a:r>
              <a:rPr lang="en-IE" sz="2000" dirty="0"/>
              <a:t> &amp; </a:t>
            </a:r>
            <a:r>
              <a:rPr lang="en-IE" sz="2000" dirty="0" err="1"/>
              <a:t>Finanças</a:t>
            </a:r>
            <a:r>
              <a:rPr lang="en-IE" sz="2000" dirty="0"/>
              <a:t> </a:t>
            </a:r>
            <a:r>
              <a:rPr lang="en-IE" sz="2000" dirty="0" err="1"/>
              <a:t>Pessoais</a:t>
            </a:r>
            <a:r>
              <a:rPr lang="en-IE" sz="2000" dirty="0"/>
              <a:t> </a:t>
            </a:r>
            <a:r>
              <a:rPr lang="en-IE" sz="2000" b="1" dirty="0"/>
              <a:t>: </a:t>
            </a:r>
            <a:r>
              <a:rPr lang="en-IE" sz="2000" b="1" u="sng" dirty="0">
                <a:solidFill>
                  <a:schemeClr val="hlink"/>
                </a:solidFill>
                <a:hlinkClick r:id="rId4"/>
              </a:rPr>
              <a:t>https://www.instagram.com/cat.poupanca/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Finanças</a:t>
            </a:r>
            <a:r>
              <a:rPr lang="en-IE" sz="2000" dirty="0"/>
              <a:t> com Ella :  </a:t>
            </a:r>
            <a:r>
              <a:rPr lang="en-IE" sz="2000" b="1" u="sng" dirty="0">
                <a:solidFill>
                  <a:schemeClr val="hlink"/>
                </a:solidFill>
                <a:hlinkClick r:id="rId5"/>
              </a:rPr>
              <a:t>https://www.instagram.com/financascomella/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Bárbara</a:t>
            </a:r>
            <a:r>
              <a:rPr lang="en-IE" sz="2000" dirty="0"/>
              <a:t> Barroso </a:t>
            </a:r>
            <a:r>
              <a:rPr lang="en-IE" sz="2000" b="1" dirty="0"/>
              <a:t>: </a:t>
            </a:r>
            <a:r>
              <a:rPr lang="en-IE" sz="2000" b="1" u="sng" dirty="0">
                <a:solidFill>
                  <a:schemeClr val="hlink"/>
                </a:solidFill>
                <a:hlinkClick r:id="rId6"/>
              </a:rPr>
              <a:t>https://www.instagram.com/barbarabarroso/</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err="1"/>
              <a:t>MoneyLab</a:t>
            </a:r>
            <a:r>
              <a:rPr lang="en-IE" sz="2000" b="1" dirty="0"/>
              <a:t>: </a:t>
            </a:r>
            <a:r>
              <a:rPr lang="en-IE" sz="2000" b="1" u="sng" dirty="0">
                <a:solidFill>
                  <a:schemeClr val="hlink"/>
                </a:solidFill>
                <a:hlinkClick r:id="rId7"/>
              </a:rPr>
              <a:t>https://www.instagram.com/moneylabpt/</a:t>
            </a:r>
            <a:r>
              <a:rPr lang="en-IE" sz="2000" b="1" dirty="0"/>
              <a:t> </a:t>
            </a:r>
            <a:endParaRPr dirty="0"/>
          </a:p>
          <a:p>
            <a:pPr marL="0" lvl="0" indent="0" algn="just" rtl="0">
              <a:lnSpc>
                <a:spcPct val="100000"/>
              </a:lnSpc>
              <a:spcBef>
                <a:spcPts val="600"/>
              </a:spcBef>
              <a:spcAft>
                <a:spcPts val="0"/>
              </a:spcAft>
              <a:buClr>
                <a:schemeClr val="accent4"/>
              </a:buClr>
              <a:buSzPts val="2000"/>
              <a:buNone/>
            </a:pPr>
            <a:endParaRPr sz="2000" dirty="0"/>
          </a:p>
          <a:p>
            <a:pPr marL="0" lvl="0" indent="0">
              <a:spcBef>
                <a:spcPts val="600"/>
              </a:spcBef>
              <a:buSzPts val="2000"/>
            </a:pPr>
            <a:r>
              <a:rPr lang="en-IE" sz="2000" b="1" dirty="0"/>
              <a:t>Italia: </a:t>
            </a:r>
            <a:endParaRPr dirty="0"/>
          </a:p>
          <a:p>
            <a:pPr marL="342900" lvl="0" indent="-342900" algn="just" rtl="0">
              <a:lnSpc>
                <a:spcPct val="100000"/>
              </a:lnSpc>
              <a:spcBef>
                <a:spcPts val="600"/>
              </a:spcBef>
              <a:spcAft>
                <a:spcPts val="0"/>
              </a:spcAft>
              <a:buSzPts val="2000"/>
              <a:buFont typeface="Arial"/>
              <a:buChar char="•"/>
            </a:pPr>
            <a:r>
              <a:rPr lang="en-IE" sz="2000" dirty="0"/>
              <a:t>Io </a:t>
            </a:r>
            <a:r>
              <a:rPr lang="en-IE" sz="2000" dirty="0" err="1"/>
              <a:t>Investo</a:t>
            </a:r>
            <a:r>
              <a:rPr lang="en-IE" sz="2000" dirty="0"/>
              <a:t> : </a:t>
            </a:r>
            <a:r>
              <a:rPr lang="en-IE" sz="2000" b="1" u="sng" dirty="0">
                <a:solidFill>
                  <a:schemeClr val="hlink"/>
                </a:solidFill>
                <a:hlinkClick r:id="rId8"/>
              </a:rPr>
              <a:t>https://www.ioinvesto.com/</a:t>
            </a:r>
            <a:r>
              <a:rPr lang="en-IE" sz="2000" b="1" dirty="0"/>
              <a:t> &amp; </a:t>
            </a:r>
            <a:r>
              <a:rPr lang="en-IE" sz="2000" dirty="0"/>
              <a:t> </a:t>
            </a:r>
            <a:r>
              <a:rPr lang="en-IE" sz="2000" b="1" u="sng" dirty="0">
                <a:solidFill>
                  <a:schemeClr val="hlink"/>
                </a:solidFill>
                <a:hlinkClick r:id="rId9"/>
              </a:rPr>
              <a:t>https://www.youtube.com/channel/UCdxW9KZslNPIqlq9AZVZ8_A</a:t>
            </a:r>
            <a:r>
              <a:rPr lang="en-IE" sz="2000" b="1" dirty="0"/>
              <a:t>  </a:t>
            </a:r>
            <a:endParaRPr dirty="0"/>
          </a:p>
          <a:p>
            <a:pPr marL="342900" lvl="0" indent="-342900" algn="just" rtl="0">
              <a:lnSpc>
                <a:spcPct val="100000"/>
              </a:lnSpc>
              <a:spcBef>
                <a:spcPts val="600"/>
              </a:spcBef>
              <a:spcAft>
                <a:spcPts val="0"/>
              </a:spcAft>
              <a:buSzPts val="2000"/>
              <a:buFont typeface="Arial"/>
              <a:buChar char="•"/>
            </a:pPr>
            <a:r>
              <a:rPr lang="en-IE" sz="2000" dirty="0"/>
              <a:t>Marcello </a:t>
            </a:r>
            <a:r>
              <a:rPr lang="en-IE" sz="2000" dirty="0" err="1"/>
              <a:t>Ascani</a:t>
            </a:r>
            <a:r>
              <a:rPr lang="en-IE" sz="2000" dirty="0"/>
              <a:t>  : </a:t>
            </a:r>
            <a:r>
              <a:rPr lang="en-IE" sz="2000" u="sng" dirty="0">
                <a:solidFill>
                  <a:schemeClr val="hlink"/>
                </a:solidFill>
                <a:hlinkClick r:id="rId10"/>
              </a:rPr>
              <a:t>https://www.youtube.com/user/TheMARCELLEMME</a:t>
            </a:r>
            <a:r>
              <a:rPr lang="en-IE" sz="2000" dirty="0"/>
              <a:t> </a:t>
            </a:r>
            <a:endParaRPr dirty="0"/>
          </a:p>
          <a:p>
            <a:pPr marL="342900" lvl="0" indent="-342900" algn="just" rtl="0">
              <a:lnSpc>
                <a:spcPct val="100000"/>
              </a:lnSpc>
              <a:spcBef>
                <a:spcPts val="600"/>
              </a:spcBef>
              <a:spcAft>
                <a:spcPts val="0"/>
              </a:spcAft>
              <a:buSzPts val="2000"/>
              <a:buFont typeface="Arial"/>
              <a:buChar char="•"/>
            </a:pPr>
            <a:r>
              <a:rPr lang="en-IE" sz="2000" dirty="0"/>
              <a:t>Leonardo Pinna: </a:t>
            </a:r>
            <a:r>
              <a:rPr lang="en-IE" sz="2000" b="1" u="sng" dirty="0">
                <a:solidFill>
                  <a:schemeClr val="hlink"/>
                </a:solidFill>
                <a:hlinkClick r:id="rId11"/>
              </a:rPr>
              <a:t>https://www.instagram.com/leonpinn/</a:t>
            </a:r>
            <a:endParaRPr sz="2000" b="1" dirty="0"/>
          </a:p>
          <a:p>
            <a:pPr marL="342900" lvl="0" indent="-342900" algn="just" rtl="0">
              <a:lnSpc>
                <a:spcPct val="100000"/>
              </a:lnSpc>
              <a:spcBef>
                <a:spcPts val="600"/>
              </a:spcBef>
              <a:spcAft>
                <a:spcPts val="0"/>
              </a:spcAft>
              <a:buSzPts val="2000"/>
              <a:buFont typeface="Arial"/>
              <a:buChar char="•"/>
            </a:pPr>
            <a:r>
              <a:rPr lang="en-IE" sz="2000" dirty="0"/>
              <a:t>Pietro </a:t>
            </a:r>
            <a:r>
              <a:rPr lang="en-IE" sz="2000" dirty="0" err="1"/>
              <a:t>Micelangeli</a:t>
            </a:r>
            <a:r>
              <a:rPr lang="en-IE" sz="2000" dirty="0"/>
              <a:t>: </a:t>
            </a:r>
            <a:r>
              <a:rPr lang="en-IE" sz="2000" b="1" u="sng" dirty="0">
                <a:solidFill>
                  <a:schemeClr val="hlink"/>
                </a:solidFill>
                <a:hlinkClick r:id="rId12"/>
              </a:rPr>
              <a:t>https://www.youtube.com/results?search_query=Pietro+Michelangeli</a:t>
            </a:r>
            <a:r>
              <a:rPr lang="en-IE" sz="2000" b="1" dirty="0"/>
              <a:t> </a:t>
            </a:r>
            <a:endParaRPr dirty="0"/>
          </a:p>
        </p:txBody>
      </p:sp>
      <p:sp>
        <p:nvSpPr>
          <p:cNvPr id="200" name="Google Shape;200;p16"/>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201" name="Google Shape;201;p16"/>
          <p:cNvSpPr txBox="1">
            <a:spLocks noGrp="1"/>
          </p:cNvSpPr>
          <p:nvPr>
            <p:ph type="body" idx="2"/>
          </p:nvPr>
        </p:nvSpPr>
        <p:spPr>
          <a:xfrm>
            <a:off x="500064" y="104013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Influencer sociali in tutta Europa </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7"/>
          <p:cNvSpPr txBox="1">
            <a:spLocks noGrp="1"/>
          </p:cNvSpPr>
          <p:nvPr>
            <p:ph type="body" idx="1"/>
          </p:nvPr>
        </p:nvSpPr>
        <p:spPr>
          <a:xfrm>
            <a:off x="500064" y="1984375"/>
            <a:ext cx="12331402" cy="5129444"/>
          </a:xfrm>
          <a:prstGeom prst="rect">
            <a:avLst/>
          </a:prstGeom>
          <a:noFill/>
          <a:ln>
            <a:noFill/>
          </a:ln>
        </p:spPr>
        <p:txBody>
          <a:bodyPr spcFirstLastPara="1" wrap="square" lIns="72000" tIns="45700" rIns="72000" bIns="45700" anchor="t" anchorCtr="0">
            <a:noAutofit/>
          </a:bodyPr>
          <a:lstStyle/>
          <a:p>
            <a:pPr marL="0" lvl="0" indent="0">
              <a:buSzPts val="2100"/>
            </a:pPr>
            <a:r>
              <a:rPr lang="en-IE" b="1" dirty="0"/>
              <a:t>Grecia e Cipro: </a:t>
            </a:r>
            <a:endParaRPr dirty="0"/>
          </a:p>
          <a:p>
            <a:pPr marL="0" lvl="0" indent="0" algn="just" rtl="0">
              <a:lnSpc>
                <a:spcPct val="100000"/>
              </a:lnSpc>
              <a:spcBef>
                <a:spcPts val="600"/>
              </a:spcBef>
              <a:spcAft>
                <a:spcPts val="0"/>
              </a:spcAft>
              <a:buClr>
                <a:schemeClr val="accent4"/>
              </a:buClr>
              <a:buSzPts val="2188"/>
              <a:buNone/>
            </a:pPr>
            <a:endParaRPr b="1" dirty="0">
              <a:highlight>
                <a:srgbClr val="FFFF00"/>
              </a:highlight>
            </a:endParaRPr>
          </a:p>
          <a:p>
            <a:pPr marL="342900" lvl="0" indent="-342900" algn="just" rtl="0">
              <a:lnSpc>
                <a:spcPct val="100000"/>
              </a:lnSpc>
              <a:spcBef>
                <a:spcPts val="600"/>
              </a:spcBef>
              <a:spcAft>
                <a:spcPts val="0"/>
              </a:spcAft>
              <a:buSzPts val="2100"/>
              <a:buFont typeface="Arial"/>
              <a:buChar char="•"/>
            </a:pPr>
            <a:r>
              <a:rPr lang="en-IE" dirty="0" err="1"/>
              <a:t>Financialgreeks</a:t>
            </a:r>
            <a:r>
              <a:rPr lang="en-IE" dirty="0"/>
              <a:t> : </a:t>
            </a:r>
            <a:r>
              <a:rPr lang="en-IE" u="sng" dirty="0">
                <a:solidFill>
                  <a:schemeClr val="hlink"/>
                </a:solidFill>
                <a:hlinkClick r:id="rId3"/>
              </a:rPr>
              <a:t>https://www.instagram.com/financialgreeks/</a:t>
            </a:r>
            <a:endParaRPr dirty="0"/>
          </a:p>
          <a:p>
            <a:pPr marL="342900" lvl="0" indent="-342900" algn="just" rtl="0">
              <a:lnSpc>
                <a:spcPct val="100000"/>
              </a:lnSpc>
              <a:spcBef>
                <a:spcPts val="600"/>
              </a:spcBef>
              <a:spcAft>
                <a:spcPts val="0"/>
              </a:spcAft>
              <a:buSzPts val="2100"/>
              <a:buFont typeface="Arial"/>
              <a:buChar char="•"/>
            </a:pPr>
            <a:r>
              <a:rPr lang="en-IE" dirty="0"/>
              <a:t>Chris </a:t>
            </a:r>
            <a:r>
              <a:rPr lang="en-IE" dirty="0" err="1"/>
              <a:t>Tsounis</a:t>
            </a:r>
            <a:r>
              <a:rPr lang="en-IE" dirty="0"/>
              <a:t> : </a:t>
            </a:r>
            <a:r>
              <a:rPr lang="en-IE" u="sng" dirty="0">
                <a:solidFill>
                  <a:schemeClr val="hlink"/>
                </a:solidFill>
                <a:hlinkClick r:id="rId4"/>
              </a:rPr>
              <a:t>https://www.instagram.com/tsounischris/</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Be Wealthy : </a:t>
            </a:r>
            <a:r>
              <a:rPr lang="en-IE" u="sng" dirty="0">
                <a:solidFill>
                  <a:schemeClr val="hlink"/>
                </a:solidFill>
                <a:hlinkClick r:id="rId5"/>
              </a:rPr>
              <a:t>https://www.instagram.com/bewealthyapp/</a:t>
            </a:r>
            <a:r>
              <a:rPr lang="en-IE" dirty="0"/>
              <a:t>  </a:t>
            </a:r>
            <a:endParaRPr dirty="0"/>
          </a:p>
          <a:p>
            <a:pPr marL="0" lvl="0" indent="0" algn="just" rtl="0">
              <a:lnSpc>
                <a:spcPct val="100000"/>
              </a:lnSpc>
              <a:spcBef>
                <a:spcPts val="600"/>
              </a:spcBef>
              <a:spcAft>
                <a:spcPts val="0"/>
              </a:spcAft>
              <a:buClr>
                <a:schemeClr val="accent4"/>
              </a:buClr>
              <a:buSzPts val="2188"/>
              <a:buNone/>
            </a:pPr>
            <a:endParaRPr b="1" dirty="0"/>
          </a:p>
          <a:p>
            <a:pPr marL="0" lvl="0" indent="0">
              <a:spcBef>
                <a:spcPts val="600"/>
              </a:spcBef>
              <a:buSzPts val="2100"/>
            </a:pPr>
            <a:r>
              <a:rPr lang="en-IE" b="1" dirty="0" err="1"/>
              <a:t>Inghilterra</a:t>
            </a:r>
            <a:r>
              <a:rPr lang="en-IE" b="1" dirty="0"/>
              <a:t> e </a:t>
            </a:r>
            <a:r>
              <a:rPr lang="en-IE" b="1" dirty="0" err="1"/>
              <a:t>Irlanda</a:t>
            </a:r>
            <a:r>
              <a:rPr lang="en-IE" b="1" dirty="0"/>
              <a:t> </a:t>
            </a:r>
            <a:endParaRPr dirty="0"/>
          </a:p>
          <a:p>
            <a:pPr marL="342900" lvl="0" indent="-342900" algn="just" rtl="0">
              <a:lnSpc>
                <a:spcPct val="100000"/>
              </a:lnSpc>
              <a:spcBef>
                <a:spcPts val="600"/>
              </a:spcBef>
              <a:spcAft>
                <a:spcPts val="0"/>
              </a:spcAft>
              <a:buSzPts val="2100"/>
              <a:buFont typeface="Arial"/>
              <a:buChar char="•"/>
            </a:pPr>
            <a:r>
              <a:rPr lang="en-IE" dirty="0"/>
              <a:t>Martin Lewis: </a:t>
            </a:r>
            <a:r>
              <a:rPr lang="en-IE" u="sng" dirty="0">
                <a:solidFill>
                  <a:schemeClr val="hlink"/>
                </a:solidFill>
                <a:hlinkClick r:id="rId6"/>
              </a:rPr>
              <a:t>https://www.instagram.com/martinlewismse/</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Money Saving Expert:  </a:t>
            </a:r>
            <a:r>
              <a:rPr lang="en-IE" u="sng" dirty="0">
                <a:solidFill>
                  <a:schemeClr val="hlink"/>
                </a:solidFill>
                <a:hlinkClick r:id="rId7"/>
              </a:rPr>
              <a:t>https://www.instagram.com/moneysavingexp/</a:t>
            </a:r>
            <a:r>
              <a:rPr lang="en-IE" dirty="0"/>
              <a:t> </a:t>
            </a:r>
            <a:endParaRPr dirty="0"/>
          </a:p>
          <a:p>
            <a:pPr marL="342900" lvl="0" indent="-342900" algn="just" rtl="0">
              <a:lnSpc>
                <a:spcPct val="100000"/>
              </a:lnSpc>
              <a:spcBef>
                <a:spcPts val="600"/>
              </a:spcBef>
              <a:spcAft>
                <a:spcPts val="0"/>
              </a:spcAft>
              <a:buSzPts val="2100"/>
              <a:buFont typeface="Arial"/>
              <a:buChar char="•"/>
            </a:pPr>
            <a:r>
              <a:rPr lang="en-IE" dirty="0"/>
              <a:t>Eoin McGee</a:t>
            </a:r>
            <a:r>
              <a:rPr lang="en-IE" b="1" dirty="0"/>
              <a:t>: </a:t>
            </a:r>
            <a:r>
              <a:rPr lang="en-IE" u="sng" dirty="0">
                <a:solidFill>
                  <a:schemeClr val="hlink"/>
                </a:solidFill>
                <a:hlinkClick r:id="rId8"/>
              </a:rPr>
              <a:t>https://www.instagram.com/eoin_mcgee/</a:t>
            </a:r>
            <a:r>
              <a:rPr lang="en-IE" dirty="0"/>
              <a:t> </a:t>
            </a:r>
            <a:endParaRPr dirty="0"/>
          </a:p>
          <a:p>
            <a:pPr marL="0" lvl="0" indent="0" algn="just" rtl="0">
              <a:lnSpc>
                <a:spcPct val="100000"/>
              </a:lnSpc>
              <a:spcBef>
                <a:spcPts val="600"/>
              </a:spcBef>
              <a:spcAft>
                <a:spcPts val="0"/>
              </a:spcAft>
              <a:buClr>
                <a:schemeClr val="accent4"/>
              </a:buClr>
              <a:buSzPts val="2188"/>
              <a:buNone/>
            </a:pPr>
            <a:endParaRPr b="1" dirty="0">
              <a:highlight>
                <a:srgbClr val="FFFF00"/>
              </a:highlight>
            </a:endParaRPr>
          </a:p>
        </p:txBody>
      </p:sp>
      <p:sp>
        <p:nvSpPr>
          <p:cNvPr id="207" name="Google Shape;207;p17"/>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208" name="Google Shape;208;p17"/>
          <p:cNvSpPr txBox="1">
            <a:spLocks noGrp="1"/>
          </p:cNvSpPr>
          <p:nvPr>
            <p:ph type="body" idx="2"/>
          </p:nvPr>
        </p:nvSpPr>
        <p:spPr>
          <a:xfrm>
            <a:off x="500064" y="1073310"/>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err="1"/>
              <a:t>Risorse</a:t>
            </a:r>
            <a:r>
              <a:rPr lang="en-IE" i="0" dirty="0"/>
              <a:t> per </a:t>
            </a:r>
            <a:r>
              <a:rPr lang="en-IE" i="0" dirty="0" err="1"/>
              <a:t>l’apprendimento</a:t>
            </a:r>
            <a:r>
              <a:rPr lang="en-IE" i="0" dirty="0"/>
              <a:t> </a:t>
            </a:r>
            <a:r>
              <a:rPr lang="en-IE" i="0" dirty="0" err="1"/>
              <a:t>aggiuntive</a:t>
            </a:r>
            <a:r>
              <a:rPr lang="en-IE" i="0" dirty="0"/>
              <a:t> </a:t>
            </a:r>
            <a:endParaRPr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8" name="Google Shape;58;p2"/>
          <p:cNvSpPr txBox="1">
            <a:spLocks noGrp="1"/>
          </p:cNvSpPr>
          <p:nvPr>
            <p:ph type="title"/>
          </p:nvPr>
        </p:nvSpPr>
        <p:spPr>
          <a:xfrm>
            <a:off x="498115" y="238103"/>
            <a:ext cx="12330000" cy="1244329"/>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chemeClr val="accent2"/>
              </a:buClr>
              <a:buSzPts val="2800"/>
              <a:buFont typeface="Calibri"/>
              <a:buNone/>
            </a:pP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Diventare</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una</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consumatrice</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critica</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 un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consumatore</a:t>
            </a:r>
            <a:r>
              <a:rPr lang="en-IE"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 </a:t>
            </a:r>
            <a:r>
              <a:rPr lang="en-IE" sz="2400" b="1" i="0" u="none" strike="noStrike" cap="none" dirty="0" err="1">
                <a:solidFill>
                  <a:srgbClr val="0A9A8F"/>
                </a:solidFill>
                <a:latin typeface="Calibri" panose="020F0502020204030204" pitchFamily="34" charset="0"/>
                <a:ea typeface="Open Sans"/>
                <a:cs typeface="Calibri" panose="020F0502020204030204" pitchFamily="34" charset="0"/>
                <a:sym typeface="Open Sans"/>
              </a:rPr>
              <a:t>critico</a:t>
            </a:r>
            <a:br>
              <a:rPr lang="en-IE" sz="28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br>
            <a:r>
              <a:rPr lang="en-IE" dirty="0" err="1"/>
              <a:t>Programma</a:t>
            </a:r>
            <a:r>
              <a:rPr lang="en-IE" dirty="0"/>
              <a:t> </a:t>
            </a:r>
            <a:r>
              <a:rPr lang="en-IE" dirty="0" err="1"/>
              <a:t>visivo</a:t>
            </a:r>
            <a:endParaRPr dirty="0"/>
          </a:p>
        </p:txBody>
      </p:sp>
      <p:grpSp>
        <p:nvGrpSpPr>
          <p:cNvPr id="2" name="Group 1">
            <a:extLst>
              <a:ext uri="{FF2B5EF4-FFF2-40B4-BE49-F238E27FC236}">
                <a16:creationId xmlns:a16="http://schemas.microsoft.com/office/drawing/2014/main" id="{735ACDC4-1E59-EF45-B9DB-18332B40CAE2}"/>
              </a:ext>
            </a:extLst>
          </p:cNvPr>
          <p:cNvGrpSpPr/>
          <p:nvPr/>
        </p:nvGrpSpPr>
        <p:grpSpPr>
          <a:xfrm>
            <a:off x="1852032" y="1077989"/>
            <a:ext cx="9630936" cy="5995553"/>
            <a:chOff x="2131218" y="1676487"/>
            <a:chExt cx="9080831" cy="5473909"/>
          </a:xfrm>
        </p:grpSpPr>
        <p:graphicFrame>
          <p:nvGraphicFramePr>
            <p:cNvPr id="6" name="Diagram 5">
              <a:extLst>
                <a:ext uri="{FF2B5EF4-FFF2-40B4-BE49-F238E27FC236}">
                  <a16:creationId xmlns:a16="http://schemas.microsoft.com/office/drawing/2014/main" id="{374931BF-3E3E-4B58-8B52-7DBCDA55D12A}"/>
                </a:ext>
              </a:extLst>
            </p:cNvPr>
            <p:cNvGraphicFramePr/>
            <p:nvPr>
              <p:extLst>
                <p:ext uri="{D42A27DB-BD31-4B8C-83A1-F6EECF244321}">
                  <p14:modId xmlns:p14="http://schemas.microsoft.com/office/powerpoint/2010/main" val="3923485927"/>
                </p:ext>
              </p:extLst>
            </p:nvPr>
          </p:nvGraphicFramePr>
          <p:xfrm>
            <a:off x="2131218" y="2054521"/>
            <a:ext cx="9072563" cy="5095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Megaphone1 with solid fill">
              <a:extLst>
                <a:ext uri="{FF2B5EF4-FFF2-40B4-BE49-F238E27FC236}">
                  <a16:creationId xmlns:a16="http://schemas.microsoft.com/office/drawing/2014/main" id="{109E4139-5223-4C52-BA14-BEE2038385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007" y="1676487"/>
              <a:ext cx="914400" cy="914400"/>
            </a:xfrm>
            <a:prstGeom prst="rect">
              <a:avLst/>
            </a:prstGeom>
          </p:spPr>
        </p:pic>
        <p:pic>
          <p:nvPicPr>
            <p:cNvPr id="8" name="Graphic 7" descr="Person with idea with solid fill">
              <a:extLst>
                <a:ext uri="{FF2B5EF4-FFF2-40B4-BE49-F238E27FC236}">
                  <a16:creationId xmlns:a16="http://schemas.microsoft.com/office/drawing/2014/main" id="{52BE55D3-A8AD-46FE-9CBF-50C884B6711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97649" y="4248970"/>
              <a:ext cx="914400" cy="914400"/>
            </a:xfrm>
            <a:prstGeom prst="rect">
              <a:avLst/>
            </a:prstGeom>
          </p:spPr>
        </p:pic>
        <p:pic>
          <p:nvPicPr>
            <p:cNvPr id="10" name="Graphic 9" descr="Latte Cup with solid fill">
              <a:extLst>
                <a:ext uri="{FF2B5EF4-FFF2-40B4-BE49-F238E27FC236}">
                  <a16:creationId xmlns:a16="http://schemas.microsoft.com/office/drawing/2014/main" id="{FE349D3E-ECDB-4F11-8968-E208C6A080B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91764" y="4145258"/>
              <a:ext cx="914400" cy="914400"/>
            </a:xfrm>
            <a:prstGeom prst="rect">
              <a:avLst/>
            </a:prstGeom>
          </p:spPr>
        </p:pic>
        <p:pic>
          <p:nvPicPr>
            <p:cNvPr id="12" name="Graphic 11" descr="Information with solid fill">
              <a:extLst>
                <a:ext uri="{FF2B5EF4-FFF2-40B4-BE49-F238E27FC236}">
                  <a16:creationId xmlns:a16="http://schemas.microsoft.com/office/drawing/2014/main" id="{CEB2C2F2-995F-46C3-B18B-11D457E7E80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17568" y="4557086"/>
              <a:ext cx="914400" cy="914400"/>
            </a:xfrm>
            <a:prstGeom prst="rect">
              <a:avLst/>
            </a:prstGeom>
          </p:spPr>
        </p:pic>
        <p:pic>
          <p:nvPicPr>
            <p:cNvPr id="14" name="Graphic 13" descr="Signature with solid fill">
              <a:extLst>
                <a:ext uri="{FF2B5EF4-FFF2-40B4-BE49-F238E27FC236}">
                  <a16:creationId xmlns:a16="http://schemas.microsoft.com/office/drawing/2014/main" id="{569BC41B-9990-4F80-968A-40320DA0ABA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887195" y="1754370"/>
              <a:ext cx="914400" cy="914400"/>
            </a:xfrm>
            <a:prstGeom prst="rect">
              <a:avLst/>
            </a:prstGeom>
          </p:spPr>
        </p:pic>
        <p:pic>
          <p:nvPicPr>
            <p:cNvPr id="16" name="Graphic 15" descr="Ribbon with solid fill">
              <a:extLst>
                <a:ext uri="{FF2B5EF4-FFF2-40B4-BE49-F238E27FC236}">
                  <a16:creationId xmlns:a16="http://schemas.microsoft.com/office/drawing/2014/main" id="{C5632153-0055-4FAF-98A8-0B6EA7168BB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40450" y="6159141"/>
              <a:ext cx="914400" cy="914400"/>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D4A665-B104-BC43-0C14-55C313E4292D}"/>
              </a:ext>
            </a:extLst>
          </p:cNvPr>
          <p:cNvSpPr>
            <a:spLocks noGrp="1"/>
          </p:cNvSpPr>
          <p:nvPr>
            <p:ph type="body" idx="1"/>
          </p:nvPr>
        </p:nvSpPr>
        <p:spPr>
          <a:xfrm>
            <a:off x="498522" y="2169302"/>
            <a:ext cx="12331541" cy="4889224"/>
          </a:xfrm>
        </p:spPr>
        <p:txBody>
          <a:bodyPr/>
          <a:lstStyle/>
          <a:p>
            <a:pPr algn="l"/>
            <a:r>
              <a:rPr lang="it-IT" sz="2700" dirty="0">
                <a:solidFill>
                  <a:srgbClr val="333333"/>
                </a:solidFill>
                <a:latin typeface="Calibri" panose="020F0502020204030204" pitchFamily="34" charset="0"/>
                <a:cs typeface="Calibri" panose="020F0502020204030204" pitchFamily="34" charset="0"/>
              </a:rPr>
              <a:t>Di seguito sono riportati i cinque tipi più comuni di consumatori nel </a:t>
            </a:r>
            <a:r>
              <a:rPr lang="it-IT" sz="2700" i="1" dirty="0">
                <a:solidFill>
                  <a:srgbClr val="333333"/>
                </a:solidFill>
                <a:latin typeface="Calibri" panose="020F0502020204030204" pitchFamily="34" charset="0"/>
                <a:cs typeface="Calibri" panose="020F0502020204030204" pitchFamily="34" charset="0"/>
              </a:rPr>
              <a:t>marketing</a:t>
            </a:r>
            <a:r>
              <a:rPr lang="it-IT" sz="2700" dirty="0">
                <a:solidFill>
                  <a:srgbClr val="333333"/>
                </a:solidFill>
                <a:latin typeface="Calibri" panose="020F0502020204030204" pitchFamily="34" charset="0"/>
                <a:cs typeface="Calibri" panose="020F0502020204030204" pitchFamily="34" charset="0"/>
              </a:rPr>
              <a:t>:
</a:t>
            </a:r>
            <a:endParaRPr lang="en-US" sz="2700" b="0" i="0" dirty="0">
              <a:solidFill>
                <a:srgbClr val="333333"/>
              </a:solidFill>
              <a:effectLst/>
              <a:latin typeface="Calibri" panose="020F0502020204030204" pitchFamily="34" charset="0"/>
              <a:cs typeface="Calibri" panose="020F0502020204030204" pitchFamily="34" charset="0"/>
            </a:endParaRPr>
          </a:p>
          <a:p>
            <a:pPr marL="228600" indent="0" algn="l"/>
            <a:r>
              <a:rPr lang="en-US" sz="2700" b="0" i="0" dirty="0">
                <a:solidFill>
                  <a:srgbClr val="333333"/>
                </a:solidFill>
                <a:effectLst/>
                <a:latin typeface="Calibri" panose="020F0502020204030204" pitchFamily="34" charset="0"/>
                <a:cs typeface="Calibri" panose="020F0502020204030204" pitchFamily="34" charset="0"/>
              </a:rPr>
              <a:t>• </a:t>
            </a:r>
            <a:r>
              <a:rPr lang="en-US" sz="2700" b="0" i="0" dirty="0" err="1">
                <a:solidFill>
                  <a:srgbClr val="333333"/>
                </a:solidFill>
                <a:effectLst/>
                <a:latin typeface="Calibri" panose="020F0502020204030204" pitchFamily="34" charset="0"/>
                <a:cs typeface="Calibri" panose="020F0502020204030204" pitchFamily="34" charset="0"/>
              </a:rPr>
              <a:t>Clienti</a:t>
            </a:r>
            <a:r>
              <a:rPr lang="en-US" sz="2700" b="0" i="0" dirty="0">
                <a:solidFill>
                  <a:srgbClr val="333333"/>
                </a:solidFill>
                <a:effectLst/>
                <a:latin typeface="Calibri" panose="020F0502020204030204" pitchFamily="34" charset="0"/>
                <a:cs typeface="Calibri" panose="020F0502020204030204" pitchFamily="34" charset="0"/>
              </a:rPr>
              <a:t> </a:t>
            </a:r>
            <a:r>
              <a:rPr lang="en-US" sz="2700" b="0" i="0" dirty="0" err="1">
                <a:solidFill>
                  <a:srgbClr val="333333"/>
                </a:solidFill>
                <a:effectLst/>
                <a:latin typeface="Calibri" panose="020F0502020204030204" pitchFamily="34" charset="0"/>
                <a:cs typeface="Calibri" panose="020F0502020204030204" pitchFamily="34" charset="0"/>
              </a:rPr>
              <a:t>fedeli</a:t>
            </a:r>
            <a:r>
              <a:rPr lang="en-US" sz="2700" b="0" i="0" dirty="0">
                <a:solidFill>
                  <a:srgbClr val="333333"/>
                </a:solidFill>
                <a:effectLst/>
                <a:latin typeface="Calibri" panose="020F0502020204030204" pitchFamily="34" charset="0"/>
                <a:cs typeface="Calibri" panose="020F0502020204030204" pitchFamily="34" charset="0"/>
              </a:rPr>
              <a:t> - </a:t>
            </a:r>
            <a:r>
              <a:rPr lang="it-IT" sz="2700" dirty="0">
                <a:solidFill>
                  <a:srgbClr val="333333"/>
                </a:solidFill>
                <a:latin typeface="Calibri" panose="020F0502020204030204" pitchFamily="34" charset="0"/>
                <a:cs typeface="Calibri" panose="020F0502020204030204" pitchFamily="34" charset="0"/>
              </a:rPr>
              <a:t>costituiscono il fondamento di qualsiasi azienda</a:t>
            </a:r>
            <a:br>
              <a:rPr lang="en-US" sz="2700" b="0" i="0" dirty="0">
                <a:solidFill>
                  <a:srgbClr val="333333"/>
                </a:solidFill>
                <a:effectLst/>
                <a:latin typeface="Calibri" panose="020F0502020204030204" pitchFamily="34" charset="0"/>
                <a:cs typeface="Calibri" panose="020F0502020204030204" pitchFamily="34" charset="0"/>
              </a:rPr>
            </a:br>
            <a:r>
              <a:rPr lang="en-US" sz="2700" b="0" i="0" dirty="0">
                <a:solidFill>
                  <a:srgbClr val="333333"/>
                </a:solidFill>
                <a:effectLst/>
                <a:latin typeface="Calibri" panose="020F0502020204030204" pitchFamily="34" charset="0"/>
                <a:cs typeface="Calibri" panose="020F0502020204030204" pitchFamily="34" charset="0"/>
              </a:rPr>
              <a:t>• </a:t>
            </a:r>
            <a:r>
              <a:rPr lang="en-US" sz="2700" b="0" i="0" dirty="0" err="1">
                <a:solidFill>
                  <a:srgbClr val="333333"/>
                </a:solidFill>
                <a:effectLst/>
                <a:latin typeface="Calibri" panose="020F0502020204030204" pitchFamily="34" charset="0"/>
                <a:cs typeface="Calibri" panose="020F0502020204030204" pitchFamily="34" charset="0"/>
              </a:rPr>
              <a:t>Acquirenti</a:t>
            </a:r>
            <a:r>
              <a:rPr lang="en-US" sz="2700" b="0" i="0" dirty="0">
                <a:solidFill>
                  <a:srgbClr val="333333"/>
                </a:solidFill>
                <a:effectLst/>
                <a:latin typeface="Calibri" panose="020F0502020204030204" pitchFamily="34" charset="0"/>
                <a:cs typeface="Calibri" panose="020F0502020204030204" pitchFamily="34" charset="0"/>
              </a:rPr>
              <a:t> </a:t>
            </a:r>
            <a:r>
              <a:rPr lang="en-US" sz="2700" b="0" i="0" dirty="0" err="1">
                <a:solidFill>
                  <a:srgbClr val="333333"/>
                </a:solidFill>
                <a:effectLst/>
                <a:latin typeface="Calibri" panose="020F0502020204030204" pitchFamily="34" charset="0"/>
                <a:cs typeface="Calibri" panose="020F0502020204030204" pitchFamily="34" charset="0"/>
              </a:rPr>
              <a:t>impulsivi</a:t>
            </a:r>
            <a:r>
              <a:rPr lang="en-US" sz="2700" b="0" i="0" dirty="0">
                <a:solidFill>
                  <a:srgbClr val="333333"/>
                </a:solidFill>
                <a:effectLst/>
                <a:latin typeface="Calibri" panose="020F0502020204030204" pitchFamily="34" charset="0"/>
                <a:cs typeface="Calibri" panose="020F0502020204030204" pitchFamily="34" charset="0"/>
              </a:rPr>
              <a:t> – </a:t>
            </a:r>
            <a:r>
              <a:rPr lang="en-US" sz="2700" b="0" i="0" dirty="0" err="1">
                <a:solidFill>
                  <a:srgbClr val="333333"/>
                </a:solidFill>
                <a:effectLst/>
                <a:latin typeface="Calibri" panose="020F0502020204030204" pitchFamily="34" charset="0"/>
                <a:cs typeface="Calibri" panose="020F0502020204030204" pitchFamily="34" charset="0"/>
              </a:rPr>
              <a:t>sono</a:t>
            </a:r>
            <a:r>
              <a:rPr lang="en-US" sz="2700" b="0" i="0" dirty="0">
                <a:solidFill>
                  <a:srgbClr val="333333"/>
                </a:solidFill>
                <a:effectLst/>
                <a:latin typeface="Calibri" panose="020F0502020204030204" pitchFamily="34" charset="0"/>
                <a:cs typeface="Calibri" panose="020F0502020204030204" pitchFamily="34" charset="0"/>
              </a:rPr>
              <a:t> </a:t>
            </a:r>
            <a:r>
              <a:rPr lang="it-IT" sz="2700" dirty="0">
                <a:solidFill>
                  <a:srgbClr val="333333"/>
                </a:solidFill>
                <a:latin typeface="Calibri" panose="020F0502020204030204" pitchFamily="34" charset="0"/>
                <a:cs typeface="Calibri" panose="020F0502020204030204" pitchFamily="34" charset="0"/>
              </a:rPr>
              <a:t>quelli che «navigano» guardando prodotti e servizi senza un obiettivo di acquisto specifico</a:t>
            </a:r>
            <a:r>
              <a:rPr lang="en-US" sz="2700" b="0" i="0" dirty="0">
                <a:solidFill>
                  <a:srgbClr val="333333"/>
                </a:solidFill>
                <a:effectLst/>
                <a:latin typeface="Calibri" panose="020F0502020204030204" pitchFamily="34" charset="0"/>
                <a:cs typeface="Calibri" panose="020F0502020204030204" pitchFamily="34" charset="0"/>
              </a:rPr>
              <a:t>.</a:t>
            </a:r>
            <a:br>
              <a:rPr lang="en-US" sz="2700" b="0" i="0" dirty="0">
                <a:solidFill>
                  <a:srgbClr val="333333"/>
                </a:solidFill>
                <a:effectLst/>
                <a:latin typeface="Calibri" panose="020F0502020204030204" pitchFamily="34" charset="0"/>
                <a:cs typeface="Calibri" panose="020F0502020204030204" pitchFamily="34" charset="0"/>
              </a:rPr>
            </a:br>
            <a:r>
              <a:rPr lang="en-US" sz="2700" b="0" i="0" dirty="0">
                <a:solidFill>
                  <a:srgbClr val="333333"/>
                </a:solidFill>
                <a:effectLst/>
                <a:latin typeface="Calibri" panose="020F0502020204030204" pitchFamily="34" charset="0"/>
                <a:cs typeface="Calibri" panose="020F0502020204030204" pitchFamily="34" charset="0"/>
              </a:rPr>
              <a:t>• </a:t>
            </a:r>
            <a:r>
              <a:rPr lang="en-US" sz="2700" dirty="0" err="1">
                <a:solidFill>
                  <a:srgbClr val="333333"/>
                </a:solidFill>
                <a:latin typeface="Calibri" panose="020F0502020204030204" pitchFamily="34" charset="0"/>
                <a:cs typeface="Calibri" panose="020F0502020204030204" pitchFamily="34" charset="0"/>
              </a:rPr>
              <a:t>Cacciatori</a:t>
            </a:r>
            <a:r>
              <a:rPr lang="en-US" sz="2700" dirty="0">
                <a:solidFill>
                  <a:srgbClr val="333333"/>
                </a:solidFill>
                <a:latin typeface="Calibri" panose="020F0502020204030204" pitchFamily="34" charset="0"/>
                <a:cs typeface="Calibri" panose="020F0502020204030204" pitchFamily="34" charset="0"/>
              </a:rPr>
              <a:t> di </a:t>
            </a:r>
            <a:r>
              <a:rPr lang="en-US" sz="2700" dirty="0" err="1">
                <a:solidFill>
                  <a:srgbClr val="333333"/>
                </a:solidFill>
                <a:latin typeface="Calibri" panose="020F0502020204030204" pitchFamily="34" charset="0"/>
                <a:cs typeface="Calibri" panose="020F0502020204030204" pitchFamily="34" charset="0"/>
              </a:rPr>
              <a:t>occasioni</a:t>
            </a:r>
            <a:r>
              <a:rPr lang="en-US" sz="2700" dirty="0">
                <a:solidFill>
                  <a:srgbClr val="333333"/>
                </a:solidFill>
                <a:latin typeface="Calibri" panose="020F0502020204030204" pitchFamily="34" charset="0"/>
                <a:cs typeface="Calibri" panose="020F0502020204030204" pitchFamily="34" charset="0"/>
              </a:rPr>
              <a:t> - </a:t>
            </a:r>
            <a:r>
              <a:rPr lang="it-IT" sz="2700" dirty="0">
                <a:solidFill>
                  <a:srgbClr val="333333"/>
                </a:solidFill>
                <a:latin typeface="Calibri" panose="020F0502020204030204" pitchFamily="34" charset="0"/>
                <a:cs typeface="Calibri" panose="020F0502020204030204" pitchFamily="34" charset="0"/>
              </a:rPr>
              <a:t>cerca costantemente "occasioni" indipendentemente dal fatto che ne abbiano bisogno o meno.</a:t>
            </a:r>
            <a:br>
              <a:rPr lang="en-US" sz="2700" b="0" i="0" dirty="0">
                <a:solidFill>
                  <a:srgbClr val="333333"/>
                </a:solidFill>
                <a:effectLst/>
                <a:latin typeface="Calibri" panose="020F0502020204030204" pitchFamily="34" charset="0"/>
                <a:cs typeface="Calibri" panose="020F0502020204030204" pitchFamily="34" charset="0"/>
              </a:rPr>
            </a:br>
            <a:r>
              <a:rPr lang="en-US" sz="2700" b="0" i="0" dirty="0">
                <a:solidFill>
                  <a:srgbClr val="333333"/>
                </a:solidFill>
                <a:effectLst/>
                <a:latin typeface="Calibri" panose="020F0502020204030204" pitchFamily="34" charset="0"/>
                <a:cs typeface="Calibri" panose="020F0502020204030204" pitchFamily="34" charset="0"/>
              </a:rPr>
              <a:t>• </a:t>
            </a:r>
            <a:r>
              <a:rPr lang="en-US" sz="2700" dirty="0" err="1">
                <a:solidFill>
                  <a:srgbClr val="333333"/>
                </a:solidFill>
                <a:latin typeface="Calibri" panose="020F0502020204030204" pitchFamily="34" charset="0"/>
                <a:cs typeface="Calibri" panose="020F0502020204030204" pitchFamily="34" charset="0"/>
              </a:rPr>
              <a:t>Consumatori</a:t>
            </a:r>
            <a:r>
              <a:rPr lang="en-US" sz="2700" dirty="0">
                <a:solidFill>
                  <a:srgbClr val="333333"/>
                </a:solidFill>
                <a:latin typeface="Calibri" panose="020F0502020204030204" pitchFamily="34" charset="0"/>
                <a:cs typeface="Calibri" panose="020F0502020204030204" pitchFamily="34" charset="0"/>
              </a:rPr>
              <a:t> </a:t>
            </a:r>
            <a:r>
              <a:rPr lang="en-US" sz="2700" dirty="0" err="1">
                <a:solidFill>
                  <a:srgbClr val="333333"/>
                </a:solidFill>
                <a:latin typeface="Calibri" panose="020F0502020204030204" pitchFamily="34" charset="0"/>
                <a:cs typeface="Calibri" panose="020F0502020204030204" pitchFamily="34" charset="0"/>
              </a:rPr>
              <a:t>erranti</a:t>
            </a:r>
            <a:r>
              <a:rPr lang="en-US" sz="2700" dirty="0">
                <a:solidFill>
                  <a:srgbClr val="333333"/>
                </a:solidFill>
                <a:latin typeface="Calibri" panose="020F0502020204030204" pitchFamily="34" charset="0"/>
                <a:cs typeface="Calibri" panose="020F0502020204030204" pitchFamily="34" charset="0"/>
              </a:rPr>
              <a:t> - </a:t>
            </a:r>
            <a:r>
              <a:rPr lang="it-IT" sz="2700" dirty="0">
                <a:solidFill>
                  <a:srgbClr val="333333"/>
                </a:solidFill>
                <a:latin typeface="Calibri" panose="020F0502020204030204" pitchFamily="34" charset="0"/>
                <a:cs typeface="Calibri" panose="020F0502020204030204" pitchFamily="34" charset="0"/>
              </a:rPr>
              <a:t>comprano in qualsiasi luogo in modo casuale</a:t>
            </a:r>
            <a:r>
              <a:rPr lang="en-US" sz="2700" b="0" i="0" dirty="0">
                <a:solidFill>
                  <a:srgbClr val="333333"/>
                </a:solidFill>
                <a:effectLst/>
                <a:latin typeface="Calibri" panose="020F0502020204030204" pitchFamily="34" charset="0"/>
                <a:cs typeface="Calibri" panose="020F0502020204030204" pitchFamily="34" charset="0"/>
              </a:rPr>
              <a:t>.</a:t>
            </a:r>
            <a:br>
              <a:rPr lang="en-US" sz="2700" b="0" i="0" dirty="0">
                <a:solidFill>
                  <a:srgbClr val="333333"/>
                </a:solidFill>
                <a:effectLst/>
                <a:latin typeface="Calibri" panose="020F0502020204030204" pitchFamily="34" charset="0"/>
                <a:cs typeface="Calibri" panose="020F0502020204030204" pitchFamily="34" charset="0"/>
              </a:rPr>
            </a:br>
            <a:r>
              <a:rPr lang="en-US" sz="2700" b="0" i="0" dirty="0">
                <a:solidFill>
                  <a:srgbClr val="333333"/>
                </a:solidFill>
                <a:effectLst/>
                <a:latin typeface="Calibri" panose="020F0502020204030204" pitchFamily="34" charset="0"/>
                <a:cs typeface="Calibri" panose="020F0502020204030204" pitchFamily="34" charset="0"/>
              </a:rPr>
              <a:t>• </a:t>
            </a:r>
            <a:r>
              <a:rPr lang="en-US" sz="2700" dirty="0" err="1">
                <a:solidFill>
                  <a:srgbClr val="333333"/>
                </a:solidFill>
                <a:latin typeface="Calibri" panose="020F0502020204030204" pitchFamily="34" charset="0"/>
                <a:cs typeface="Calibri" panose="020F0502020204030204" pitchFamily="34" charset="0"/>
              </a:rPr>
              <a:t>Cliente</a:t>
            </a:r>
            <a:r>
              <a:rPr lang="en-US" sz="2700" dirty="0">
                <a:solidFill>
                  <a:srgbClr val="333333"/>
                </a:solidFill>
                <a:latin typeface="Calibri" panose="020F0502020204030204" pitchFamily="34" charset="0"/>
                <a:cs typeface="Calibri" panose="020F0502020204030204" pitchFamily="34" charset="0"/>
              </a:rPr>
              <a:t> in </a:t>
            </a:r>
            <a:r>
              <a:rPr lang="en-US" sz="2700" dirty="0" err="1">
                <a:solidFill>
                  <a:srgbClr val="333333"/>
                </a:solidFill>
                <a:latin typeface="Calibri" panose="020F0502020204030204" pitchFamily="34" charset="0"/>
                <a:cs typeface="Calibri" panose="020F0502020204030204" pitchFamily="34" charset="0"/>
              </a:rPr>
              <a:t>basati</a:t>
            </a:r>
            <a:r>
              <a:rPr lang="en-US" sz="2700" dirty="0">
                <a:solidFill>
                  <a:srgbClr val="333333"/>
                </a:solidFill>
                <a:latin typeface="Calibri" panose="020F0502020204030204" pitchFamily="34" charset="0"/>
                <a:cs typeface="Calibri" panose="020F0502020204030204" pitchFamily="34" charset="0"/>
              </a:rPr>
              <a:t> ai </a:t>
            </a:r>
            <a:r>
              <a:rPr lang="en-US" sz="2700" dirty="0" err="1">
                <a:solidFill>
                  <a:srgbClr val="333333"/>
                </a:solidFill>
                <a:latin typeface="Calibri" panose="020F0502020204030204" pitchFamily="34" charset="0"/>
                <a:cs typeface="Calibri" panose="020F0502020204030204" pitchFamily="34" charset="0"/>
              </a:rPr>
              <a:t>bisogni</a:t>
            </a:r>
            <a:r>
              <a:rPr lang="en-US" sz="2700" dirty="0">
                <a:solidFill>
                  <a:srgbClr val="333333"/>
                </a:solidFill>
                <a:latin typeface="Calibri" panose="020F0502020204030204" pitchFamily="34" charset="0"/>
                <a:cs typeface="Calibri" panose="020F0502020204030204" pitchFamily="34" charset="0"/>
              </a:rPr>
              <a:t> - </a:t>
            </a:r>
            <a:r>
              <a:rPr lang="it-IT" sz="2700" dirty="0">
                <a:solidFill>
                  <a:srgbClr val="333333"/>
                </a:solidFill>
                <a:latin typeface="Calibri" panose="020F0502020204030204" pitchFamily="34" charset="0"/>
                <a:cs typeface="Calibri" panose="020F0502020204030204" pitchFamily="34" charset="0"/>
              </a:rPr>
              <a:t>solo compra ciò che è essenziale</a:t>
            </a:r>
            <a:r>
              <a:rPr lang="en-US" sz="2700" b="0" i="0" dirty="0">
                <a:solidFill>
                  <a:srgbClr val="333333"/>
                </a:solidFill>
                <a:effectLst/>
                <a:latin typeface="Calibri" panose="020F0502020204030204" pitchFamily="34" charset="0"/>
                <a:cs typeface="Calibri" panose="020F0502020204030204" pitchFamily="34" charset="0"/>
              </a:rPr>
              <a:t>.</a:t>
            </a:r>
          </a:p>
          <a:p>
            <a:pPr marL="228600" indent="0" algn="l"/>
            <a:endParaRPr lang="en-US" sz="2700" dirty="0">
              <a:solidFill>
                <a:srgbClr val="333333"/>
              </a:solidFill>
              <a:latin typeface="Calibri" panose="020F0502020204030204" pitchFamily="34" charset="0"/>
              <a:cs typeface="Calibri" panose="020F0502020204030204" pitchFamily="34" charset="0"/>
            </a:endParaRPr>
          </a:p>
          <a:p>
            <a:pPr marL="228600" indent="0" algn="l"/>
            <a:r>
              <a:rPr lang="it-IT" sz="2700" b="1" dirty="0"/>
              <a:t>Che tipo di consumatore sei?   Dillo al tuo vicino e spiega perché...</a:t>
            </a:r>
            <a:r>
              <a:rPr lang="it-IT" sz="2800" b="1" dirty="0"/>
              <a:t>
</a:t>
            </a:r>
            <a:endParaRPr lang="en-US" sz="2800" b="1" i="0" dirty="0">
              <a:solidFill>
                <a:srgbClr val="333333"/>
              </a:solidFill>
              <a:effectLst/>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888DB486-B0C7-9260-009C-2A1654F970BD}"/>
              </a:ext>
            </a:extLst>
          </p:cNvPr>
          <p:cNvSpPr>
            <a:spLocks noGrp="1"/>
          </p:cNvSpPr>
          <p:nvPr>
            <p:ph type="title"/>
          </p:nvPr>
        </p:nvSpPr>
        <p:spPr>
          <a:xfrm>
            <a:off x="500064" y="230774"/>
            <a:ext cx="12330000" cy="720000"/>
          </a:xfrm>
        </p:spPr>
        <p:txBody>
          <a:bodyPr>
            <a:normAutofit/>
          </a:bodyPr>
          <a:lstStyle/>
          <a:p>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lang="en-GB" sz="24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78F8D57-0CD2-D467-0A29-5BDA930D1861}"/>
              </a:ext>
            </a:extLst>
          </p:cNvPr>
          <p:cNvSpPr>
            <a:spLocks noGrp="1"/>
          </p:cNvSpPr>
          <p:nvPr>
            <p:ph type="body" idx="2"/>
          </p:nvPr>
        </p:nvSpPr>
        <p:spPr>
          <a:xfrm>
            <a:off x="498522" y="884117"/>
            <a:ext cx="12331541" cy="1090760"/>
          </a:xfrm>
        </p:spPr>
        <p:txBody>
          <a:bodyPr/>
          <a:lstStyle/>
          <a:p>
            <a:pPr>
              <a:spcBef>
                <a:spcPts val="600"/>
              </a:spcBef>
              <a:spcAft>
                <a:spcPts val="600"/>
              </a:spcAft>
            </a:pPr>
            <a:r>
              <a:rPr lang="en-GB" i="0" dirty="0" err="1"/>
              <a:t>Attività</a:t>
            </a:r>
            <a:r>
              <a:rPr lang="en-GB" i="0" dirty="0"/>
              <a:t> 6.1 </a:t>
            </a:r>
            <a:r>
              <a:rPr lang="en-GB" i="0" dirty="0" err="1"/>
              <a:t>Attività</a:t>
            </a:r>
            <a:r>
              <a:rPr lang="en-GB" i="0" dirty="0"/>
              <a:t> </a:t>
            </a:r>
            <a:r>
              <a:rPr lang="en-GB" i="0" dirty="0" err="1"/>
              <a:t>rompighiaccio</a:t>
            </a:r>
            <a:endParaRPr lang="en-GB" i="0" dirty="0"/>
          </a:p>
          <a:p>
            <a:pPr>
              <a:spcBef>
                <a:spcPts val="600"/>
              </a:spcBef>
              <a:spcAft>
                <a:spcPts val="600"/>
              </a:spcAft>
            </a:pPr>
            <a:r>
              <a:rPr lang="it-IT" i="0" dirty="0"/>
              <a:t>Che tipo di consumatore sei?   Dillo al tuo vicino e spiega perché...</a:t>
            </a:r>
            <a:endParaRPr lang="en-GB" i="0" dirty="0"/>
          </a:p>
        </p:txBody>
      </p:sp>
    </p:spTree>
    <p:extLst>
      <p:ext uri="{BB962C8B-B14F-4D97-AF65-F5344CB8AC3E}">
        <p14:creationId xmlns:p14="http://schemas.microsoft.com/office/powerpoint/2010/main" val="297644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3"/>
          <p:cNvSpPr txBox="1">
            <a:spLocks noGrp="1"/>
          </p:cNvSpPr>
          <p:nvPr>
            <p:ph type="body" idx="1"/>
          </p:nvPr>
        </p:nvSpPr>
        <p:spPr>
          <a:xfrm>
            <a:off x="500959" y="1730582"/>
            <a:ext cx="5515724" cy="5089166"/>
          </a:xfrm>
          <a:prstGeom prst="rect">
            <a:avLst/>
          </a:prstGeom>
          <a:noFill/>
          <a:ln>
            <a:noFill/>
          </a:ln>
        </p:spPr>
        <p:txBody>
          <a:bodyPr spcFirstLastPara="1" wrap="square" lIns="72000" tIns="45700" rIns="72000" bIns="45700" anchor="t" anchorCtr="0">
            <a:noAutofit/>
          </a:bodyPr>
          <a:lstStyle/>
          <a:p>
            <a:pPr marL="0" lvl="0" indent="0">
              <a:buSzPts val="2100"/>
            </a:pPr>
            <a:r>
              <a:rPr lang="it-IT" sz="3200" dirty="0"/>
              <a:t>I consumatori critici scelgono consapevolmente se vogliono acquistare un prodotto o meno. 
</a:t>
            </a:r>
            <a:endParaRPr sz="3200" dirty="0"/>
          </a:p>
          <a:p>
            <a:pPr marL="0" lvl="0" indent="0">
              <a:spcBef>
                <a:spcPts val="600"/>
              </a:spcBef>
              <a:buSzPts val="2100"/>
            </a:pPr>
            <a:r>
              <a:rPr lang="it-IT" sz="3200" dirty="0"/>
              <a:t>I consumatori critici pensano agli impatti etici, sociali e ambientali delle loro decisioni. 
</a:t>
            </a:r>
            <a:endParaRPr dirty="0"/>
          </a:p>
          <a:p>
            <a:pPr marL="0" lvl="0" indent="0" algn="just" rtl="0">
              <a:lnSpc>
                <a:spcPct val="100000"/>
              </a:lnSpc>
              <a:spcBef>
                <a:spcPts val="600"/>
              </a:spcBef>
              <a:spcAft>
                <a:spcPts val="0"/>
              </a:spcAft>
              <a:buClr>
                <a:schemeClr val="accent4"/>
              </a:buClr>
              <a:buSzPts val="2188"/>
              <a:buNone/>
            </a:pPr>
            <a:endParaRPr dirty="0"/>
          </a:p>
          <a:p>
            <a:pPr marL="0" lvl="0" indent="0" algn="just" rtl="0">
              <a:lnSpc>
                <a:spcPct val="100000"/>
              </a:lnSpc>
              <a:spcBef>
                <a:spcPts val="600"/>
              </a:spcBef>
              <a:spcAft>
                <a:spcPts val="0"/>
              </a:spcAft>
              <a:buClr>
                <a:schemeClr val="accent4"/>
              </a:buClr>
              <a:buSzPts val="2188"/>
              <a:buNone/>
            </a:pPr>
            <a:endParaRPr dirty="0"/>
          </a:p>
        </p:txBody>
      </p:sp>
      <p:sp>
        <p:nvSpPr>
          <p:cNvPr id="65" name="Google Shape;65;p3"/>
          <p:cNvSpPr txBox="1">
            <a:spLocks noGrp="1"/>
          </p:cNvSpPr>
          <p:nvPr>
            <p:ph type="title"/>
          </p:nvPr>
        </p:nvSpPr>
        <p:spPr>
          <a:xfrm>
            <a:off x="502500" y="379986"/>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66" name="Google Shape;66;p3"/>
          <p:cNvSpPr txBox="1">
            <a:spLocks noGrp="1"/>
          </p:cNvSpPr>
          <p:nvPr>
            <p:ph type="body" idx="2"/>
          </p:nvPr>
        </p:nvSpPr>
        <p:spPr>
          <a:xfrm>
            <a:off x="500959" y="964934"/>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 Chi sono i consumatori critici? </a:t>
            </a:r>
            <a:endParaRPr dirty="0"/>
          </a:p>
        </p:txBody>
      </p:sp>
      <p:pic>
        <p:nvPicPr>
          <p:cNvPr id="7" name="Picture 6" descr="A picture containing beverage, drinking water, swimming, plastic&#10;&#10;Description automatically generated">
            <a:extLst>
              <a:ext uri="{FF2B5EF4-FFF2-40B4-BE49-F238E27FC236}">
                <a16:creationId xmlns:a16="http://schemas.microsoft.com/office/drawing/2014/main" id="{046DF86E-2F4C-80B0-FA6E-83C22465CED4}"/>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65834" y="2311010"/>
            <a:ext cx="5892467" cy="392831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6B216C-5B1F-AD96-F19F-9954E75470C6}"/>
              </a:ext>
            </a:extLst>
          </p:cNvPr>
          <p:cNvSpPr>
            <a:spLocks noGrp="1"/>
          </p:cNvSpPr>
          <p:nvPr>
            <p:ph type="body" idx="1"/>
          </p:nvPr>
        </p:nvSpPr>
        <p:spPr>
          <a:xfrm>
            <a:off x="499925" y="1591428"/>
            <a:ext cx="12331402" cy="5260936"/>
          </a:xfrm>
        </p:spPr>
        <p:txBody>
          <a:bodyPr/>
          <a:lstStyle/>
          <a:p>
            <a:pPr marL="228600" indent="-47625" algn="l"/>
            <a:r>
              <a:rPr lang="it-IT" sz="2700" b="1" dirty="0"/>
              <a:t>In coppia o in piccoli gruppi:
</a:t>
            </a:r>
            <a:endParaRPr lang="en-GB" sz="2700" dirty="0"/>
          </a:p>
          <a:p>
            <a:pPr marL="228600" indent="-47625" algn="l"/>
            <a:r>
              <a:rPr lang="it-IT" sz="2700" dirty="0"/>
              <a:t>Pensa a un annuncio che ricordi di aver visto mentre venivi a questa sessione formativa (o qualsiasi altro che tu ti ricordi)
</a:t>
            </a:r>
            <a:r>
              <a:rPr lang="it-IT" sz="2700" b="1" dirty="0">
                <a:solidFill>
                  <a:schemeClr val="accent2"/>
                </a:solidFill>
              </a:rPr>
              <a:t>Hai qualche idea sul perché lo ricordi?
</a:t>
            </a:r>
            <a:endParaRPr lang="en-GB" sz="2700" dirty="0"/>
          </a:p>
          <a:p>
            <a:pPr marL="228600" indent="-47625" algn="l"/>
            <a:r>
              <a:rPr lang="it-IT" sz="2700" dirty="0"/>
              <a:t>Ora pensa a una pubblicità che ti infastidisce davvero..
</a:t>
            </a:r>
            <a:r>
              <a:rPr lang="it-IT" sz="2700" b="1" dirty="0">
                <a:solidFill>
                  <a:srgbClr val="097D74"/>
                </a:solidFill>
              </a:rPr>
              <a:t>Qualche idea sul perché la pubblicità ti infastidisce?</a:t>
            </a:r>
            <a:r>
              <a:rPr lang="it-IT" sz="2700" dirty="0"/>
              <a:t>
</a:t>
            </a:r>
            <a:endParaRPr lang="en-GB" sz="2700" b="1" dirty="0">
              <a:solidFill>
                <a:schemeClr val="accent2"/>
              </a:solidFill>
            </a:endParaRPr>
          </a:p>
          <a:p>
            <a:pPr marL="228600" indent="-47625" algn="l"/>
            <a:r>
              <a:rPr lang="it-IT" sz="2700" b="1" dirty="0"/>
              <a:t>Autobus     TV     Cartelloni pubblicitari     Giornali     Online     Nella posta     </a:t>
            </a:r>
            <a:r>
              <a:rPr lang="it-IT" sz="2700" b="1" dirty="0" err="1"/>
              <a:t>Ecc</a:t>
            </a:r>
            <a:r>
              <a:rPr lang="en-GB" sz="2700" b="1" dirty="0"/>
              <a:t>.</a:t>
            </a:r>
          </a:p>
          <a:p>
            <a:endParaRPr lang="en-GB" dirty="0"/>
          </a:p>
          <a:p>
            <a:endParaRPr lang="en-GB" dirty="0"/>
          </a:p>
        </p:txBody>
      </p:sp>
      <p:sp>
        <p:nvSpPr>
          <p:cNvPr id="3" name="Title 2">
            <a:extLst>
              <a:ext uri="{FF2B5EF4-FFF2-40B4-BE49-F238E27FC236}">
                <a16:creationId xmlns:a16="http://schemas.microsoft.com/office/drawing/2014/main" id="{09E10F86-705C-44BA-5DD0-29A5344B30D4}"/>
              </a:ext>
            </a:extLst>
          </p:cNvPr>
          <p:cNvSpPr>
            <a:spLocks noGrp="1"/>
          </p:cNvSpPr>
          <p:nvPr>
            <p:ph type="title"/>
          </p:nvPr>
        </p:nvSpPr>
        <p:spPr>
          <a:xfrm>
            <a:off x="501466" y="163098"/>
            <a:ext cx="12330000" cy="720000"/>
          </a:xfrm>
        </p:spPr>
        <p:txBody>
          <a:bodyPr>
            <a:normAutofit/>
          </a:bodyPr>
          <a:lstStyle/>
          <a:p>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lang="en-GB" sz="2400"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68E1364F-BA19-D81E-637B-E9F9FD319498}"/>
              </a:ext>
            </a:extLst>
          </p:cNvPr>
          <p:cNvSpPr>
            <a:spLocks noGrp="1"/>
          </p:cNvSpPr>
          <p:nvPr>
            <p:ph type="body" idx="2"/>
          </p:nvPr>
        </p:nvSpPr>
        <p:spPr>
          <a:xfrm>
            <a:off x="499925" y="800930"/>
            <a:ext cx="12331541" cy="572406"/>
          </a:xfrm>
        </p:spPr>
        <p:txBody>
          <a:bodyPr/>
          <a:lstStyle/>
          <a:p>
            <a:pPr>
              <a:spcBef>
                <a:spcPts val="600"/>
              </a:spcBef>
              <a:spcAft>
                <a:spcPts val="600"/>
              </a:spcAft>
            </a:pPr>
            <a:r>
              <a:rPr lang="en-GB" i="0" dirty="0" err="1"/>
              <a:t>Attività</a:t>
            </a:r>
            <a:r>
              <a:rPr lang="en-GB" i="0" dirty="0"/>
              <a:t> 6.2 </a:t>
            </a:r>
            <a:r>
              <a:rPr lang="en-GB" i="0" dirty="0" err="1"/>
              <a:t>Pubblicità</a:t>
            </a:r>
            <a:endParaRPr lang="en-GB" i="0" dirty="0"/>
          </a:p>
        </p:txBody>
      </p:sp>
      <p:pic>
        <p:nvPicPr>
          <p:cNvPr id="5" name="Google Shape;104;p6">
            <a:extLst>
              <a:ext uri="{FF2B5EF4-FFF2-40B4-BE49-F238E27FC236}">
                <a16:creationId xmlns:a16="http://schemas.microsoft.com/office/drawing/2014/main" id="{E55D83AB-7D57-1800-C1FD-8AE4A9404983}"/>
              </a:ext>
            </a:extLst>
          </p:cNvPr>
          <p:cNvPicPr preferRelativeResize="0"/>
          <p:nvPr/>
        </p:nvPicPr>
        <p:blipFill rotWithShape="1">
          <a:blip r:embed="rId2">
            <a:alphaModFix/>
          </a:blip>
          <a:srcRect/>
          <a:stretch/>
        </p:blipFill>
        <p:spPr>
          <a:xfrm>
            <a:off x="9273885" y="2842744"/>
            <a:ext cx="3442441" cy="2514469"/>
          </a:xfrm>
          <a:prstGeom prst="rect">
            <a:avLst/>
          </a:prstGeom>
          <a:noFill/>
          <a:ln>
            <a:noFill/>
          </a:ln>
        </p:spPr>
      </p:pic>
    </p:spTree>
    <p:extLst>
      <p:ext uri="{BB962C8B-B14F-4D97-AF65-F5344CB8AC3E}">
        <p14:creationId xmlns:p14="http://schemas.microsoft.com/office/powerpoint/2010/main" val="4338463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grpSp>
        <p:nvGrpSpPr>
          <p:cNvPr id="73" name="Google Shape;73;p4"/>
          <p:cNvGrpSpPr/>
          <p:nvPr/>
        </p:nvGrpSpPr>
        <p:grpSpPr>
          <a:xfrm>
            <a:off x="510901" y="1984375"/>
            <a:ext cx="12310022" cy="5129212"/>
            <a:chOff x="10838" y="0"/>
            <a:chExt cx="12310022" cy="5129212"/>
          </a:xfrm>
        </p:grpSpPr>
        <p:sp>
          <p:nvSpPr>
            <p:cNvPr id="74" name="Google Shape;74;p4"/>
            <p:cNvSpPr/>
            <p:nvPr/>
          </p:nvSpPr>
          <p:spPr>
            <a:xfrm>
              <a:off x="10838" y="0"/>
              <a:ext cx="3239479" cy="5129212"/>
            </a:xfrm>
            <a:prstGeom prst="roundRect">
              <a:avLst>
                <a:gd name="adj" fmla="val 10000"/>
              </a:avLst>
            </a:prstGeom>
            <a:solidFill>
              <a:srgbClr val="079A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txBox="1"/>
            <p:nvPr/>
          </p:nvSpPr>
          <p:spPr>
            <a:xfrm>
              <a:off x="105719" y="94881"/>
              <a:ext cx="3049717" cy="4939450"/>
            </a:xfrm>
            <a:prstGeom prst="rect">
              <a:avLst/>
            </a:prstGeom>
            <a:noFill/>
            <a:ln>
              <a:noFill/>
            </a:ln>
          </p:spPr>
          <p:txBody>
            <a:bodyPr spcFirstLastPara="1" wrap="square" lIns="121900" tIns="121900" rIns="121900" bIns="121900" anchor="t" anchorCtr="0">
              <a:noAutofit/>
            </a:bodyPr>
            <a:lstStyle/>
            <a:p>
              <a:pPr lvl="0">
                <a:lnSpc>
                  <a:spcPct val="90000"/>
                </a:lnSpc>
                <a:buClr>
                  <a:schemeClr val="lt1"/>
                </a:buClr>
                <a:buSzPts val="3200"/>
              </a:pPr>
              <a:r>
                <a:rPr lang="en-IE" sz="3200" dirty="0" err="1">
                  <a:solidFill>
                    <a:schemeClr val="lt1"/>
                  </a:solidFill>
                  <a:latin typeface="Calibri"/>
                  <a:ea typeface="Calibri"/>
                  <a:cs typeface="Calibri"/>
                  <a:sym typeface="Calibri"/>
                </a:rPr>
                <a:t>Informando</a:t>
              </a:r>
              <a:r>
                <a:rPr lang="en-IE" sz="3200" dirty="0">
                  <a:solidFill>
                    <a:schemeClr val="lt1"/>
                  </a:solidFill>
                  <a:latin typeface="Calibri"/>
                  <a:ea typeface="Calibri"/>
                  <a:cs typeface="Calibri"/>
                  <a:sym typeface="Calibri"/>
                </a:rPr>
                <a:t>  </a:t>
              </a:r>
              <a:endParaRPr dirty="0"/>
            </a:p>
            <a:p>
              <a:pPr marL="228600" lvl="1" indent="-228600">
                <a:lnSpc>
                  <a:spcPct val="90000"/>
                </a:lnSpc>
                <a:spcBef>
                  <a:spcPts val="1120"/>
                </a:spcBef>
                <a:buClr>
                  <a:schemeClr val="lt1"/>
                </a:buClr>
                <a:buSzPts val="2400"/>
                <a:buFont typeface="Calibri"/>
                <a:buChar char="•"/>
              </a:pPr>
              <a:r>
                <a:rPr lang="it-IT" sz="2400" dirty="0">
                  <a:solidFill>
                    <a:schemeClr val="lt1"/>
                  </a:solidFill>
                  <a:latin typeface="Calibri"/>
                  <a:ea typeface="Calibri"/>
                  <a:cs typeface="Calibri"/>
                  <a:sym typeface="Calibri"/>
                </a:rPr>
                <a:t>La pubblicità di un’azienda informa i consumatori dei suoi prodotti e servizi. 
I consumatori critici comprendono gli obiettivi e gli scopi dell'azienda e scelgono se vogliono supportarla o meno.</a:t>
              </a:r>
              <a:endParaRPr dirty="0"/>
            </a:p>
          </p:txBody>
        </p:sp>
        <p:sp>
          <p:nvSpPr>
            <p:cNvPr id="76" name="Google Shape;76;p4"/>
            <p:cNvSpPr/>
            <p:nvPr/>
          </p:nvSpPr>
          <p:spPr>
            <a:xfrm>
              <a:off x="3574266" y="2162911"/>
              <a:ext cx="686769" cy="803390"/>
            </a:xfrm>
            <a:prstGeom prst="rightArrow">
              <a:avLst>
                <a:gd name="adj1" fmla="val 60000"/>
                <a:gd name="adj2" fmla="val 50000"/>
              </a:avLst>
            </a:prstGeom>
            <a:solidFill>
              <a:srgbClr val="079A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txBox="1"/>
            <p:nvPr/>
          </p:nvSpPr>
          <p:spPr>
            <a:xfrm>
              <a:off x="3574266"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78" name="Google Shape;78;p4"/>
            <p:cNvSpPr/>
            <p:nvPr/>
          </p:nvSpPr>
          <p:spPr>
            <a:xfrm>
              <a:off x="4546110" y="0"/>
              <a:ext cx="3239479" cy="5129212"/>
            </a:xfrm>
            <a:prstGeom prst="roundRect">
              <a:avLst>
                <a:gd name="adj" fmla="val 10000"/>
              </a:avLst>
            </a:prstGeom>
            <a:solidFill>
              <a:srgbClr val="0884E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txBox="1"/>
            <p:nvPr/>
          </p:nvSpPr>
          <p:spPr>
            <a:xfrm>
              <a:off x="4640991" y="94881"/>
              <a:ext cx="3049717" cy="4939450"/>
            </a:xfrm>
            <a:prstGeom prst="rect">
              <a:avLst/>
            </a:prstGeom>
            <a:noFill/>
            <a:ln>
              <a:noFill/>
            </a:ln>
          </p:spPr>
          <p:txBody>
            <a:bodyPr spcFirstLastPara="1" wrap="square" lIns="121900" tIns="121900" rIns="121900" bIns="121900" anchor="t" anchorCtr="0">
              <a:noAutofit/>
            </a:bodyPr>
            <a:lstStyle/>
            <a:p>
              <a:pPr lvl="0">
                <a:lnSpc>
                  <a:spcPct val="90000"/>
                </a:lnSpc>
                <a:buClr>
                  <a:schemeClr val="lt1"/>
                </a:buClr>
                <a:buSzPts val="3200"/>
              </a:pPr>
              <a:r>
                <a:rPr lang="en-IE" sz="3200" dirty="0" err="1">
                  <a:solidFill>
                    <a:schemeClr val="lt1"/>
                  </a:solidFill>
                  <a:latin typeface="Calibri"/>
                  <a:ea typeface="Calibri"/>
                  <a:cs typeface="Calibri"/>
                  <a:sym typeface="Calibri"/>
                </a:rPr>
                <a:t>Persuadendo</a:t>
              </a:r>
              <a:r>
                <a:rPr lang="en-IE" sz="3200" dirty="0">
                  <a:solidFill>
                    <a:schemeClr val="lt1"/>
                  </a:solidFill>
                  <a:latin typeface="Calibri"/>
                  <a:ea typeface="Calibri"/>
                  <a:cs typeface="Calibri"/>
                  <a:sym typeface="Calibri"/>
                </a:rPr>
                <a:t> </a:t>
              </a:r>
              <a:endParaRPr dirty="0"/>
            </a:p>
            <a:p>
              <a:pPr marL="228600" lvl="1" indent="-228600">
                <a:lnSpc>
                  <a:spcPct val="90000"/>
                </a:lnSpc>
                <a:spcBef>
                  <a:spcPts val="1120"/>
                </a:spcBef>
                <a:buClr>
                  <a:schemeClr val="lt1"/>
                </a:buClr>
                <a:buSzPts val="2400"/>
                <a:buFont typeface="Calibri"/>
                <a:buChar char="•"/>
              </a:pPr>
              <a:r>
                <a:rPr lang="it-IT" sz="2400" dirty="0">
                  <a:solidFill>
                    <a:schemeClr val="lt1"/>
                  </a:solidFill>
                  <a:latin typeface="Calibri"/>
                  <a:ea typeface="Calibri"/>
                  <a:cs typeface="Calibri"/>
                  <a:sym typeface="Calibri"/>
                </a:rPr>
                <a:t>La pubblicità incoraggia e influenza i consumatori a spendere i loro soldi. 
I consumatori critici lo capiscono e prendono decisioni di acquisto informate.  </a:t>
              </a:r>
              <a:endParaRPr dirty="0"/>
            </a:p>
          </p:txBody>
        </p:sp>
        <p:sp>
          <p:nvSpPr>
            <p:cNvPr id="80" name="Google Shape;80;p4"/>
            <p:cNvSpPr/>
            <p:nvPr/>
          </p:nvSpPr>
          <p:spPr>
            <a:xfrm>
              <a:off x="8109537" y="2162911"/>
              <a:ext cx="686769" cy="803390"/>
            </a:xfrm>
            <a:prstGeom prst="rightArrow">
              <a:avLst>
                <a:gd name="adj1" fmla="val 60000"/>
                <a:gd name="adj2" fmla="val 50000"/>
              </a:avLst>
            </a:prstGeom>
            <a:solidFill>
              <a:srgbClr val="3544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txBox="1"/>
            <p:nvPr/>
          </p:nvSpPr>
          <p:spPr>
            <a:xfrm>
              <a:off x="8109537" y="2323589"/>
              <a:ext cx="480738" cy="48203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3400"/>
                <a:buFont typeface="Calibri"/>
                <a:buNone/>
              </a:pPr>
              <a:endParaRPr sz="3400" b="0" i="0" u="none" strike="noStrike" cap="none">
                <a:solidFill>
                  <a:schemeClr val="lt1"/>
                </a:solidFill>
                <a:latin typeface="Calibri"/>
                <a:ea typeface="Calibri"/>
                <a:cs typeface="Calibri"/>
                <a:sym typeface="Calibri"/>
              </a:endParaRPr>
            </a:p>
          </p:txBody>
        </p:sp>
        <p:sp>
          <p:nvSpPr>
            <p:cNvPr id="82" name="Google Shape;82;p4"/>
            <p:cNvSpPr/>
            <p:nvPr/>
          </p:nvSpPr>
          <p:spPr>
            <a:xfrm>
              <a:off x="9081381" y="0"/>
              <a:ext cx="3239479" cy="5129212"/>
            </a:xfrm>
            <a:prstGeom prst="roundRect">
              <a:avLst>
                <a:gd name="adj" fmla="val 10000"/>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txBox="1"/>
            <p:nvPr/>
          </p:nvSpPr>
          <p:spPr>
            <a:xfrm>
              <a:off x="9176262" y="94881"/>
              <a:ext cx="3049717" cy="4939450"/>
            </a:xfrm>
            <a:prstGeom prst="rect">
              <a:avLst/>
            </a:prstGeom>
            <a:noFill/>
            <a:ln>
              <a:noFill/>
            </a:ln>
          </p:spPr>
          <p:txBody>
            <a:bodyPr spcFirstLastPara="1" wrap="square" lIns="121900" tIns="121900" rIns="121900" bIns="121900" anchor="t" anchorCtr="0">
              <a:noAutofit/>
            </a:bodyPr>
            <a:lstStyle/>
            <a:p>
              <a:pPr lvl="0">
                <a:lnSpc>
                  <a:spcPct val="90000"/>
                </a:lnSpc>
                <a:buClr>
                  <a:schemeClr val="lt1"/>
                </a:buClr>
                <a:buSzPts val="3200"/>
              </a:pPr>
              <a:r>
                <a:rPr lang="en-IE" sz="3200" dirty="0" err="1">
                  <a:solidFill>
                    <a:schemeClr val="lt1"/>
                  </a:solidFill>
                  <a:latin typeface="Calibri"/>
                  <a:ea typeface="Calibri"/>
                  <a:cs typeface="Calibri"/>
                  <a:sym typeface="Calibri"/>
                </a:rPr>
                <a:t>Ricordando</a:t>
              </a:r>
              <a:r>
                <a:rPr lang="en-IE" sz="3200" dirty="0">
                  <a:solidFill>
                    <a:schemeClr val="lt1"/>
                  </a:solidFill>
                  <a:latin typeface="Calibri"/>
                  <a:ea typeface="Calibri"/>
                  <a:cs typeface="Calibri"/>
                  <a:sym typeface="Calibri"/>
                </a:rPr>
                <a:t> </a:t>
              </a:r>
              <a:endParaRPr dirty="0"/>
            </a:p>
            <a:p>
              <a:pPr marL="228600" lvl="1" indent="-228600">
                <a:lnSpc>
                  <a:spcPct val="90000"/>
                </a:lnSpc>
                <a:spcBef>
                  <a:spcPts val="1120"/>
                </a:spcBef>
                <a:buClr>
                  <a:schemeClr val="lt1"/>
                </a:buClr>
                <a:buSzPts val="2400"/>
                <a:buFont typeface="Calibri"/>
                <a:buChar char="•"/>
              </a:pPr>
              <a:r>
                <a:rPr lang="it-IT" sz="2200" dirty="0">
                  <a:solidFill>
                    <a:schemeClr val="lt1"/>
                  </a:solidFill>
                  <a:latin typeface="Calibri"/>
                  <a:ea typeface="Calibri"/>
                  <a:cs typeface="Calibri"/>
                  <a:sym typeface="Calibri"/>
                </a:rPr>
                <a:t>La pubblicità rafforza l'immagine del marchio di un'azienda in modo che possa rimanere competitiva e attirare nuovi clienti.
I consumatori critici riconoscono questo «argomento di vendita» e le false richieste emotive di "fedeltà al marchio".  </a:t>
              </a:r>
              <a:endParaRPr sz="2200" dirty="0"/>
            </a:p>
          </p:txBody>
        </p:sp>
      </p:grpSp>
      <p:sp>
        <p:nvSpPr>
          <p:cNvPr id="84" name="Google Shape;84;p4"/>
          <p:cNvSpPr txBox="1">
            <a:spLocks noGrp="1"/>
          </p:cNvSpPr>
          <p:nvPr>
            <p:ph type="title"/>
          </p:nvPr>
        </p:nvSpPr>
        <p:spPr>
          <a:xfrm>
            <a:off x="502500" y="432159"/>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85" name="Google Shape;85;p4"/>
          <p:cNvSpPr txBox="1">
            <a:spLocks noGrp="1"/>
          </p:cNvSpPr>
          <p:nvPr>
            <p:ph type="body" idx="2"/>
          </p:nvPr>
        </p:nvSpPr>
        <p:spPr>
          <a:xfrm>
            <a:off x="510901" y="1152159"/>
            <a:ext cx="12331541" cy="602889"/>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it-IT" i="0" dirty="0"/>
              <a:t>La pubblicità influenza tutti i consumatori… :</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D4F832AD-0146-9190-C049-EF6D28D4B1B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69642" y="2161533"/>
            <a:ext cx="3170320" cy="3550829"/>
          </a:xfrm>
          <a:prstGeom prst="rect">
            <a:avLst/>
          </a:prstGeom>
        </p:spPr>
      </p:pic>
      <p:sp>
        <p:nvSpPr>
          <p:cNvPr id="91" name="Google Shape;91;p5"/>
          <p:cNvSpPr txBox="1">
            <a:spLocks noGrp="1"/>
          </p:cNvSpPr>
          <p:nvPr>
            <p:ph type="body" idx="1"/>
          </p:nvPr>
        </p:nvSpPr>
        <p:spPr>
          <a:xfrm>
            <a:off x="500188" y="1814995"/>
            <a:ext cx="9269454" cy="4453179"/>
          </a:xfrm>
          <a:prstGeom prst="rect">
            <a:avLst/>
          </a:prstGeom>
          <a:noFill/>
          <a:ln>
            <a:noFill/>
          </a:ln>
        </p:spPr>
        <p:txBody>
          <a:bodyPr spcFirstLastPara="1" wrap="square" lIns="72000" tIns="45700" rIns="72000" bIns="45700" anchor="t" anchorCtr="0">
            <a:noAutofit/>
          </a:bodyPr>
          <a:lstStyle/>
          <a:p>
            <a:pPr marL="0" lvl="0" indent="0">
              <a:buSzPts val="2400"/>
            </a:pPr>
            <a:r>
              <a:rPr lang="it-IT" sz="2800" dirty="0"/>
              <a:t> </a:t>
            </a:r>
            <a:r>
              <a:rPr lang="it-IT" sz="2400" dirty="0"/>
              <a:t>I consumatori possono essere persuasi dalle tecniche di comunicazione:
</a:t>
            </a:r>
            <a:r>
              <a:rPr lang="en-IE" sz="2400" dirty="0"/>
              <a:t> </a:t>
            </a:r>
            <a:endParaRPr sz="2400" dirty="0"/>
          </a:p>
          <a:p>
            <a:pPr marL="0" lvl="0" indent="0">
              <a:spcBef>
                <a:spcPts val="600"/>
              </a:spcBef>
              <a:buSzPts val="2400"/>
            </a:pPr>
            <a:r>
              <a:rPr lang="en-IE" sz="2400" dirty="0"/>
              <a:t>   1) </a:t>
            </a:r>
            <a:r>
              <a:rPr lang="en-IE" sz="2400" dirty="0" err="1"/>
              <a:t>Attraendo</a:t>
            </a:r>
            <a:r>
              <a:rPr lang="en-IE" sz="2400" dirty="0"/>
              <a:t> d</a:t>
            </a:r>
            <a:r>
              <a:rPr lang="it-IT" sz="2400" dirty="0" err="1"/>
              <a:t>irettamente</a:t>
            </a:r>
            <a:r>
              <a:rPr lang="it-IT" sz="2400" dirty="0"/>
              <a:t> il consumatore attraverso i fatti, la logica e il pensiero</a:t>
            </a:r>
            <a:r>
              <a:rPr lang="en-IE" sz="2400" dirty="0"/>
              <a:t>:</a:t>
            </a:r>
            <a:endParaRPr sz="2400" dirty="0"/>
          </a:p>
          <a:p>
            <a:pPr marL="292891" indent="0" algn="l">
              <a:spcBef>
                <a:spcPts val="600"/>
              </a:spcBef>
              <a:buSzPts val="2400"/>
            </a:pPr>
            <a:r>
              <a:rPr lang="en-IE" sz="2400" i="1" dirty="0"/>
              <a:t>   </a:t>
            </a:r>
            <a:r>
              <a:rPr lang="en-IE" sz="2400" i="1" dirty="0" err="1"/>
              <a:t>Più</a:t>
            </a:r>
            <a:r>
              <a:rPr lang="en-IE" sz="2400" i="1" dirty="0"/>
              <a:t> un </a:t>
            </a:r>
            <a:r>
              <a:rPr lang="en-IE" sz="2400" i="1" dirty="0" err="1"/>
              <a:t>cliente</a:t>
            </a:r>
            <a:r>
              <a:rPr lang="en-IE" sz="2400" i="1" dirty="0"/>
              <a:t> </a:t>
            </a:r>
            <a:r>
              <a:rPr lang="en-IE" sz="2400" i="1" dirty="0" err="1"/>
              <a:t>vuole</a:t>
            </a:r>
            <a:r>
              <a:rPr lang="en-IE" sz="2400" i="1" dirty="0"/>
              <a:t> un </a:t>
            </a:r>
            <a:r>
              <a:rPr lang="en-IE" sz="2400" i="1" dirty="0" err="1"/>
              <a:t>prodotto</a:t>
            </a:r>
            <a:r>
              <a:rPr lang="en-IE" sz="2400" i="1" dirty="0"/>
              <a:t>, </a:t>
            </a:r>
            <a:r>
              <a:rPr lang="en-IE" sz="2400" i="1" dirty="0" err="1"/>
              <a:t>maggiormente</a:t>
            </a:r>
            <a:r>
              <a:rPr lang="en-IE" sz="2400" i="1" dirty="0"/>
              <a:t> </a:t>
            </a:r>
            <a:r>
              <a:rPr lang="en-IE" sz="2400" i="1" dirty="0" err="1"/>
              <a:t>una</a:t>
            </a:r>
            <a:r>
              <a:rPr lang="en-IE" sz="2400" i="1" dirty="0"/>
              <a:t> </a:t>
            </a:r>
            <a:r>
              <a:rPr lang="en-IE" sz="2400" i="1" dirty="0" err="1"/>
              <a:t>pubblicità</a:t>
            </a:r>
            <a:r>
              <a:rPr lang="en-IE" sz="2400" i="1" dirty="0"/>
              <a:t> lo </a:t>
            </a:r>
            <a:r>
              <a:rPr lang="en-IE" sz="2400" i="1" dirty="0" err="1"/>
              <a:t>coinvolgerà</a:t>
            </a:r>
            <a:r>
              <a:rPr lang="en-IE" sz="2400" i="1" dirty="0"/>
              <a:t> o </a:t>
            </a:r>
            <a:r>
              <a:rPr lang="en-IE" sz="2400" i="1" dirty="0" err="1"/>
              <a:t>impegnarà</a:t>
            </a:r>
            <a:r>
              <a:rPr lang="en-IE" sz="2400" i="1" dirty="0"/>
              <a:t>.</a:t>
            </a:r>
          </a:p>
          <a:p>
            <a:pPr marL="292891" indent="0" algn="l">
              <a:spcBef>
                <a:spcPts val="600"/>
              </a:spcBef>
              <a:buSzPts val="2400"/>
            </a:pPr>
            <a:endParaRPr lang="en-IE" sz="2400" i="1" dirty="0"/>
          </a:p>
          <a:p>
            <a:pPr marL="292891" indent="0" algn="l">
              <a:spcBef>
                <a:spcPts val="600"/>
              </a:spcBef>
              <a:buSzPts val="2400"/>
            </a:pPr>
            <a:r>
              <a:rPr lang="en-IE" sz="2400" dirty="0"/>
              <a:t>2) </a:t>
            </a:r>
            <a:r>
              <a:rPr lang="en-IE" sz="2400" dirty="0" err="1"/>
              <a:t>Attraendo</a:t>
            </a:r>
            <a:r>
              <a:rPr lang="en-IE" sz="2400" dirty="0"/>
              <a:t> </a:t>
            </a:r>
            <a:r>
              <a:rPr lang="en-IE" sz="2400" dirty="0" err="1"/>
              <a:t>indirettamente</a:t>
            </a:r>
            <a:r>
              <a:rPr lang="it-IT" sz="2400" dirty="0"/>
              <a:t> il cliente attraverso spunti superficiali o espedienti:</a:t>
            </a:r>
            <a:endParaRPr sz="2400" dirty="0"/>
          </a:p>
          <a:p>
            <a:pPr marL="750091" lvl="1" indent="0">
              <a:buSzPts val="2400"/>
              <a:buNone/>
            </a:pPr>
            <a:r>
              <a:rPr lang="it-IT" sz="2400" i="1" dirty="0"/>
              <a:t>Colori, musica, parole, emozioni, nostalgia e trame possono influenzare i consumatori.
</a:t>
            </a:r>
            <a:endParaRPr sz="2400" i="1" dirty="0"/>
          </a:p>
        </p:txBody>
      </p:sp>
      <p:sp>
        <p:nvSpPr>
          <p:cNvPr id="92" name="Google Shape;92;p5"/>
          <p:cNvSpPr txBox="1">
            <a:spLocks noGrp="1"/>
          </p:cNvSpPr>
          <p:nvPr>
            <p:ph type="title"/>
          </p:nvPr>
        </p:nvSpPr>
        <p:spPr>
          <a:xfrm>
            <a:off x="501729" y="236933"/>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93" name="Google Shape;93;p5"/>
          <p:cNvSpPr txBox="1">
            <a:spLocks noGrp="1"/>
          </p:cNvSpPr>
          <p:nvPr>
            <p:ph type="body" idx="2"/>
          </p:nvPr>
        </p:nvSpPr>
        <p:spPr>
          <a:xfrm>
            <a:off x="501729" y="839233"/>
            <a:ext cx="12331541" cy="720000"/>
          </a:xfrm>
          <a:prstGeom prst="rect">
            <a:avLst/>
          </a:prstGeom>
          <a:solidFill>
            <a:schemeClr val="dk1"/>
          </a:solidFill>
          <a:ln>
            <a:noFill/>
          </a:ln>
        </p:spPr>
        <p:txBody>
          <a:bodyPr spcFirstLastPara="1" wrap="square" lIns="72000" tIns="45700" rIns="72000" bIns="45700" anchor="ctr" anchorCtr="0">
            <a:noAutofit/>
          </a:bodyPr>
          <a:lstStyle/>
          <a:p>
            <a:pPr marL="0" lvl="0" indent="0" algn="just" rtl="0">
              <a:lnSpc>
                <a:spcPct val="90000"/>
              </a:lnSpc>
              <a:spcBef>
                <a:spcPts val="0"/>
              </a:spcBef>
              <a:spcAft>
                <a:spcPts val="0"/>
              </a:spcAft>
              <a:buClr>
                <a:schemeClr val="lt2"/>
              </a:buClr>
              <a:buSzPts val="2400"/>
              <a:buNone/>
            </a:pPr>
            <a:r>
              <a:rPr lang="it-IT" i="0" dirty="0"/>
              <a:t>Il processo di persuasione nella comunicazione (‘</a:t>
            </a:r>
            <a:r>
              <a:rPr lang="it-IT" i="0" dirty="0" err="1"/>
              <a:t>Elaboration</a:t>
            </a:r>
            <a:r>
              <a:rPr lang="it-IT" i="0" dirty="0"/>
              <a:t> </a:t>
            </a:r>
            <a:r>
              <a:rPr lang="it-IT" i="0" dirty="0" err="1"/>
              <a:t>Likelihood</a:t>
            </a:r>
            <a:r>
              <a:rPr lang="it-IT" i="0" dirty="0"/>
              <a:t> Model’ – ELM)</a:t>
            </a:r>
            <a:endParaRPr lang="it-IT" dirty="0"/>
          </a:p>
        </p:txBody>
      </p:sp>
      <p:sp>
        <p:nvSpPr>
          <p:cNvPr id="95" name="Google Shape;95;p5"/>
          <p:cNvSpPr txBox="1"/>
          <p:nvPr/>
        </p:nvSpPr>
        <p:spPr>
          <a:xfrm>
            <a:off x="500188" y="6967680"/>
            <a:ext cx="12331541"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IE" sz="1600" b="0" i="0" u="none" strike="noStrike" cap="none" dirty="0">
                <a:solidFill>
                  <a:schemeClr val="dk1"/>
                </a:solidFill>
                <a:latin typeface="Calibri"/>
                <a:ea typeface="Calibri"/>
                <a:cs typeface="Calibri"/>
                <a:sym typeface="Calibri"/>
              </a:rPr>
              <a:t>Amended from: She Made (2009) </a:t>
            </a:r>
            <a:r>
              <a:rPr lang="en-IE" sz="1600" b="0" i="1" u="none" strike="noStrike" cap="none" dirty="0">
                <a:solidFill>
                  <a:schemeClr val="dk1"/>
                </a:solidFill>
                <a:latin typeface="Calibri"/>
                <a:ea typeface="Calibri"/>
                <a:cs typeface="Calibri"/>
                <a:sym typeface="Calibri"/>
              </a:rPr>
              <a:t>Psychology And Advertising</a:t>
            </a:r>
            <a:r>
              <a:rPr lang="en-IE" sz="1600" b="0" i="0" u="none" strike="noStrike" cap="none" dirty="0">
                <a:solidFill>
                  <a:schemeClr val="dk1"/>
                </a:solidFill>
                <a:latin typeface="Calibri"/>
                <a:ea typeface="Calibri"/>
                <a:cs typeface="Calibri"/>
                <a:sym typeface="Calibri"/>
              </a:rPr>
              <a:t>: </a:t>
            </a:r>
            <a:r>
              <a:rPr lang="en-IE" sz="1600" b="0" i="0" u="none" strike="noStrike" cap="none" dirty="0">
                <a:solidFill>
                  <a:schemeClr val="dk1"/>
                </a:solidFill>
                <a:latin typeface="Calibri"/>
                <a:ea typeface="Calibri"/>
                <a:cs typeface="Calibri"/>
                <a:sym typeface="Calibri"/>
                <a:hlinkClick r:id="rId5"/>
              </a:rPr>
              <a:t>https://www.youtube.com/watch?v=EC7VLjIw8hY</a:t>
            </a:r>
            <a:r>
              <a:rPr lang="en-IE" sz="1600" b="0" i="0" u="none" strike="noStrike" cap="none" dirty="0">
                <a:solidFill>
                  <a:schemeClr val="dk1"/>
                </a:solidFill>
                <a:latin typeface="Calibri"/>
                <a:ea typeface="Calibri"/>
                <a:cs typeface="Calibri"/>
                <a:sym typeface="Calibri"/>
              </a:rPr>
              <a:t> </a:t>
            </a:r>
            <a:endParaRPr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body" idx="1"/>
          </p:nvPr>
        </p:nvSpPr>
        <p:spPr>
          <a:xfrm>
            <a:off x="500064" y="1984375"/>
            <a:ext cx="12189241" cy="4967968"/>
          </a:xfrm>
          <a:prstGeom prst="rect">
            <a:avLst/>
          </a:prstGeom>
          <a:noFill/>
          <a:ln>
            <a:noFill/>
          </a:ln>
        </p:spPr>
        <p:txBody>
          <a:bodyPr spcFirstLastPara="1" wrap="square" lIns="72000" tIns="45700" rIns="72000" bIns="45700" anchor="t" anchorCtr="0">
            <a:noAutofit/>
          </a:bodyPr>
          <a:lstStyle/>
          <a:p>
            <a:pPr marL="0" lvl="0" indent="0" algn="l">
              <a:buSzPts val="2100"/>
            </a:pPr>
            <a:r>
              <a:rPr lang="it-IT" sz="2800" dirty="0"/>
              <a:t>In coppia o in gruppo suggerisci un esempio di pubblicità che si rivolge direttamente ai bambini piccoli e un’altra che fa appello agli adolescenti. Puoi scegliere tra una vasta gamma di annunci pubblicitari come</a:t>
            </a:r>
            <a:r>
              <a:rPr lang="en-IE" sz="2800" dirty="0"/>
              <a:t>: </a:t>
            </a:r>
          </a:p>
          <a:p>
            <a:pPr marL="342900" lvl="0" indent="-342900" algn="l">
              <a:lnSpc>
                <a:spcPct val="150000"/>
              </a:lnSpc>
              <a:buSzPts val="2100"/>
              <a:buFont typeface="Arial"/>
              <a:buChar char="•"/>
            </a:pPr>
            <a:r>
              <a:rPr lang="it-IT" sz="2400" dirty="0"/>
              <a:t>pubblicità online
pubblicità televisiva 
pubblicità occulta 
stampa (riviste, brochure, giornali)
all'aperto, compresi i cartelloni pubblicitari</a:t>
            </a:r>
          </a:p>
          <a:p>
            <a:pPr marL="0" lvl="0" indent="0" algn="l">
              <a:buSzPts val="2100"/>
            </a:pPr>
            <a:endParaRPr lang="it-IT" sz="2000" b="1" dirty="0"/>
          </a:p>
          <a:p>
            <a:pPr marL="0" lvl="0" indent="0" algn="l">
              <a:spcBef>
                <a:spcPts val="600"/>
              </a:spcBef>
              <a:buSzPts val="2100"/>
            </a:pPr>
            <a:r>
              <a:rPr lang="it-IT" sz="2800" b="1" dirty="0"/>
              <a:t>Presenta le tue idee al gruppo! 
</a:t>
            </a:r>
            <a:endParaRPr dirty="0"/>
          </a:p>
        </p:txBody>
      </p:sp>
      <p:sp>
        <p:nvSpPr>
          <p:cNvPr id="102" name="Google Shape;102;p6"/>
          <p:cNvSpPr txBox="1">
            <a:spLocks noGrp="1"/>
          </p:cNvSpPr>
          <p:nvPr>
            <p:ph type="title"/>
          </p:nvPr>
        </p:nvSpPr>
        <p:spPr>
          <a:xfrm>
            <a:off x="501605" y="293948"/>
            <a:ext cx="12330000" cy="720000"/>
          </a:xfrm>
          <a:prstGeom prst="rect">
            <a:avLst/>
          </a:prstGeom>
          <a:noFill/>
          <a:ln>
            <a:noFill/>
          </a:ln>
        </p:spPr>
        <p:txBody>
          <a:bodyPr spcFirstLastPara="1" wrap="square" lIns="72000" tIns="45700" rIns="72000" bIns="45700" anchor="ctr" anchorCtr="0">
            <a:normAutofit/>
          </a:bodyPr>
          <a:lstStyle/>
          <a:p>
            <a:pPr marL="0" lvl="0" indent="0" algn="l" rtl="0">
              <a:lnSpc>
                <a:spcPct val="90000"/>
              </a:lnSpc>
              <a:spcBef>
                <a:spcPts val="0"/>
              </a:spcBef>
              <a:spcAft>
                <a:spcPts val="0"/>
              </a:spcAft>
              <a:buClr>
                <a:srgbClr val="0A9A8F"/>
              </a:buClr>
              <a:buSzPts val="2800"/>
              <a:buFont typeface="Open Sans"/>
              <a:buNone/>
            </a:pPr>
            <a:r>
              <a:rPr lang="it-IT" sz="2400" b="1" i="0" u="none" strike="noStrike" cap="none" dirty="0">
                <a:solidFill>
                  <a:srgbClr val="0A9A8F"/>
                </a:solidFill>
                <a:latin typeface="Calibri" panose="020F0502020204030204" pitchFamily="34" charset="0"/>
                <a:ea typeface="Open Sans"/>
                <a:cs typeface="Calibri" panose="020F0502020204030204" pitchFamily="34" charset="0"/>
                <a:sym typeface="Open Sans"/>
              </a:rPr>
              <a:t>Diventare una consumatrice critica / un consumatore critico</a:t>
            </a:r>
            <a:endParaRPr sz="2400" dirty="0">
              <a:latin typeface="Calibri" panose="020F0502020204030204" pitchFamily="34" charset="0"/>
              <a:cs typeface="Calibri" panose="020F0502020204030204" pitchFamily="34" charset="0"/>
            </a:endParaRPr>
          </a:p>
        </p:txBody>
      </p:sp>
      <p:sp>
        <p:nvSpPr>
          <p:cNvPr id="103" name="Google Shape;103;p6"/>
          <p:cNvSpPr txBox="1">
            <a:spLocks noGrp="1"/>
          </p:cNvSpPr>
          <p:nvPr>
            <p:ph type="body" idx="2"/>
          </p:nvPr>
        </p:nvSpPr>
        <p:spPr>
          <a:xfrm>
            <a:off x="501729" y="953243"/>
            <a:ext cx="12331541" cy="890986"/>
          </a:xfrm>
          <a:prstGeom prst="rect">
            <a:avLst/>
          </a:prstGeom>
          <a:solidFill>
            <a:schemeClr val="dk1"/>
          </a:solidFill>
          <a:ln>
            <a:noFill/>
          </a:ln>
        </p:spPr>
        <p:txBody>
          <a:bodyPr spcFirstLastPara="1" wrap="square" lIns="72000" tIns="45700" rIns="72000" bIns="45700" anchor="ctr" anchorCtr="0">
            <a:noAutofit/>
          </a:bodyPr>
          <a:lstStyle/>
          <a:p>
            <a:pPr marL="0" lvl="0" indent="0">
              <a:spcBef>
                <a:spcPts val="0"/>
              </a:spcBef>
            </a:pPr>
            <a:r>
              <a:rPr lang="en-IE" i="0" dirty="0"/>
              <a:t> </a:t>
            </a:r>
            <a:r>
              <a:rPr lang="en-IE" i="0" dirty="0" err="1"/>
              <a:t>Attività</a:t>
            </a:r>
            <a:r>
              <a:rPr lang="en-IE" i="0" dirty="0"/>
              <a:t> M 6.3</a:t>
            </a:r>
          </a:p>
          <a:p>
            <a:pPr marL="0" lvl="0" indent="0">
              <a:spcBef>
                <a:spcPts val="0"/>
              </a:spcBef>
            </a:pPr>
            <a:r>
              <a:rPr lang="it-IT" i="0" dirty="0"/>
              <a:t> Pubblicità che si rivolgono a bambini o adolescenti</a:t>
            </a:r>
            <a:endParaRPr dirty="0"/>
          </a:p>
        </p:txBody>
      </p:sp>
      <p:pic>
        <p:nvPicPr>
          <p:cNvPr id="3" name="Picture 2" descr="Diagram&#10;&#10;Description automatically generated with low confidence">
            <a:extLst>
              <a:ext uri="{FF2B5EF4-FFF2-40B4-BE49-F238E27FC236}">
                <a16:creationId xmlns:a16="http://schemas.microsoft.com/office/drawing/2014/main" id="{156E18C7-0630-7C67-3978-05264DD49A0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924465" y="3706817"/>
            <a:ext cx="5764840" cy="2826425"/>
          </a:xfrm>
          <a:prstGeom prst="rect">
            <a:avLst/>
          </a:prstGeom>
        </p:spPr>
      </p:pic>
    </p:spTree>
  </p:cSld>
  <p:clrMapOvr>
    <a:masterClrMapping/>
  </p:clrMapOvr>
</p:sld>
</file>

<file path=ppt/theme/theme1.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ARDET Course template">
  <a:themeElements>
    <a:clrScheme name="MoneyMatters">
      <a:dk1>
        <a:srgbClr val="374856"/>
      </a:dk1>
      <a:lt1>
        <a:srgbClr val="FFFFFF"/>
      </a:lt1>
      <a:dk2>
        <a:srgbClr val="44546A"/>
      </a:dk2>
      <a:lt2>
        <a:srgbClr val="FFFFFF"/>
      </a:lt2>
      <a:accent1>
        <a:srgbClr val="FAA337"/>
      </a:accent1>
      <a:accent2>
        <a:srgbClr val="0A9A8F"/>
      </a:accent2>
      <a:accent3>
        <a:srgbClr val="3A48F9"/>
      </a:accent3>
      <a:accent4>
        <a:srgbClr val="0A9A8F"/>
      </a:accent4>
      <a:accent5>
        <a:srgbClr val="4472C4"/>
      </a:accent5>
      <a:accent6>
        <a:srgbClr val="FAA337"/>
      </a:accent6>
      <a:hlink>
        <a:srgbClr val="0A9A8F"/>
      </a:hlink>
      <a:folHlink>
        <a:srgbClr val="17756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733</TotalTime>
  <Words>1883</Words>
  <Application>Microsoft Office PowerPoint</Application>
  <PresentationFormat>Personalizzato</PresentationFormat>
  <Paragraphs>230</Paragraphs>
  <Slides>25</Slides>
  <Notes>18</Notes>
  <HiddenSlides>0</HiddenSlides>
  <MMClips>0</MMClips>
  <ScaleCrop>false</ScaleCrop>
  <HeadingPairs>
    <vt:vector size="6" baseType="variant">
      <vt:variant>
        <vt:lpstr>Caratteri utilizzati</vt:lpstr>
      </vt:variant>
      <vt:variant>
        <vt:i4>6</vt:i4>
      </vt:variant>
      <vt:variant>
        <vt:lpstr>Tema</vt:lpstr>
      </vt:variant>
      <vt:variant>
        <vt:i4>2</vt:i4>
      </vt:variant>
      <vt:variant>
        <vt:lpstr>Titoli diapositive</vt:lpstr>
      </vt:variant>
      <vt:variant>
        <vt:i4>25</vt:i4>
      </vt:variant>
    </vt:vector>
  </HeadingPairs>
  <TitlesOfParts>
    <vt:vector size="33" baseType="lpstr">
      <vt:lpstr>Lucida Handwriting</vt:lpstr>
      <vt:lpstr>Candara Light</vt:lpstr>
      <vt:lpstr>Calibri</vt:lpstr>
      <vt:lpstr>Open Sans</vt:lpstr>
      <vt:lpstr>Arial</vt:lpstr>
      <vt:lpstr>Wingdings</vt:lpstr>
      <vt:lpstr>CARDET Course template</vt:lpstr>
      <vt:lpstr>CARDET Course template</vt:lpstr>
      <vt:lpstr>IO3: Formazione di alfabetizzazione finanziaria per genitori</vt:lpstr>
      <vt:lpstr>Diventare una consumatrice critica / un consumatore critico Risultati di apprendimento</vt:lpstr>
      <vt:lpstr>Diventare una consumatrice critica / un consumatore critico Programma visivo</vt:lpstr>
      <vt:lpstr>Diventare una consumatrice critica / un consumatore critico</vt:lpstr>
      <vt:lpstr>Diventare una consumatrice critica / un consumatore critico</vt:lpstr>
      <vt:lpstr>Diventare una consumatrice critica / un consumatore critico</vt:lpstr>
      <vt:lpstr>Diventare una consumatrice critica / un consumatore critico</vt:lpstr>
      <vt:lpstr>Diventare una consumatrice critica / un consumatore critico</vt:lpstr>
      <vt:lpstr>Diventare una consumatrice critica / un consumatore critico</vt:lpstr>
      <vt:lpstr>Presentazione standard di PowerPoint</vt:lpstr>
      <vt:lpstr>Diventare una consumatrice critica / un consumatore critico</vt:lpstr>
      <vt:lpstr>Diventare una consumatrice critica / un consumatore critico</vt:lpstr>
      <vt:lpstr>Diventare una consumatrice critica / un consumatore critico</vt:lpstr>
      <vt:lpstr>Presentazione standard di PowerPoint</vt:lpstr>
      <vt:lpstr>Diventare una consumatrice critica / un consumatore critico</vt:lpstr>
      <vt:lpstr>Presentazione standard di PowerPoint</vt:lpstr>
      <vt:lpstr>Diventare una consumatrice critica / un consumatore critico</vt:lpstr>
      <vt:lpstr>Diventare una consumatrice critica / un consumatore critico</vt:lpstr>
      <vt:lpstr>Diventare una consumatrice critica / un consumatore critico</vt:lpstr>
      <vt:lpstr>Diventare una consumatrice critica / un consumatore critico</vt:lpstr>
      <vt:lpstr>Diventare una consumatrice critica / un consumatore critico</vt:lpstr>
      <vt:lpstr>Presentazione standard di PowerPoint</vt:lpstr>
      <vt:lpstr>Diventare una consumatrice critica / un consumatore critico</vt:lpstr>
      <vt:lpstr>Diventare una consumatrice critica / un consumatore critico</vt:lpstr>
      <vt:lpstr>Diventare una consumatrice critica / un consumatore critico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IO3: Financial Literacy Induction Training for Parents</dc:title>
  <dc:creator>Debbie Bough</dc:creator>
  <cp:lastModifiedBy>Agnese Tomassini</cp:lastModifiedBy>
  <cp:revision>108</cp:revision>
  <dcterms:created xsi:type="dcterms:W3CDTF">2014-07-11T09:12:14Z</dcterms:created>
  <dcterms:modified xsi:type="dcterms:W3CDTF">2022-08-23T12:08:57Z</dcterms:modified>
</cp:coreProperties>
</file>